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header3.xml" ContentType="application/vnd.openxmlformats-officedocument.wordprocessingml.header+xml"/>
  <Override PartName="/word/footer4.xml" ContentType="application/vnd.openxmlformats-officedocument.wordprocessingml.footer+xml"/>
  <Override PartName="/word/header4.xml" ContentType="application/vnd.openxmlformats-officedocument.wordprocessingml.header+xml"/>
  <Override PartName="/word/footer5.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Style w:val="Plain"/>
        <w:tblW w:w="10266" w:type="dxa"/>
        <w:tblCellMar>
          <w:left w:w="0" w:type="dxa"/>
          <w:right w:w="0" w:type="dxa"/>
        </w:tblCellMar>
        <w:tblLook w:val="04A0" w:firstRow="1" w:lastRow="0" w:firstColumn="1" w:lastColumn="0" w:noHBand="0" w:noVBand="1"/>
      </w:tblPr>
      <w:tblGrid>
        <w:gridCol w:w="9990"/>
        <w:gridCol w:w="276"/>
      </w:tblGrid>
      <w:tr w:rsidR="00D73C4A" w14:paraId="61AF5105" w14:textId="77777777" w:rsidTr="00C53FDB">
        <w:trPr>
          <w:trHeight w:val="1800"/>
        </w:trPr>
        <w:tc>
          <w:tcPr>
            <w:tcW w:w="9990" w:type="dxa"/>
          </w:tcPr>
          <w:p w14:paraId="0C240857" w14:textId="77777777" w:rsidR="00D73C4A" w:rsidRDefault="00D73C4A" w:rsidP="00257B93">
            <w:pPr>
              <w:pStyle w:val="Title"/>
            </w:pPr>
            <w:r>
              <w:rPr>
                <w:noProof/>
              </w:rPr>
              <w:drawing>
                <wp:anchor distT="0" distB="0" distL="0" distR="0" simplePos="0" relativeHeight="251658240" behindDoc="1" locked="0" layoutInCell="1" allowOverlap="1" wp14:anchorId="4D524A5C" wp14:editId="0C6EE97F">
                  <wp:simplePos x="0" y="0"/>
                  <wp:positionH relativeFrom="column">
                    <wp:posOffset>3600450</wp:posOffset>
                  </wp:positionH>
                  <wp:positionV relativeFrom="paragraph">
                    <wp:posOffset>151765</wp:posOffset>
                  </wp:positionV>
                  <wp:extent cx="2743200" cy="518515"/>
                  <wp:effectExtent l="0" t="0" r="0" b="0"/>
                  <wp:wrapTight wrapText="bothSides">
                    <wp:wrapPolygon edited="0">
                      <wp:start x="750" y="0"/>
                      <wp:lineTo x="0" y="5559"/>
                      <wp:lineTo x="0" y="15882"/>
                      <wp:lineTo x="750" y="20647"/>
                      <wp:lineTo x="3150" y="20647"/>
                      <wp:lineTo x="21450" y="19059"/>
                      <wp:lineTo x="21450" y="3176"/>
                      <wp:lineTo x="3150" y="0"/>
                      <wp:lineTo x="750" y="0"/>
                    </wp:wrapPolygon>
                  </wp:wrapTight>
                  <wp:docPr id="1958969653" name="Graphic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58969653" name="Graphic 2"/>
                          <pic:cNvPicPr/>
                        </pic:nvPicPr>
                        <pic:blipFill>
                          <a:blip r:embed="rId14">
                            <a:extLst>
                              <a:ext uri="{28A0092B-C50C-407E-A947-70E740481C1C}">
                                <a14:useLocalDpi xmlns:a14="http://schemas.microsoft.com/office/drawing/2010/main" val="0"/>
                              </a:ext>
                            </a:extLst>
                          </a:blip>
                          <a:stretch>
                            <a:fillRect/>
                          </a:stretch>
                        </pic:blipFill>
                        <pic:spPr>
                          <a:xfrm>
                            <a:off x="0" y="0"/>
                            <a:ext cx="2743200" cy="518515"/>
                          </a:xfrm>
                          <a:prstGeom prst="rect">
                            <a:avLst/>
                          </a:prstGeom>
                        </pic:spPr>
                      </pic:pic>
                    </a:graphicData>
                  </a:graphic>
                  <wp14:sizeRelH relativeFrom="margin">
                    <wp14:pctWidth>0</wp14:pctWidth>
                  </wp14:sizeRelH>
                  <wp14:sizeRelV relativeFrom="margin">
                    <wp14:pctHeight>0</wp14:pctHeight>
                  </wp14:sizeRelV>
                </wp:anchor>
              </w:drawing>
            </w:r>
          </w:p>
        </w:tc>
        <w:tc>
          <w:tcPr>
            <w:tcW w:w="276" w:type="dxa"/>
          </w:tcPr>
          <w:p w14:paraId="5D60B291" w14:textId="77777777" w:rsidR="00D73C4A" w:rsidRDefault="00D73C4A" w:rsidP="00257B93">
            <w:pPr>
              <w:pStyle w:val="Title"/>
              <w:rPr>
                <w:noProof/>
              </w:rPr>
            </w:pPr>
          </w:p>
        </w:tc>
      </w:tr>
      <w:tr w:rsidR="00D73C4A" w14:paraId="0CDDF644" w14:textId="77777777" w:rsidTr="00C53FDB">
        <w:trPr>
          <w:trHeight w:val="1260"/>
        </w:trPr>
        <w:sdt>
          <w:sdtPr>
            <w:rPr>
              <w:highlight w:val="yellow"/>
            </w:rPr>
            <w:alias w:val="Title"/>
            <w:tag w:val="Add Title"/>
            <w:id w:val="1364790510"/>
            <w:placeholder>
              <w:docPart w:val="D8838C1CE3D2440995F6F6E05EC541D5"/>
            </w:placeholder>
          </w:sdtPr>
          <w:sdtEndPr/>
          <w:sdtContent>
            <w:tc>
              <w:tcPr>
                <w:tcW w:w="9990" w:type="dxa"/>
                <w:vAlign w:val="center"/>
              </w:tcPr>
              <w:p w14:paraId="1DC41FAF" w14:textId="019E3994" w:rsidR="00D73C4A" w:rsidRPr="00320046" w:rsidRDefault="000F1E7F" w:rsidP="00C53FDB">
                <w:pPr>
                  <w:pStyle w:val="Title"/>
                  <w:ind w:left="0" w:right="0"/>
                  <w:rPr>
                    <w:highlight w:val="yellow"/>
                  </w:rPr>
                </w:pPr>
                <w:r w:rsidRPr="000F1E7F">
                  <w:t>Chief Real Estate Officer</w:t>
                </w:r>
              </w:p>
            </w:tc>
          </w:sdtContent>
        </w:sdt>
        <w:tc>
          <w:tcPr>
            <w:tcW w:w="276" w:type="dxa"/>
          </w:tcPr>
          <w:p w14:paraId="08004183" w14:textId="77777777" w:rsidR="00D73C4A" w:rsidRDefault="00D73C4A" w:rsidP="00257B93">
            <w:pPr>
              <w:pStyle w:val="Title"/>
              <w:jc w:val="center"/>
            </w:pPr>
          </w:p>
        </w:tc>
      </w:tr>
      <w:tr w:rsidR="00D73C4A" w14:paraId="0454C94B" w14:textId="77777777" w:rsidTr="00C53FDB">
        <w:sdt>
          <w:sdtPr>
            <w:alias w:val=" Sub Title"/>
            <w:id w:val="1701976345"/>
            <w:placeholder>
              <w:docPart w:val="D08211BEAFDC486A8D73ADFFC94369BD"/>
            </w:placeholder>
            <w:showingPlcHdr/>
          </w:sdtPr>
          <w:sdtEndPr/>
          <w:sdtContent>
            <w:tc>
              <w:tcPr>
                <w:tcW w:w="9990" w:type="dxa"/>
              </w:tcPr>
              <w:p w14:paraId="3A3D409B" w14:textId="77777777" w:rsidR="00D73C4A" w:rsidRPr="000F1E7F" w:rsidRDefault="00A33D7F" w:rsidP="00257B93">
                <w:pPr>
                  <w:pStyle w:val="Subtitle"/>
                  <w:ind w:left="0" w:right="0"/>
                </w:pPr>
                <w:r w:rsidRPr="000F1E7F">
                  <w:t>Leadership Profile</w:t>
                </w:r>
              </w:p>
            </w:tc>
          </w:sdtContent>
        </w:sdt>
        <w:tc>
          <w:tcPr>
            <w:tcW w:w="276" w:type="dxa"/>
          </w:tcPr>
          <w:p w14:paraId="5AE45319" w14:textId="77777777" w:rsidR="00D73C4A" w:rsidRPr="000F1E7F" w:rsidRDefault="00D73C4A" w:rsidP="00257B93">
            <w:pPr>
              <w:pStyle w:val="Subtitle"/>
            </w:pPr>
          </w:p>
        </w:tc>
      </w:tr>
      <w:tr w:rsidR="00D73C4A" w14:paraId="7D8C848D" w14:textId="77777777" w:rsidTr="00C53FDB">
        <w:tc>
          <w:tcPr>
            <w:tcW w:w="9990" w:type="dxa"/>
          </w:tcPr>
          <w:p w14:paraId="43BAE23E" w14:textId="287F780A" w:rsidR="00D73C4A" w:rsidRDefault="5ED10B00" w:rsidP="00AD34CB">
            <w:pPr>
              <w:pStyle w:val="Date"/>
              <w:ind w:left="0" w:right="0"/>
            </w:pPr>
            <w:r>
              <w:t>May</w:t>
            </w:r>
            <w:r w:rsidR="000F1E7F">
              <w:t xml:space="preserve"> 2026</w:t>
            </w:r>
          </w:p>
        </w:tc>
        <w:tc>
          <w:tcPr>
            <w:tcW w:w="276" w:type="dxa"/>
          </w:tcPr>
          <w:p w14:paraId="73862D80" w14:textId="77777777" w:rsidR="00D73C4A" w:rsidRDefault="00D73C4A" w:rsidP="00257B93">
            <w:pPr>
              <w:pStyle w:val="Date"/>
            </w:pPr>
          </w:p>
        </w:tc>
      </w:tr>
      <w:tr w:rsidR="00D73C4A" w14:paraId="4110A35C" w14:textId="77777777" w:rsidTr="00C53FDB">
        <w:tc>
          <w:tcPr>
            <w:tcW w:w="9990" w:type="dxa"/>
          </w:tcPr>
          <w:p w14:paraId="12C61B92" w14:textId="39ED87E7" w:rsidR="00D73C4A" w:rsidRDefault="00D73C4A" w:rsidP="00257B93">
            <w:pPr>
              <w:pStyle w:val="Author"/>
            </w:pPr>
            <w:r>
              <w:t xml:space="preserve">Prepared by </w:t>
            </w:r>
            <w:sdt>
              <w:sdtPr>
                <w:alias w:val="Name"/>
                <w:id w:val="-200785126"/>
                <w:placeholder>
                  <w:docPart w:val="CC5249465AD84F4FA695CF520A1E351D"/>
                </w:placeholder>
              </w:sdtPr>
              <w:sdtEndPr/>
              <w:sdtContent>
                <w:r w:rsidR="001412E2" w:rsidRPr="001412E2">
                  <w:t>Mark Andrew, Donna Padilla</w:t>
                </w:r>
                <w:r w:rsidR="001412E2">
                  <w:t xml:space="preserve">, and </w:t>
                </w:r>
                <w:r w:rsidR="001412E2" w:rsidRPr="001412E2">
                  <w:t>Stephanie Ikediobi</w:t>
                </w:r>
              </w:sdtContent>
            </w:sdt>
          </w:p>
        </w:tc>
        <w:tc>
          <w:tcPr>
            <w:tcW w:w="276" w:type="dxa"/>
          </w:tcPr>
          <w:p w14:paraId="551C7DBD" w14:textId="77777777" w:rsidR="00D73C4A" w:rsidRDefault="00D73C4A" w:rsidP="00257B93">
            <w:pPr>
              <w:pStyle w:val="Date"/>
            </w:pPr>
          </w:p>
        </w:tc>
      </w:tr>
    </w:tbl>
    <w:p w14:paraId="3657E93F" w14:textId="77777777" w:rsidR="00BE77E3" w:rsidRPr="00E80710" w:rsidRDefault="00BE77E3" w:rsidP="0099617A">
      <w:pPr>
        <w:pStyle w:val="Heading1-MiddleofPage"/>
      </w:pPr>
      <w:r>
        <w:br w:type="page"/>
      </w:r>
    </w:p>
    <w:p w14:paraId="659BF425" w14:textId="77777777" w:rsidR="009F4F6C" w:rsidRDefault="009F4F6C" w:rsidP="001B2DF7">
      <w:pPr>
        <w:pStyle w:val="Heading1-MidPage"/>
        <w:rPr>
          <w:noProof/>
        </w:rPr>
      </w:pPr>
      <w:bookmarkStart w:id="0" w:name="_Toc146104831"/>
      <w:bookmarkStart w:id="1" w:name="_Hlk149588110"/>
      <w:r>
        <w:rPr>
          <w:noProof/>
        </w:rPr>
        <w:lastRenderedPageBreak/>
        <w:t>Contents</w:t>
      </w:r>
    </w:p>
    <w:tbl>
      <w:tblPr>
        <w:tblStyle w:val="TableGrid1"/>
        <w:tblW w:w="0" w:type="auto"/>
        <w:tblInd w:w="0"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5035"/>
        <w:gridCol w:w="2520"/>
      </w:tblGrid>
      <w:tr w:rsidR="009F4F6C" w:rsidRPr="009F4F6C" w14:paraId="3666B632" w14:textId="77777777" w:rsidTr="00005A2D">
        <w:trPr>
          <w:trHeight w:val="477"/>
        </w:trPr>
        <w:tc>
          <w:tcPr>
            <w:tcW w:w="5035" w:type="dxa"/>
            <w:hideMark/>
          </w:tcPr>
          <w:p w14:paraId="2AF21C9D" w14:textId="77777777" w:rsidR="009F4F6C" w:rsidRPr="009F4F6C" w:rsidRDefault="009F4F6C" w:rsidP="00005A2D">
            <w:pPr>
              <w:pStyle w:val="TOCHeading"/>
              <w:spacing w:before="0" w:after="360"/>
              <w:rPr>
                <w:rFonts w:eastAsia="Times New Roman"/>
                <w:lang w:val="en-GB"/>
              </w:rPr>
            </w:pPr>
            <w:bookmarkStart w:id="2" w:name="_Hlk158925323"/>
            <w:r w:rsidRPr="009F4F6C">
              <w:rPr>
                <w:rFonts w:eastAsia="Times New Roman"/>
                <w:lang w:val="en-GB"/>
              </w:rPr>
              <w:t>The Opportunity</w:t>
            </w:r>
          </w:p>
        </w:tc>
        <w:tc>
          <w:tcPr>
            <w:tcW w:w="2520" w:type="dxa"/>
            <w:hideMark/>
          </w:tcPr>
          <w:p w14:paraId="25407F77" w14:textId="77777777" w:rsidR="009F4F6C" w:rsidRPr="009F4F6C" w:rsidRDefault="009F4F6C" w:rsidP="00005A2D">
            <w:pPr>
              <w:pStyle w:val="TOCHeading"/>
              <w:spacing w:before="0" w:after="360"/>
              <w:jc w:val="right"/>
              <w:rPr>
                <w:rFonts w:eastAsia="Times New Roman"/>
                <w:color w:val="86B5BD" w:themeColor="text2"/>
                <w:lang w:val="en-GB"/>
              </w:rPr>
            </w:pPr>
            <w:r w:rsidRPr="009F4F6C">
              <w:rPr>
                <w:rFonts w:eastAsia="Times New Roman"/>
                <w:color w:val="86B5BD" w:themeColor="text2"/>
                <w:lang w:val="en-GB"/>
              </w:rPr>
              <w:t>01</w:t>
            </w:r>
          </w:p>
        </w:tc>
      </w:tr>
      <w:tr w:rsidR="009F4F6C" w:rsidRPr="009F4F6C" w14:paraId="6C3EDA85" w14:textId="77777777" w:rsidTr="00005A2D">
        <w:tc>
          <w:tcPr>
            <w:tcW w:w="5035" w:type="dxa"/>
            <w:hideMark/>
          </w:tcPr>
          <w:p w14:paraId="1D687E53" w14:textId="77777777" w:rsidR="009F4F6C" w:rsidRPr="009F4F6C" w:rsidRDefault="009F4F6C" w:rsidP="00005A2D">
            <w:pPr>
              <w:pStyle w:val="TOCHeading"/>
              <w:spacing w:before="0" w:after="360"/>
              <w:rPr>
                <w:rFonts w:eastAsia="Times New Roman"/>
                <w:lang w:val="en-GB"/>
              </w:rPr>
            </w:pPr>
            <w:r w:rsidRPr="009F4F6C">
              <w:rPr>
                <w:rFonts w:eastAsia="Times New Roman"/>
                <w:lang w:val="en-GB"/>
              </w:rPr>
              <w:t>Organization Overview</w:t>
            </w:r>
          </w:p>
        </w:tc>
        <w:tc>
          <w:tcPr>
            <w:tcW w:w="2520" w:type="dxa"/>
            <w:hideMark/>
          </w:tcPr>
          <w:p w14:paraId="4CC2E7AE" w14:textId="77777777" w:rsidR="009F4F6C" w:rsidRPr="009F4F6C" w:rsidRDefault="009F4F6C" w:rsidP="00005A2D">
            <w:pPr>
              <w:pStyle w:val="TOCHeading"/>
              <w:spacing w:before="0" w:after="360"/>
              <w:jc w:val="right"/>
              <w:rPr>
                <w:rFonts w:eastAsia="Times New Roman"/>
                <w:color w:val="86B5BD" w:themeColor="text2"/>
                <w:lang w:val="en-GB"/>
              </w:rPr>
            </w:pPr>
            <w:r w:rsidRPr="009F4F6C">
              <w:rPr>
                <w:rFonts w:eastAsia="Times New Roman"/>
                <w:color w:val="86B5BD" w:themeColor="text2"/>
                <w:lang w:val="en-GB"/>
              </w:rPr>
              <w:t>02</w:t>
            </w:r>
          </w:p>
        </w:tc>
      </w:tr>
      <w:tr w:rsidR="009F4F6C" w:rsidRPr="009F4F6C" w14:paraId="27C1D26B" w14:textId="77777777" w:rsidTr="00005A2D">
        <w:tc>
          <w:tcPr>
            <w:tcW w:w="5035" w:type="dxa"/>
            <w:hideMark/>
          </w:tcPr>
          <w:p w14:paraId="42521820" w14:textId="77777777" w:rsidR="009F4F6C" w:rsidRPr="009F4F6C" w:rsidRDefault="009F4F6C" w:rsidP="00005A2D">
            <w:pPr>
              <w:pStyle w:val="TOCHeading"/>
              <w:spacing w:before="0" w:after="360"/>
              <w:rPr>
                <w:rFonts w:eastAsia="Times New Roman"/>
                <w:lang w:val="en-GB"/>
              </w:rPr>
            </w:pPr>
            <w:r w:rsidRPr="009F4F6C">
              <w:rPr>
                <w:rFonts w:eastAsia="Times New Roman"/>
                <w:lang w:val="en-GB"/>
              </w:rPr>
              <w:t>Position Summary</w:t>
            </w:r>
          </w:p>
        </w:tc>
        <w:tc>
          <w:tcPr>
            <w:tcW w:w="2520" w:type="dxa"/>
            <w:hideMark/>
          </w:tcPr>
          <w:p w14:paraId="62746E8C" w14:textId="48CE9623" w:rsidR="009F4F6C" w:rsidRPr="009F4F6C" w:rsidRDefault="00802E86" w:rsidP="00005A2D">
            <w:pPr>
              <w:pStyle w:val="TOCHeading"/>
              <w:spacing w:before="0" w:after="360"/>
              <w:jc w:val="right"/>
              <w:rPr>
                <w:rFonts w:eastAsia="Times New Roman"/>
                <w:color w:val="86B5BD" w:themeColor="text2"/>
                <w:lang w:val="en-GB"/>
              </w:rPr>
            </w:pPr>
            <w:r>
              <w:rPr>
                <w:rFonts w:eastAsia="Times New Roman"/>
                <w:color w:val="86B5BD" w:themeColor="text2"/>
                <w:lang w:val="en-GB"/>
              </w:rPr>
              <w:t>0</w:t>
            </w:r>
            <w:r w:rsidR="00660F77">
              <w:rPr>
                <w:rFonts w:eastAsia="Times New Roman"/>
                <w:color w:val="86B5BD" w:themeColor="text2"/>
                <w:lang w:val="en-GB"/>
              </w:rPr>
              <w:t>7</w:t>
            </w:r>
          </w:p>
        </w:tc>
      </w:tr>
      <w:tr w:rsidR="009F4F6C" w:rsidRPr="009F4F6C" w14:paraId="4C8F4DFB" w14:textId="77777777" w:rsidTr="00005A2D">
        <w:tc>
          <w:tcPr>
            <w:tcW w:w="5035" w:type="dxa"/>
            <w:hideMark/>
          </w:tcPr>
          <w:p w14:paraId="51B21961" w14:textId="77777777" w:rsidR="009F4F6C" w:rsidRPr="009F4F6C" w:rsidRDefault="009F4F6C" w:rsidP="00005A2D">
            <w:pPr>
              <w:pStyle w:val="TOCHeading"/>
              <w:spacing w:before="0" w:after="360"/>
              <w:rPr>
                <w:rFonts w:eastAsia="Times New Roman"/>
                <w:lang w:val="en-GB"/>
              </w:rPr>
            </w:pPr>
            <w:r w:rsidRPr="009F4F6C">
              <w:rPr>
                <w:rFonts w:eastAsia="Times New Roman"/>
                <w:lang w:val="en-GB"/>
              </w:rPr>
              <w:t>Goals and Objectives</w:t>
            </w:r>
          </w:p>
        </w:tc>
        <w:tc>
          <w:tcPr>
            <w:tcW w:w="2520" w:type="dxa"/>
            <w:hideMark/>
          </w:tcPr>
          <w:p w14:paraId="38847528" w14:textId="0169C19D" w:rsidR="009F4F6C" w:rsidRPr="009F4F6C" w:rsidRDefault="00660F77" w:rsidP="00005A2D">
            <w:pPr>
              <w:pStyle w:val="TOCHeading"/>
              <w:spacing w:before="0" w:after="360"/>
              <w:jc w:val="right"/>
              <w:rPr>
                <w:rFonts w:eastAsia="Times New Roman"/>
                <w:color w:val="86B5BD" w:themeColor="text2"/>
                <w:lang w:val="en-GB"/>
              </w:rPr>
            </w:pPr>
            <w:r>
              <w:rPr>
                <w:rFonts w:eastAsia="Times New Roman"/>
                <w:color w:val="86B5BD" w:themeColor="text2"/>
                <w:lang w:val="en-GB"/>
              </w:rPr>
              <w:t>09</w:t>
            </w:r>
          </w:p>
        </w:tc>
      </w:tr>
      <w:tr w:rsidR="009F4F6C" w:rsidRPr="009F4F6C" w14:paraId="7AC993A2" w14:textId="77777777" w:rsidTr="00005A2D">
        <w:tc>
          <w:tcPr>
            <w:tcW w:w="5035" w:type="dxa"/>
            <w:hideMark/>
          </w:tcPr>
          <w:p w14:paraId="30AF76D8" w14:textId="77777777" w:rsidR="009F4F6C" w:rsidRPr="009F4F6C" w:rsidRDefault="009F4F6C" w:rsidP="00005A2D">
            <w:pPr>
              <w:pStyle w:val="TOCHeading"/>
              <w:spacing w:before="0" w:after="360"/>
              <w:rPr>
                <w:rFonts w:eastAsia="Times New Roman"/>
                <w:lang w:val="en-GB"/>
              </w:rPr>
            </w:pPr>
            <w:r w:rsidRPr="009F4F6C">
              <w:rPr>
                <w:rFonts w:eastAsia="Times New Roman"/>
                <w:lang w:val="en-GB"/>
              </w:rPr>
              <w:t>Candidate Qualifications</w:t>
            </w:r>
          </w:p>
        </w:tc>
        <w:tc>
          <w:tcPr>
            <w:tcW w:w="2520" w:type="dxa"/>
            <w:hideMark/>
          </w:tcPr>
          <w:p w14:paraId="566EFC15" w14:textId="04FB1ED2" w:rsidR="009F4F6C" w:rsidRPr="009F4F6C" w:rsidRDefault="00802E86" w:rsidP="00005A2D">
            <w:pPr>
              <w:pStyle w:val="TOCHeading"/>
              <w:spacing w:before="0" w:after="360"/>
              <w:jc w:val="right"/>
              <w:rPr>
                <w:rFonts w:eastAsia="Times New Roman"/>
                <w:color w:val="86B5BD" w:themeColor="text2"/>
                <w:lang w:val="en-GB"/>
              </w:rPr>
            </w:pPr>
            <w:r>
              <w:rPr>
                <w:rFonts w:eastAsia="Times New Roman"/>
                <w:color w:val="86B5BD" w:themeColor="text2"/>
                <w:lang w:val="en-GB"/>
              </w:rPr>
              <w:t>1</w:t>
            </w:r>
            <w:r w:rsidR="00660F77">
              <w:rPr>
                <w:rFonts w:eastAsia="Times New Roman"/>
                <w:color w:val="86B5BD" w:themeColor="text2"/>
                <w:lang w:val="en-GB"/>
              </w:rPr>
              <w:t>0</w:t>
            </w:r>
          </w:p>
        </w:tc>
      </w:tr>
      <w:tr w:rsidR="009F4F6C" w:rsidRPr="009F4F6C" w14:paraId="2C7BBAEB" w14:textId="77777777" w:rsidTr="00005A2D">
        <w:tc>
          <w:tcPr>
            <w:tcW w:w="5035" w:type="dxa"/>
            <w:hideMark/>
          </w:tcPr>
          <w:p w14:paraId="22319E2C" w14:textId="77777777" w:rsidR="009F4F6C" w:rsidRPr="009F4F6C" w:rsidRDefault="009F4F6C" w:rsidP="00005A2D">
            <w:pPr>
              <w:pStyle w:val="TOCHeading"/>
              <w:spacing w:before="0" w:after="360"/>
              <w:rPr>
                <w:rFonts w:eastAsia="Times New Roman"/>
                <w:lang w:val="en-GB"/>
              </w:rPr>
            </w:pPr>
            <w:r w:rsidRPr="009F4F6C">
              <w:rPr>
                <w:rFonts w:eastAsia="Times New Roman"/>
                <w:lang w:val="en-GB"/>
              </w:rPr>
              <w:t>The Community</w:t>
            </w:r>
          </w:p>
        </w:tc>
        <w:tc>
          <w:tcPr>
            <w:tcW w:w="2520" w:type="dxa"/>
            <w:hideMark/>
          </w:tcPr>
          <w:p w14:paraId="648DBC3F" w14:textId="7CB5A9C7" w:rsidR="009F4F6C" w:rsidRPr="009F4F6C" w:rsidRDefault="00802E86" w:rsidP="00005A2D">
            <w:pPr>
              <w:pStyle w:val="TOCHeading"/>
              <w:spacing w:before="0" w:after="360"/>
              <w:jc w:val="right"/>
              <w:rPr>
                <w:rFonts w:eastAsia="Times New Roman"/>
                <w:color w:val="86B5BD" w:themeColor="text2"/>
                <w:lang w:val="en-GB"/>
              </w:rPr>
            </w:pPr>
            <w:r>
              <w:rPr>
                <w:rFonts w:eastAsia="Times New Roman"/>
                <w:color w:val="86B5BD" w:themeColor="text2"/>
                <w:lang w:val="en-GB"/>
              </w:rPr>
              <w:t>12</w:t>
            </w:r>
          </w:p>
        </w:tc>
      </w:tr>
      <w:tr w:rsidR="009F4F6C" w:rsidRPr="009F4F6C" w14:paraId="2D2A2AC1" w14:textId="77777777" w:rsidTr="00005A2D">
        <w:tc>
          <w:tcPr>
            <w:tcW w:w="5035" w:type="dxa"/>
            <w:hideMark/>
          </w:tcPr>
          <w:p w14:paraId="509589C6" w14:textId="77777777" w:rsidR="009F4F6C" w:rsidRPr="009F4F6C" w:rsidRDefault="009F4F6C" w:rsidP="00005A2D">
            <w:pPr>
              <w:pStyle w:val="TOCHeading"/>
              <w:spacing w:before="0" w:after="360"/>
              <w:rPr>
                <w:rFonts w:eastAsia="Times New Roman"/>
                <w:lang w:val="en-GB"/>
              </w:rPr>
            </w:pPr>
            <w:r w:rsidRPr="009F4F6C">
              <w:rPr>
                <w:rFonts w:eastAsia="Times New Roman"/>
                <w:lang w:val="en-GB"/>
              </w:rPr>
              <w:t>Procedure for Candidacy</w:t>
            </w:r>
          </w:p>
        </w:tc>
        <w:tc>
          <w:tcPr>
            <w:tcW w:w="2520" w:type="dxa"/>
            <w:hideMark/>
          </w:tcPr>
          <w:p w14:paraId="13D3532A" w14:textId="6C8BB089" w:rsidR="009F4F6C" w:rsidRPr="009F4F6C" w:rsidRDefault="00802E86" w:rsidP="00005A2D">
            <w:pPr>
              <w:pStyle w:val="TOCHeading"/>
              <w:spacing w:before="0" w:after="360"/>
              <w:jc w:val="right"/>
              <w:rPr>
                <w:rFonts w:eastAsia="Times New Roman"/>
                <w:color w:val="86B5BD" w:themeColor="text2"/>
                <w:lang w:val="en-GB"/>
              </w:rPr>
            </w:pPr>
            <w:r>
              <w:rPr>
                <w:rFonts w:eastAsia="Times New Roman"/>
                <w:color w:val="86B5BD" w:themeColor="text2"/>
                <w:lang w:val="en-GB"/>
              </w:rPr>
              <w:t>13</w:t>
            </w:r>
          </w:p>
        </w:tc>
      </w:tr>
      <w:bookmarkEnd w:id="2"/>
    </w:tbl>
    <w:p w14:paraId="45B7064E" w14:textId="77777777" w:rsidR="009F4F6C" w:rsidRPr="009F4F6C" w:rsidRDefault="009F4F6C" w:rsidP="009F4F6C">
      <w:pPr>
        <w:rPr>
          <w:rFonts w:ascii="Arial" w:eastAsia="Times New Roman" w:hAnsi="Arial" w:cs="Times New Roman"/>
          <w:noProof/>
          <w:kern w:val="2"/>
          <w14:ligatures w14:val="standardContextual"/>
        </w:rPr>
      </w:pPr>
    </w:p>
    <w:p w14:paraId="3732CACB" w14:textId="77777777" w:rsidR="009F4F6C" w:rsidRDefault="009F4F6C" w:rsidP="009F4F6C">
      <w:pPr>
        <w:rPr>
          <w:rFonts w:asciiTheme="majorHAnsi" w:eastAsiaTheme="majorEastAsia" w:hAnsiTheme="majorHAnsi" w:cstheme="majorBidi"/>
          <w:b/>
          <w:bCs/>
          <w:color w:val="21455D" w:themeColor="accent3"/>
          <w:sz w:val="32"/>
          <w:szCs w:val="60"/>
        </w:rPr>
      </w:pPr>
    </w:p>
    <w:p w14:paraId="329AA603" w14:textId="77777777" w:rsidR="009F4F6C" w:rsidRDefault="009F4F6C" w:rsidP="009F4F6C">
      <w:pPr>
        <w:rPr>
          <w:rFonts w:asciiTheme="majorHAnsi" w:eastAsiaTheme="majorEastAsia" w:hAnsiTheme="majorHAnsi" w:cstheme="majorBidi"/>
          <w:b/>
          <w:bCs/>
          <w:color w:val="21455D" w:themeColor="accent3"/>
          <w:sz w:val="32"/>
          <w:szCs w:val="60"/>
        </w:rPr>
      </w:pPr>
    </w:p>
    <w:p w14:paraId="71DF99E1" w14:textId="77777777" w:rsidR="009F4F6C" w:rsidRDefault="009F4F6C" w:rsidP="009F4F6C">
      <w:pPr>
        <w:rPr>
          <w:rFonts w:asciiTheme="majorHAnsi" w:eastAsiaTheme="majorEastAsia" w:hAnsiTheme="majorHAnsi" w:cstheme="majorBidi"/>
          <w:b/>
          <w:bCs/>
          <w:color w:val="21455D" w:themeColor="accent3"/>
          <w:sz w:val="32"/>
          <w:szCs w:val="60"/>
        </w:rPr>
      </w:pPr>
    </w:p>
    <w:p w14:paraId="2A1F2FF2" w14:textId="77777777" w:rsidR="009F4F6C" w:rsidRDefault="009F4F6C" w:rsidP="009F4F6C">
      <w:pPr>
        <w:rPr>
          <w:rFonts w:asciiTheme="majorHAnsi" w:eastAsiaTheme="majorEastAsia" w:hAnsiTheme="majorHAnsi" w:cstheme="majorBidi"/>
          <w:b/>
          <w:bCs/>
          <w:color w:val="21455D" w:themeColor="accent3"/>
          <w:sz w:val="32"/>
          <w:szCs w:val="60"/>
        </w:rPr>
      </w:pPr>
    </w:p>
    <w:p w14:paraId="097F1D46" w14:textId="77777777" w:rsidR="009F4F6C" w:rsidRDefault="009F4F6C" w:rsidP="009F4F6C">
      <w:pPr>
        <w:rPr>
          <w:rFonts w:asciiTheme="majorHAnsi" w:eastAsiaTheme="majorEastAsia" w:hAnsiTheme="majorHAnsi" w:cstheme="majorBidi"/>
          <w:b/>
          <w:bCs/>
          <w:color w:val="21455D" w:themeColor="accent3"/>
          <w:sz w:val="32"/>
          <w:szCs w:val="60"/>
        </w:rPr>
      </w:pPr>
    </w:p>
    <w:p w14:paraId="6C92CF68" w14:textId="77777777" w:rsidR="009F4F6C" w:rsidRDefault="009F4F6C" w:rsidP="009F4F6C">
      <w:pPr>
        <w:rPr>
          <w:rFonts w:asciiTheme="majorHAnsi" w:eastAsiaTheme="majorEastAsia" w:hAnsiTheme="majorHAnsi" w:cstheme="majorBidi"/>
          <w:b/>
          <w:bCs/>
          <w:color w:val="21455D" w:themeColor="accent3"/>
          <w:sz w:val="32"/>
          <w:szCs w:val="60"/>
        </w:rPr>
      </w:pPr>
    </w:p>
    <w:p w14:paraId="572BC5D6" w14:textId="77777777" w:rsidR="009F4F6C" w:rsidRDefault="009F4F6C" w:rsidP="009F4F6C">
      <w:pPr>
        <w:rPr>
          <w:rFonts w:asciiTheme="majorHAnsi" w:eastAsiaTheme="majorEastAsia" w:hAnsiTheme="majorHAnsi" w:cstheme="majorBidi"/>
          <w:b/>
          <w:bCs/>
          <w:color w:val="21455D" w:themeColor="accent3"/>
          <w:sz w:val="32"/>
          <w:szCs w:val="60"/>
        </w:rPr>
      </w:pPr>
    </w:p>
    <w:p w14:paraId="455182BA" w14:textId="77777777" w:rsidR="009F4F6C" w:rsidRDefault="009F4F6C" w:rsidP="009F4F6C">
      <w:pPr>
        <w:rPr>
          <w:rFonts w:asciiTheme="majorHAnsi" w:eastAsiaTheme="majorEastAsia" w:hAnsiTheme="majorHAnsi" w:cstheme="majorBidi"/>
          <w:b/>
          <w:bCs/>
          <w:color w:val="21455D" w:themeColor="accent3"/>
          <w:sz w:val="32"/>
          <w:szCs w:val="60"/>
        </w:rPr>
      </w:pPr>
    </w:p>
    <w:p w14:paraId="6310E732" w14:textId="77777777" w:rsidR="009F4F6C" w:rsidRDefault="009F4F6C" w:rsidP="009F4F6C">
      <w:pPr>
        <w:rPr>
          <w:rFonts w:asciiTheme="majorHAnsi" w:eastAsiaTheme="majorEastAsia" w:hAnsiTheme="majorHAnsi" w:cstheme="majorBidi"/>
          <w:b/>
          <w:bCs/>
          <w:color w:val="21455D" w:themeColor="accent3"/>
          <w:sz w:val="32"/>
          <w:szCs w:val="60"/>
        </w:rPr>
      </w:pPr>
    </w:p>
    <w:p w14:paraId="1A8249E6" w14:textId="77777777" w:rsidR="009F4F6C" w:rsidRPr="009F4F6C" w:rsidRDefault="009F4F6C" w:rsidP="009F4F6C">
      <w:pPr>
        <w:rPr>
          <w:rFonts w:asciiTheme="majorHAnsi" w:eastAsiaTheme="majorEastAsia" w:hAnsiTheme="majorHAnsi" w:cstheme="majorBidi"/>
          <w:sz w:val="32"/>
          <w:szCs w:val="60"/>
        </w:rPr>
        <w:sectPr w:rsidR="009F4F6C" w:rsidRPr="009F4F6C" w:rsidSect="00E82497">
          <w:headerReference w:type="default" r:id="rId15"/>
          <w:footerReference w:type="default" r:id="rId16"/>
          <w:headerReference w:type="first" r:id="rId17"/>
          <w:footerReference w:type="first" r:id="rId18"/>
          <w:pgSz w:w="12240" w:h="15840" w:code="1"/>
          <w:pgMar w:top="1710" w:right="1077" w:bottom="1440" w:left="1077" w:header="720" w:footer="431" w:gutter="0"/>
          <w:pgNumType w:start="0"/>
          <w:cols w:space="708"/>
          <w:titlePg/>
          <w:docGrid w:linePitch="360"/>
        </w:sectPr>
      </w:pPr>
    </w:p>
    <w:p w14:paraId="1359C324" w14:textId="77777777" w:rsidR="00A441B7" w:rsidRPr="00A441B7" w:rsidRDefault="00A441B7" w:rsidP="001B2DF7">
      <w:pPr>
        <w:pStyle w:val="Heading1"/>
      </w:pPr>
      <w:r w:rsidRPr="00A441B7">
        <w:lastRenderedPageBreak/>
        <w:t>The Opportunity</w:t>
      </w:r>
    </w:p>
    <w:p w14:paraId="6E476681" w14:textId="77777777" w:rsidR="005B7A35" w:rsidRPr="005B7A35" w:rsidRDefault="005B7A35" w:rsidP="005B7A35">
      <w:pPr>
        <w:spacing w:after="200" w:line="264" w:lineRule="auto"/>
        <w:rPr>
          <w:rFonts w:ascii="Arial" w:eastAsia="Arial" w:hAnsi="Arial" w:cs="Arial"/>
          <w:color w:val="000000" w:themeColor="text1"/>
          <w:sz w:val="20"/>
          <w:szCs w:val="20"/>
        </w:rPr>
      </w:pPr>
      <w:r w:rsidRPr="005B7A35">
        <w:rPr>
          <w:rFonts w:ascii="Arial" w:eastAsia="Arial" w:hAnsi="Arial" w:cs="Arial"/>
          <w:color w:val="000000" w:themeColor="text1"/>
          <w:sz w:val="20"/>
          <w:szCs w:val="20"/>
        </w:rPr>
        <w:t>Providence, one of the nation’s largest and leading healthcare delivery systems, is seeking an experienced leader to serve as its next Chief Real Estate Officer (CREO). The CREO role will provide strategic oversight and direction for enterprise-wide real estate, construction, and the overall management of Providence’s owned and managed properties, offering a unique opportunity to shape and optimize a complex and expansive real estate portfolio in support of a mission-driven healthcare ministry.</w:t>
      </w:r>
    </w:p>
    <w:p w14:paraId="44344937" w14:textId="22377C4C" w:rsidR="0FCD441E" w:rsidRPr="005B7A35" w:rsidRDefault="0FCD441E" w:rsidP="005B7A35">
      <w:pPr>
        <w:spacing w:after="200" w:line="264" w:lineRule="auto"/>
        <w:rPr>
          <w:rFonts w:ascii="Arial" w:eastAsia="Arial" w:hAnsi="Arial" w:cs="Arial"/>
          <w:color w:val="000000" w:themeColor="text1"/>
          <w:sz w:val="20"/>
          <w:szCs w:val="20"/>
        </w:rPr>
      </w:pPr>
      <w:r w:rsidRPr="005B7A35">
        <w:rPr>
          <w:rFonts w:ascii="Arial" w:eastAsia="Arial" w:hAnsi="Arial" w:cs="Arial"/>
          <w:color w:val="000000" w:themeColor="text1"/>
          <w:sz w:val="20"/>
          <w:szCs w:val="20"/>
        </w:rPr>
        <w:t xml:space="preserve">Providence is a not-for-profit Catholic health system that spans 51 acute care hospitals, with over $30 billion in revenue, 5 million unique patients, </w:t>
      </w:r>
      <w:r w:rsidR="005B7A35" w:rsidRPr="005B7A35">
        <w:rPr>
          <w:rFonts w:ascii="Arial" w:eastAsia="Arial" w:hAnsi="Arial" w:cs="Arial"/>
          <w:color w:val="000000" w:themeColor="text1"/>
          <w:sz w:val="20"/>
          <w:szCs w:val="20"/>
        </w:rPr>
        <w:t>12</w:t>
      </w:r>
      <w:r w:rsidR="005A63DE">
        <w:rPr>
          <w:rFonts w:ascii="Arial" w:eastAsia="Arial" w:hAnsi="Arial" w:cs="Arial"/>
          <w:color w:val="000000" w:themeColor="text1"/>
          <w:sz w:val="20"/>
          <w:szCs w:val="20"/>
        </w:rPr>
        <w:t>0</w:t>
      </w:r>
      <w:r w:rsidRPr="005B7A35">
        <w:rPr>
          <w:rFonts w:ascii="Arial" w:eastAsia="Arial" w:hAnsi="Arial" w:cs="Arial"/>
          <w:color w:val="000000" w:themeColor="text1"/>
          <w:sz w:val="20"/>
          <w:szCs w:val="20"/>
        </w:rPr>
        <w:t>,000 caregivers</w:t>
      </w:r>
      <w:r w:rsidR="00904325">
        <w:rPr>
          <w:rFonts w:ascii="Arial" w:eastAsia="Arial" w:hAnsi="Arial" w:cs="Arial"/>
          <w:color w:val="000000" w:themeColor="text1"/>
          <w:sz w:val="20"/>
          <w:szCs w:val="20"/>
        </w:rPr>
        <w:t>,</w:t>
      </w:r>
      <w:r w:rsidRPr="005B7A35">
        <w:rPr>
          <w:rFonts w:ascii="Arial" w:eastAsia="Arial" w:hAnsi="Arial" w:cs="Arial"/>
          <w:color w:val="000000" w:themeColor="text1"/>
          <w:sz w:val="20"/>
          <w:szCs w:val="20"/>
        </w:rPr>
        <w:t xml:space="preserve"> and $2.1 billion in community benefit. As one of the largest health systems in the country, Providence has significant scale and resources enabling it to provide a comprehensive range of health and social services across Alaska, California, Montana, New Mexico, Oregon, Texas, and Washington. Providence is well known for clinical quality with multiple clinical institutes, dedicated research labs, and 3,000+ clinical trials underway. Providence is distinguished for its leadership in innovation and the modernization of healthcare while also deconstructing and diversifying its assets to provide a strong foundation for decades to come.</w:t>
      </w:r>
    </w:p>
    <w:p w14:paraId="24E9A19E" w14:textId="43C84E0F" w:rsidR="005B7A35" w:rsidRPr="005B7A35" w:rsidRDefault="005B7A35" w:rsidP="005B7A35">
      <w:pPr>
        <w:spacing w:after="200" w:line="264" w:lineRule="auto"/>
        <w:rPr>
          <w:rFonts w:ascii="Arial" w:eastAsia="Arial" w:hAnsi="Arial" w:cs="Arial"/>
          <w:color w:val="000000" w:themeColor="text1"/>
          <w:sz w:val="20"/>
          <w:szCs w:val="20"/>
        </w:rPr>
      </w:pPr>
      <w:r w:rsidRPr="005B7A35">
        <w:rPr>
          <w:rFonts w:ascii="Arial" w:eastAsia="Arial" w:hAnsi="Arial" w:cs="Arial"/>
          <w:color w:val="000000" w:themeColor="text1"/>
          <w:sz w:val="20"/>
          <w:szCs w:val="20"/>
        </w:rPr>
        <w:t>The CREO is responsible for the management of the real estate assets and services of the enterprise consisting of more than 20 million square feet and over $6 billion in planned capital projects in the portfolio. They will be expected to understand the acute and ambulatory operating environment to support Providence’s continuing expansion of its ambulatory footprint. The CREO must maintain a strategic, enterprise-level focus while empowering the team to execute</w:t>
      </w:r>
      <w:r w:rsidR="00F66CA6">
        <w:rPr>
          <w:rFonts w:ascii="Arial" w:eastAsia="Arial" w:hAnsi="Arial" w:cs="Arial"/>
          <w:color w:val="000000" w:themeColor="text1"/>
          <w:sz w:val="20"/>
          <w:szCs w:val="20"/>
        </w:rPr>
        <w:t xml:space="preserve">, </w:t>
      </w:r>
      <w:r w:rsidRPr="005B7A35">
        <w:rPr>
          <w:rFonts w:ascii="Arial" w:eastAsia="Arial" w:hAnsi="Arial" w:cs="Arial"/>
          <w:color w:val="000000" w:themeColor="text1"/>
          <w:sz w:val="20"/>
          <w:szCs w:val="20"/>
        </w:rPr>
        <w:t xml:space="preserve">balancing standardization with market-specific flexibility. They will possess a strong </w:t>
      </w:r>
      <w:r w:rsidR="00181B59">
        <w:rPr>
          <w:rFonts w:ascii="Arial" w:eastAsia="Arial" w:hAnsi="Arial" w:cs="Arial"/>
          <w:color w:val="000000" w:themeColor="text1"/>
          <w:sz w:val="20"/>
          <w:szCs w:val="20"/>
        </w:rPr>
        <w:t>change-management orientation, with the ability to lead through ambiguity, implement structured processes, and ensure follow-through on key initiatives in</w:t>
      </w:r>
      <w:r w:rsidRPr="005B7A35">
        <w:rPr>
          <w:rFonts w:ascii="Arial" w:eastAsia="Arial" w:hAnsi="Arial" w:cs="Arial"/>
          <w:color w:val="000000" w:themeColor="text1"/>
          <w:sz w:val="20"/>
          <w:szCs w:val="20"/>
        </w:rPr>
        <w:t xml:space="preserve"> a dynamic environment.</w:t>
      </w:r>
    </w:p>
    <w:p w14:paraId="090D8C1E" w14:textId="2D1F6058" w:rsidR="008C4F2D" w:rsidRPr="008C4F2D" w:rsidRDefault="008C4F2D" w:rsidP="008C4F2D">
      <w:pPr>
        <w:spacing w:after="200" w:line="264" w:lineRule="auto"/>
        <w:rPr>
          <w:rFonts w:ascii="Arial" w:eastAsia="Arial" w:hAnsi="Arial" w:cs="Arial"/>
          <w:color w:val="000000" w:themeColor="text1"/>
          <w:sz w:val="20"/>
          <w:szCs w:val="20"/>
        </w:rPr>
      </w:pPr>
      <w:r w:rsidRPr="008C4F2D">
        <w:rPr>
          <w:rFonts w:ascii="Arial" w:eastAsia="Arial" w:hAnsi="Arial" w:cs="Arial"/>
          <w:color w:val="000000" w:themeColor="text1"/>
          <w:sz w:val="20"/>
          <w:szCs w:val="20"/>
        </w:rPr>
        <w:t xml:space="preserve">The CREO will provide enterprise-level leadership to advance </w:t>
      </w:r>
      <w:r w:rsidR="00760EA7">
        <w:rPr>
          <w:rFonts w:ascii="Arial" w:eastAsia="Arial" w:hAnsi="Arial" w:cs="Arial"/>
          <w:color w:val="000000" w:themeColor="text1"/>
          <w:sz w:val="20"/>
          <w:szCs w:val="20"/>
        </w:rPr>
        <w:t>standardization</w:t>
      </w:r>
      <w:r w:rsidRPr="008C4F2D">
        <w:rPr>
          <w:rFonts w:ascii="Arial" w:eastAsia="Arial" w:hAnsi="Arial" w:cs="Arial"/>
          <w:color w:val="000000" w:themeColor="text1"/>
          <w:sz w:val="20"/>
          <w:szCs w:val="20"/>
        </w:rPr>
        <w:t xml:space="preserve"> and best practices across </w:t>
      </w:r>
      <w:r w:rsidR="007E7356">
        <w:rPr>
          <w:rFonts w:ascii="Arial" w:eastAsia="Arial" w:hAnsi="Arial" w:cs="Arial"/>
          <w:color w:val="000000" w:themeColor="text1"/>
          <w:sz w:val="20"/>
          <w:szCs w:val="20"/>
        </w:rPr>
        <w:t>real estate</w:t>
      </w:r>
      <w:r w:rsidRPr="008C4F2D">
        <w:rPr>
          <w:rFonts w:ascii="Arial" w:eastAsia="Arial" w:hAnsi="Arial" w:cs="Arial"/>
          <w:color w:val="000000" w:themeColor="text1"/>
          <w:sz w:val="20"/>
          <w:szCs w:val="20"/>
        </w:rPr>
        <w:t xml:space="preserve"> while supporting the distinct priorities of Providence’s North, South, and Central divisions. This leader will shape an enterprise framework that balances systemwide strategy with regional flexibility, fostering alignment through strong governance, collaboration, and clear communication.</w:t>
      </w:r>
    </w:p>
    <w:p w14:paraId="67C4FE30" w14:textId="77777777" w:rsidR="008C4F2D" w:rsidRPr="008C4F2D" w:rsidRDefault="008C4F2D" w:rsidP="008C4F2D">
      <w:pPr>
        <w:spacing w:after="200" w:line="264" w:lineRule="auto"/>
        <w:rPr>
          <w:rFonts w:ascii="Arial" w:eastAsia="Arial" w:hAnsi="Arial" w:cs="Arial"/>
          <w:color w:val="000000" w:themeColor="text1"/>
          <w:sz w:val="20"/>
          <w:szCs w:val="20"/>
        </w:rPr>
      </w:pPr>
      <w:r w:rsidRPr="008C4F2D">
        <w:rPr>
          <w:rFonts w:ascii="Arial" w:eastAsia="Arial" w:hAnsi="Arial" w:cs="Arial"/>
          <w:color w:val="000000" w:themeColor="text1"/>
          <w:sz w:val="20"/>
          <w:szCs w:val="20"/>
        </w:rPr>
        <w:t>This executive will bring a strategic lens to the evolution of Providence’s real estate portfolio, identifying opportunities to enhance performance, unlock value, and support high-quality care delivery. Leveraging expertise in real estate transactions and market intelligence, the CREO will help optimize the portfolio and strengthen decision-making through data-driven insights.</w:t>
      </w:r>
    </w:p>
    <w:p w14:paraId="59605DDD" w14:textId="3DEC3C5C" w:rsidR="008C4F2D" w:rsidRPr="008C4F2D" w:rsidRDefault="008C4F2D" w:rsidP="008C4F2D">
      <w:pPr>
        <w:spacing w:after="200" w:line="264" w:lineRule="auto"/>
        <w:rPr>
          <w:rFonts w:ascii="Arial" w:eastAsia="Arial" w:hAnsi="Arial" w:cs="Arial"/>
          <w:color w:val="000000" w:themeColor="text1"/>
          <w:sz w:val="20"/>
          <w:szCs w:val="20"/>
        </w:rPr>
      </w:pPr>
      <w:r w:rsidRPr="008C4F2D">
        <w:rPr>
          <w:rFonts w:ascii="Arial" w:eastAsia="Arial" w:hAnsi="Arial" w:cs="Arial"/>
          <w:color w:val="000000" w:themeColor="text1"/>
          <w:sz w:val="20"/>
          <w:szCs w:val="20"/>
        </w:rPr>
        <w:t>The CREO will guide long-range planning across a complex real estate and capital portfolio, ensuring assets are positioned to support both current operations and future growth. In partnership with system leadership, this leader will help advance a comprehensive master facilities plan aligned with strategic expansion, operational efficiency, and disciplined investment.</w:t>
      </w:r>
      <w:r w:rsidR="00F971A0">
        <w:rPr>
          <w:rFonts w:ascii="Arial" w:eastAsia="Arial" w:hAnsi="Arial" w:cs="Arial"/>
          <w:color w:val="000000" w:themeColor="text1"/>
          <w:sz w:val="20"/>
          <w:szCs w:val="20"/>
        </w:rPr>
        <w:t xml:space="preserve"> </w:t>
      </w:r>
      <w:r w:rsidRPr="008C4F2D">
        <w:rPr>
          <w:rFonts w:ascii="Arial" w:eastAsia="Arial" w:hAnsi="Arial" w:cs="Arial"/>
          <w:color w:val="000000" w:themeColor="text1"/>
          <w:sz w:val="20"/>
          <w:szCs w:val="20"/>
        </w:rPr>
        <w:t xml:space="preserve">Additionally, the CREO will align real estate strategy and capital planning with </w:t>
      </w:r>
      <w:proofErr w:type="gramStart"/>
      <w:r w:rsidRPr="008C4F2D">
        <w:rPr>
          <w:rFonts w:ascii="Arial" w:eastAsia="Arial" w:hAnsi="Arial" w:cs="Arial"/>
          <w:color w:val="000000" w:themeColor="text1"/>
          <w:sz w:val="20"/>
          <w:szCs w:val="20"/>
        </w:rPr>
        <w:t>the broader</w:t>
      </w:r>
      <w:proofErr w:type="gramEnd"/>
      <w:r w:rsidRPr="008C4F2D">
        <w:rPr>
          <w:rFonts w:ascii="Arial" w:eastAsia="Arial" w:hAnsi="Arial" w:cs="Arial"/>
          <w:color w:val="000000" w:themeColor="text1"/>
          <w:sz w:val="20"/>
          <w:szCs w:val="20"/>
        </w:rPr>
        <w:t xml:space="preserve"> organizational vision, ensuring solutions are scalable and operationally sound within an evolving healthcare environment. Success will require strengthening clarity, alignment, and effective governance across teams.</w:t>
      </w:r>
    </w:p>
    <w:p w14:paraId="60FDD7AD" w14:textId="3D96F44C" w:rsidR="008C4F2D" w:rsidRPr="008C4F2D" w:rsidRDefault="008C4F2D" w:rsidP="008C4F2D">
      <w:pPr>
        <w:spacing w:after="200" w:line="264" w:lineRule="auto"/>
        <w:rPr>
          <w:rFonts w:ascii="Arial" w:eastAsia="Arial" w:hAnsi="Arial" w:cs="Arial"/>
          <w:color w:val="000000" w:themeColor="text1"/>
          <w:sz w:val="20"/>
          <w:szCs w:val="20"/>
        </w:rPr>
      </w:pPr>
      <w:r w:rsidRPr="008C4F2D">
        <w:rPr>
          <w:rFonts w:ascii="Arial" w:eastAsia="Arial" w:hAnsi="Arial" w:cs="Arial"/>
          <w:color w:val="000000" w:themeColor="text1"/>
          <w:sz w:val="20"/>
          <w:szCs w:val="20"/>
        </w:rPr>
        <w:t xml:space="preserve">This is an exceptional opportunity for a collaborative, forward-thinking real estate executive to position </w:t>
      </w:r>
      <w:r w:rsidR="005B1894">
        <w:rPr>
          <w:rFonts w:ascii="Arial" w:eastAsia="Arial" w:hAnsi="Arial" w:cs="Arial"/>
          <w:color w:val="000000" w:themeColor="text1"/>
          <w:sz w:val="20"/>
          <w:szCs w:val="20"/>
        </w:rPr>
        <w:t xml:space="preserve">Providence's Real Estate Organization (RESO) </w:t>
      </w:r>
      <w:r w:rsidRPr="008C4F2D">
        <w:rPr>
          <w:rFonts w:ascii="Arial" w:eastAsia="Arial" w:hAnsi="Arial" w:cs="Arial"/>
          <w:color w:val="000000" w:themeColor="text1"/>
          <w:sz w:val="20"/>
          <w:szCs w:val="20"/>
        </w:rPr>
        <w:t xml:space="preserve">as a strategic </w:t>
      </w:r>
      <w:r w:rsidR="00F66CA6">
        <w:rPr>
          <w:rFonts w:ascii="Arial" w:eastAsia="Arial" w:hAnsi="Arial" w:cs="Arial"/>
          <w:color w:val="000000" w:themeColor="text1"/>
          <w:sz w:val="20"/>
          <w:szCs w:val="20"/>
        </w:rPr>
        <w:t>facilitator</w:t>
      </w:r>
      <w:r w:rsidRPr="008C4F2D">
        <w:rPr>
          <w:rFonts w:ascii="Arial" w:eastAsia="Arial" w:hAnsi="Arial" w:cs="Arial"/>
          <w:color w:val="000000" w:themeColor="text1"/>
          <w:sz w:val="20"/>
          <w:szCs w:val="20"/>
        </w:rPr>
        <w:t xml:space="preserve"> of care transformation. The ideal candidate will bring experience leading complex capital initiatives, </w:t>
      </w:r>
      <w:proofErr w:type="gramStart"/>
      <w:r w:rsidRPr="008C4F2D">
        <w:rPr>
          <w:rFonts w:ascii="Arial" w:eastAsia="Arial" w:hAnsi="Arial" w:cs="Arial"/>
          <w:color w:val="000000" w:themeColor="text1"/>
          <w:sz w:val="20"/>
          <w:szCs w:val="20"/>
        </w:rPr>
        <w:t>optimizing</w:t>
      </w:r>
      <w:proofErr w:type="gramEnd"/>
      <w:r w:rsidRPr="008C4F2D">
        <w:rPr>
          <w:rFonts w:ascii="Arial" w:eastAsia="Arial" w:hAnsi="Arial" w:cs="Arial"/>
          <w:color w:val="000000" w:themeColor="text1"/>
          <w:sz w:val="20"/>
          <w:szCs w:val="20"/>
        </w:rPr>
        <w:t xml:space="preserve"> portfolios, and building high-performing teams, with a leadership style grounded in partnership, accountability, and innovation.</w:t>
      </w:r>
    </w:p>
    <w:p w14:paraId="5F595DF8" w14:textId="10AA98E8" w:rsidR="74C731BD" w:rsidRDefault="74C731BD" w:rsidP="74C731BD">
      <w:pPr>
        <w:spacing w:after="200" w:line="264" w:lineRule="auto"/>
        <w:rPr>
          <w:sz w:val="20"/>
          <w:szCs w:val="20"/>
        </w:rPr>
      </w:pPr>
    </w:p>
    <w:p w14:paraId="4E6100F0" w14:textId="2B908261" w:rsidR="00BA53C4" w:rsidRDefault="00BA53C4" w:rsidP="00BA53C4">
      <w:pPr>
        <w:pStyle w:val="Heading1"/>
      </w:pPr>
      <w:bookmarkStart w:id="3" w:name="_Hlk155173761"/>
      <w:bookmarkEnd w:id="0"/>
      <w:bookmarkEnd w:id="1"/>
      <w:r>
        <w:lastRenderedPageBreak/>
        <w:t>Organization Overview</w:t>
      </w:r>
    </w:p>
    <w:p w14:paraId="45958F68" w14:textId="77777777" w:rsidR="00A53433" w:rsidRPr="00D309B3" w:rsidRDefault="00A53433" w:rsidP="00A53433">
      <w:pPr>
        <w:pStyle w:val="Heading2"/>
        <w:rPr>
          <w:rFonts w:eastAsia="Times New Roman"/>
        </w:rPr>
      </w:pPr>
      <w:r w:rsidRPr="00D309B3">
        <w:rPr>
          <w:rFonts w:eastAsia="Times New Roman"/>
        </w:rPr>
        <w:t xml:space="preserve">Providence </w:t>
      </w:r>
    </w:p>
    <w:p w14:paraId="15AB670B" w14:textId="77777777" w:rsidR="00A53433" w:rsidRDefault="00A53433" w:rsidP="00A53433">
      <w:pPr>
        <w:pStyle w:val="BodyText"/>
      </w:pPr>
      <w:r w:rsidRPr="00D309B3">
        <w:t>Delivering services across seven states, Providence is committed to touching millions of more lives and enhancing the health of the American West to transform care for the next generation and beyond. Providence is a comprehensive healthcare organization serving more people, advancing best practices, and continuing its more than 100-year tradition of serving the poor and vulnerable.</w:t>
      </w:r>
    </w:p>
    <w:p w14:paraId="6B9CD7CD" w14:textId="10A308D2" w:rsidR="00F94311" w:rsidRDefault="00F94311" w:rsidP="00F94311">
      <w:pPr>
        <w:pStyle w:val="BodyText"/>
      </w:pPr>
      <w:r>
        <w:t>Providence uses its voice to advocate for vulnerable populations and needed reforms in health care. Providence pursues innovative ways to transform health care by keeping people healthy, and making its services more convenient, accessible</w:t>
      </w:r>
      <w:r w:rsidR="00D74979">
        <w:t>,</w:t>
      </w:r>
      <w:r>
        <w:t xml:space="preserve"> and affordable for all. In an increasingly uncertain world, we are committed to high-quality, compassionate health care for everyone – regardless of coverage or ability to pay. Providence helps people and communities benefit from the best health care model for the future – today.</w:t>
      </w:r>
    </w:p>
    <w:p w14:paraId="7B0FC642" w14:textId="3F83C1C3" w:rsidR="00F94311" w:rsidRDefault="00F94311" w:rsidP="00F94311">
      <w:pPr>
        <w:pStyle w:val="BodyText"/>
      </w:pPr>
      <w:r>
        <w:t>Together, Providence's 12</w:t>
      </w:r>
      <w:r w:rsidR="005A63DE">
        <w:t>0</w:t>
      </w:r>
      <w:r>
        <w:t>,000 caregivers (all employees) serve in 51 hospitals, 1,014 clinics</w:t>
      </w:r>
      <w:r w:rsidR="00D74979">
        <w:t>, and a comprehensive range of health and social services across Alaska, California, Montana, New Mexico, Oregon, Texas,</w:t>
      </w:r>
      <w:r>
        <w:t xml:space="preserve"> and Washington.</w:t>
      </w:r>
    </w:p>
    <w:p w14:paraId="2735DCAC" w14:textId="210CC82E" w:rsidR="00F94311" w:rsidRDefault="00F94311" w:rsidP="00F94311">
      <w:pPr>
        <w:pStyle w:val="BodyText"/>
      </w:pPr>
      <w:r w:rsidRPr="00D309B3">
        <w:t xml:space="preserve">Providence </w:t>
      </w:r>
      <w:r>
        <w:t xml:space="preserve">spans </w:t>
      </w:r>
      <w:r w:rsidRPr="00D309B3">
        <w:t xml:space="preserve">across </w:t>
      </w:r>
      <w:r w:rsidR="001514C2">
        <w:t>seven</w:t>
      </w:r>
      <w:r w:rsidRPr="00D309B3">
        <w:t xml:space="preserve"> western states:</w:t>
      </w:r>
    </w:p>
    <w:p w14:paraId="585F6E5A" w14:textId="77777777" w:rsidR="00F94311" w:rsidRPr="00227176" w:rsidRDefault="00F94311" w:rsidP="00F94311">
      <w:pPr>
        <w:pStyle w:val="ListBullet"/>
        <w:numPr>
          <w:ilvl w:val="0"/>
          <w:numId w:val="0"/>
        </w:numPr>
        <w:ind w:left="340" w:hanging="340"/>
        <w:rPr>
          <w:b/>
          <w:bCs/>
          <w:color w:val="21455D" w:themeColor="accent3"/>
          <w:sz w:val="22"/>
          <w:lang w:val="en-GB"/>
        </w:rPr>
      </w:pPr>
      <w:r w:rsidRPr="00227176">
        <w:rPr>
          <w:b/>
          <w:bCs/>
          <w:color w:val="21455D" w:themeColor="accent3"/>
          <w:sz w:val="22"/>
          <w:lang w:val="en-GB"/>
        </w:rPr>
        <w:t>Alaska</w:t>
      </w:r>
    </w:p>
    <w:p w14:paraId="6019518E" w14:textId="77777777" w:rsidR="00A53433" w:rsidRPr="00E21035" w:rsidRDefault="00A53433" w:rsidP="00A53433">
      <w:pPr>
        <w:pStyle w:val="ListBullet"/>
        <w:numPr>
          <w:ilvl w:val="0"/>
          <w:numId w:val="0"/>
        </w:numPr>
        <w:ind w:left="340"/>
        <w:rPr>
          <w:sz w:val="18"/>
          <w:szCs w:val="20"/>
          <w:lang w:val="en-GB"/>
        </w:rPr>
      </w:pPr>
    </w:p>
    <w:p w14:paraId="465A8CC7" w14:textId="16F329B4" w:rsidR="00A53433" w:rsidRPr="00D309B3" w:rsidRDefault="00A53433" w:rsidP="00F94311">
      <w:pPr>
        <w:pStyle w:val="ListBullet"/>
        <w:numPr>
          <w:ilvl w:val="0"/>
          <w:numId w:val="0"/>
        </w:numPr>
        <w:rPr>
          <w:rFonts w:eastAsia="Times New Roman" w:cstheme="minorHAnsi"/>
          <w:color w:val="222222"/>
          <w:spacing w:val="2"/>
          <w:szCs w:val="20"/>
        </w:rPr>
      </w:pPr>
      <w:r w:rsidRPr="00D309B3">
        <w:rPr>
          <w:rFonts w:eastAsia="Times New Roman"/>
          <w:color w:val="222222"/>
          <w:spacing w:val="2"/>
        </w:rPr>
        <w:t>Providence serves Alaskans in six communities -</w:t>
      </w:r>
      <w:r>
        <w:rPr>
          <w:rFonts w:eastAsia="Times New Roman"/>
          <w:color w:val="222222"/>
          <w:spacing w:val="2"/>
        </w:rPr>
        <w:t xml:space="preserve"> </w:t>
      </w:r>
      <w:hyperlink r:id="rId19" w:history="1">
        <w:r w:rsidRPr="00D309B3">
          <w:rPr>
            <w:rFonts w:eastAsia="Times New Roman" w:cstheme="minorHAnsi"/>
            <w:color w:val="0537A4"/>
            <w:spacing w:val="2"/>
            <w:u w:val="single"/>
            <w:bdr w:val="none" w:sz="0" w:space="0" w:color="auto" w:frame="1"/>
          </w:rPr>
          <w:t>Anchorage</w:t>
        </w:r>
      </w:hyperlink>
      <w:r w:rsidRPr="00D309B3">
        <w:rPr>
          <w:rFonts w:eastAsia="Times New Roman" w:cstheme="minorHAnsi"/>
          <w:color w:val="222222"/>
          <w:spacing w:val="2"/>
        </w:rPr>
        <w:t>,</w:t>
      </w:r>
      <w:r>
        <w:rPr>
          <w:rFonts w:eastAsia="Times New Roman" w:cstheme="minorHAnsi"/>
          <w:color w:val="222222"/>
          <w:spacing w:val="2"/>
        </w:rPr>
        <w:t xml:space="preserve"> </w:t>
      </w:r>
      <w:hyperlink r:id="rId20" w:history="1">
        <w:r w:rsidRPr="00D309B3">
          <w:rPr>
            <w:rFonts w:eastAsia="Times New Roman" w:cstheme="minorHAnsi"/>
            <w:color w:val="0537A4"/>
            <w:spacing w:val="2"/>
            <w:u w:val="single"/>
            <w:bdr w:val="none" w:sz="0" w:space="0" w:color="auto" w:frame="1"/>
          </w:rPr>
          <w:t>Eagle River</w:t>
        </w:r>
      </w:hyperlink>
      <w:r w:rsidRPr="00D309B3">
        <w:rPr>
          <w:rFonts w:eastAsia="Times New Roman" w:cstheme="minorHAnsi"/>
          <w:color w:val="222222"/>
          <w:spacing w:val="2"/>
        </w:rPr>
        <w:t>,</w:t>
      </w:r>
      <w:r>
        <w:rPr>
          <w:rFonts w:eastAsia="Times New Roman" w:cstheme="minorHAnsi"/>
          <w:color w:val="222222"/>
          <w:spacing w:val="2"/>
        </w:rPr>
        <w:t xml:space="preserve"> </w:t>
      </w:r>
      <w:hyperlink r:id="rId21" w:history="1">
        <w:r w:rsidRPr="00D309B3">
          <w:rPr>
            <w:rFonts w:eastAsia="Times New Roman" w:cstheme="minorHAnsi"/>
            <w:color w:val="0537A4"/>
            <w:spacing w:val="2"/>
            <w:u w:val="single"/>
            <w:bdr w:val="none" w:sz="0" w:space="0" w:color="auto" w:frame="1"/>
          </w:rPr>
          <w:t>Kodiak Island</w:t>
        </w:r>
      </w:hyperlink>
      <w:r w:rsidRPr="00D309B3">
        <w:rPr>
          <w:rFonts w:eastAsia="Times New Roman" w:cstheme="minorHAnsi"/>
          <w:color w:val="222222"/>
          <w:spacing w:val="2"/>
        </w:rPr>
        <w:t>,</w:t>
      </w:r>
      <w:r>
        <w:rPr>
          <w:rFonts w:eastAsia="Times New Roman" w:cstheme="minorHAnsi"/>
          <w:color w:val="222222"/>
          <w:spacing w:val="2"/>
        </w:rPr>
        <w:t xml:space="preserve"> </w:t>
      </w:r>
      <w:hyperlink r:id="rId22" w:history="1">
        <w:r w:rsidRPr="00D309B3">
          <w:rPr>
            <w:rFonts w:eastAsia="Times New Roman" w:cstheme="minorHAnsi"/>
            <w:color w:val="0537A4"/>
            <w:spacing w:val="2"/>
            <w:u w:val="single"/>
            <w:bdr w:val="none" w:sz="0" w:space="0" w:color="auto" w:frame="1"/>
          </w:rPr>
          <w:t>Mat-Su</w:t>
        </w:r>
      </w:hyperlink>
      <w:r w:rsidRPr="00D309B3">
        <w:rPr>
          <w:rFonts w:eastAsia="Times New Roman" w:cstheme="minorHAnsi"/>
          <w:color w:val="222222"/>
          <w:spacing w:val="2"/>
        </w:rPr>
        <w:t>,</w:t>
      </w:r>
      <w:r>
        <w:rPr>
          <w:rFonts w:eastAsia="Times New Roman" w:cstheme="minorHAnsi"/>
          <w:color w:val="222222"/>
          <w:spacing w:val="2"/>
        </w:rPr>
        <w:t xml:space="preserve"> </w:t>
      </w:r>
      <w:hyperlink r:id="rId23" w:history="1">
        <w:r w:rsidR="002B7D85">
          <w:rPr>
            <w:rFonts w:eastAsia="Times New Roman" w:cstheme="minorHAnsi"/>
            <w:color w:val="0537A4"/>
            <w:spacing w:val="2"/>
            <w:u w:val="single"/>
            <w:bdr w:val="none" w:sz="0" w:space="0" w:color="auto" w:frame="1"/>
          </w:rPr>
          <w:t>Seward,</w:t>
        </w:r>
      </w:hyperlink>
      <w:r>
        <w:rPr>
          <w:rFonts w:eastAsia="Times New Roman" w:cstheme="minorHAnsi"/>
          <w:color w:val="0537A4"/>
          <w:spacing w:val="2"/>
          <w:u w:val="single"/>
          <w:bdr w:val="none" w:sz="0" w:space="0" w:color="auto" w:frame="1"/>
        </w:rPr>
        <w:t xml:space="preserve"> </w:t>
      </w:r>
      <w:r w:rsidRPr="00D309B3">
        <w:rPr>
          <w:rFonts w:eastAsia="Times New Roman" w:cstheme="minorHAnsi"/>
          <w:color w:val="222222"/>
          <w:spacing w:val="2"/>
        </w:rPr>
        <w:t>and</w:t>
      </w:r>
      <w:r>
        <w:rPr>
          <w:rFonts w:eastAsia="Times New Roman" w:cstheme="minorHAnsi"/>
          <w:color w:val="222222"/>
          <w:spacing w:val="2"/>
        </w:rPr>
        <w:t xml:space="preserve"> </w:t>
      </w:r>
      <w:hyperlink r:id="rId24" w:history="1">
        <w:r w:rsidRPr="00D309B3">
          <w:rPr>
            <w:rFonts w:eastAsia="Times New Roman" w:cstheme="minorHAnsi"/>
            <w:color w:val="0537A4"/>
            <w:spacing w:val="2"/>
            <w:u w:val="single"/>
            <w:bdr w:val="none" w:sz="0" w:space="0" w:color="auto" w:frame="1"/>
          </w:rPr>
          <w:t>Valdez</w:t>
        </w:r>
      </w:hyperlink>
      <w:r w:rsidR="00F94311" w:rsidRPr="00D309B3">
        <w:rPr>
          <w:rFonts w:eastAsia="Times New Roman"/>
          <w:color w:val="222222"/>
          <w:spacing w:val="2"/>
        </w:rPr>
        <w:t xml:space="preserve">. Providence Alaska is the state's largest private employer with more than 4,000 full and part-time employees working for the organization statewide. </w:t>
      </w:r>
      <w:hyperlink r:id="rId25" w:history="1">
        <w:r w:rsidRPr="00D309B3">
          <w:rPr>
            <w:rFonts w:eastAsia="Times New Roman" w:cstheme="minorHAnsi"/>
            <w:color w:val="0537A4"/>
            <w:spacing w:val="2"/>
            <w:u w:val="single"/>
            <w:bdr w:val="none" w:sz="0" w:space="0" w:color="auto" w:frame="1"/>
          </w:rPr>
          <w:t>Providence Medical Group - Alaska</w:t>
        </w:r>
      </w:hyperlink>
      <w:r w:rsidR="00F94311">
        <w:rPr>
          <w:rFonts w:eastAsia="Times New Roman" w:cstheme="minorHAnsi"/>
          <w:color w:val="0537A4"/>
          <w:spacing w:val="2"/>
          <w:u w:val="single"/>
          <w:bdr w:val="none" w:sz="0" w:space="0" w:color="auto" w:frame="1"/>
        </w:rPr>
        <w:t xml:space="preserve"> </w:t>
      </w:r>
      <w:r w:rsidR="00F94311" w:rsidRPr="00D309B3">
        <w:rPr>
          <w:rFonts w:eastAsia="Times New Roman"/>
          <w:color w:val="222222"/>
          <w:spacing w:val="2"/>
        </w:rPr>
        <w:t>offers primary and specialty care to adults and children.</w:t>
      </w:r>
      <w:r w:rsidR="00F94311">
        <w:rPr>
          <w:rFonts w:eastAsia="Times New Roman"/>
          <w:color w:val="222222"/>
          <w:spacing w:val="2"/>
        </w:rPr>
        <w:t xml:space="preserve"> Facilities include </w:t>
      </w:r>
      <w:r w:rsidR="00F94311" w:rsidRPr="00D309B3">
        <w:rPr>
          <w:rFonts w:eastAsia="Times New Roman" w:cstheme="minorHAnsi"/>
          <w:color w:val="222222"/>
          <w:spacing w:val="2"/>
          <w:szCs w:val="20"/>
        </w:rPr>
        <w:t>Alaska's only</w:t>
      </w:r>
      <w:r w:rsidR="00F94311">
        <w:rPr>
          <w:rFonts w:eastAsia="Times New Roman" w:cstheme="minorHAnsi"/>
          <w:color w:val="222222"/>
          <w:spacing w:val="2"/>
          <w:szCs w:val="20"/>
        </w:rPr>
        <w:t xml:space="preserve"> </w:t>
      </w:r>
      <w:hyperlink r:id="rId26" w:history="1">
        <w:r w:rsidRPr="00D309B3">
          <w:rPr>
            <w:rFonts w:eastAsia="Times New Roman" w:cstheme="minorHAnsi"/>
            <w:color w:val="0537A4"/>
            <w:spacing w:val="2"/>
            <w:szCs w:val="20"/>
            <w:u w:val="single"/>
            <w:bdr w:val="none" w:sz="0" w:space="0" w:color="auto" w:frame="1"/>
          </w:rPr>
          <w:t>children's hospital</w:t>
        </w:r>
      </w:hyperlink>
      <w:r>
        <w:rPr>
          <w:rFonts w:eastAsia="Times New Roman" w:cstheme="minorHAnsi"/>
          <w:color w:val="0537A4"/>
          <w:spacing w:val="2"/>
          <w:szCs w:val="20"/>
          <w:u w:val="single"/>
          <w:bdr w:val="none" w:sz="0" w:space="0" w:color="auto" w:frame="1"/>
        </w:rPr>
        <w:t xml:space="preserve"> </w:t>
      </w:r>
      <w:r w:rsidRPr="00D309B3">
        <w:rPr>
          <w:rFonts w:eastAsia="Times New Roman" w:cstheme="minorHAnsi"/>
          <w:color w:val="222222"/>
          <w:spacing w:val="2"/>
          <w:szCs w:val="20"/>
        </w:rPr>
        <w:t>and the only</w:t>
      </w:r>
      <w:r>
        <w:rPr>
          <w:rFonts w:eastAsia="Times New Roman" w:cstheme="minorHAnsi"/>
          <w:color w:val="222222"/>
          <w:spacing w:val="2"/>
          <w:szCs w:val="20"/>
        </w:rPr>
        <w:t xml:space="preserve"> </w:t>
      </w:r>
      <w:hyperlink r:id="rId27" w:history="1">
        <w:r w:rsidRPr="00D309B3">
          <w:rPr>
            <w:rFonts w:eastAsia="Times New Roman" w:cstheme="minorHAnsi"/>
            <w:color w:val="0537A4"/>
            <w:spacing w:val="2"/>
            <w:szCs w:val="20"/>
            <w:u w:val="single"/>
            <w:bdr w:val="none" w:sz="0" w:space="0" w:color="auto" w:frame="1"/>
          </w:rPr>
          <w:t>Level III Newborn Intensive Care Unit</w:t>
        </w:r>
      </w:hyperlink>
      <w:r w:rsidR="00F94311">
        <w:rPr>
          <w:rFonts w:eastAsia="Times New Roman" w:cstheme="minorHAnsi"/>
          <w:color w:val="222222"/>
          <w:spacing w:val="2"/>
          <w:szCs w:val="20"/>
        </w:rPr>
        <w:t xml:space="preserve">, as well as the state's largest hospital, </w:t>
      </w:r>
      <w:hyperlink r:id="rId28" w:history="1">
        <w:r w:rsidRPr="00D309B3">
          <w:rPr>
            <w:rFonts w:eastAsia="Times New Roman" w:cstheme="minorHAnsi"/>
            <w:color w:val="0537A4"/>
            <w:spacing w:val="2"/>
            <w:szCs w:val="20"/>
            <w:u w:val="single"/>
            <w:bdr w:val="none" w:sz="0" w:space="0" w:color="auto" w:frame="1"/>
          </w:rPr>
          <w:t>Providence Alaska Medical Center</w:t>
        </w:r>
      </w:hyperlink>
      <w:r w:rsidRPr="00D309B3">
        <w:rPr>
          <w:rFonts w:eastAsia="Times New Roman" w:cstheme="minorHAnsi"/>
          <w:color w:val="222222"/>
          <w:spacing w:val="2"/>
          <w:szCs w:val="20"/>
        </w:rPr>
        <w:t>.</w:t>
      </w:r>
    </w:p>
    <w:p w14:paraId="1AD7801E" w14:textId="77777777" w:rsidR="00A53433" w:rsidRPr="00E21035" w:rsidRDefault="00A53433" w:rsidP="00A53433">
      <w:pPr>
        <w:spacing w:after="0" w:line="240" w:lineRule="auto"/>
        <w:rPr>
          <w:rFonts w:ascii="Arial" w:eastAsia="Cambria" w:hAnsi="Arial" w:cs="Arial"/>
          <w:sz w:val="18"/>
          <w:szCs w:val="18"/>
          <w:lang w:val="en-GB"/>
        </w:rPr>
      </w:pPr>
    </w:p>
    <w:p w14:paraId="585ABFDC" w14:textId="77777777" w:rsidR="00F94311" w:rsidRPr="00227176" w:rsidRDefault="00F94311" w:rsidP="00F94311">
      <w:pPr>
        <w:pStyle w:val="ListBullet"/>
        <w:numPr>
          <w:ilvl w:val="0"/>
          <w:numId w:val="0"/>
        </w:numPr>
        <w:rPr>
          <w:b/>
          <w:bCs/>
          <w:color w:val="21455D" w:themeColor="accent3"/>
          <w:sz w:val="22"/>
        </w:rPr>
      </w:pPr>
      <w:r w:rsidRPr="00227176">
        <w:rPr>
          <w:b/>
          <w:bCs/>
          <w:color w:val="21455D" w:themeColor="accent3"/>
          <w:sz w:val="22"/>
          <w:lang w:val="en-GB"/>
        </w:rPr>
        <w:t>Montana</w:t>
      </w:r>
    </w:p>
    <w:p w14:paraId="2C7F4745" w14:textId="77777777" w:rsidR="00F94311" w:rsidRPr="00E21035" w:rsidRDefault="00F94311" w:rsidP="00F94311">
      <w:pPr>
        <w:pStyle w:val="ListBullet"/>
        <w:numPr>
          <w:ilvl w:val="0"/>
          <w:numId w:val="0"/>
        </w:numPr>
        <w:ind w:left="340" w:hanging="340"/>
        <w:rPr>
          <w:sz w:val="18"/>
          <w:szCs w:val="20"/>
        </w:rPr>
      </w:pPr>
    </w:p>
    <w:p w14:paraId="29DDEE92" w14:textId="77777777" w:rsidR="00F94311" w:rsidRPr="00D309B3" w:rsidRDefault="00F94311" w:rsidP="00F94311">
      <w:pPr>
        <w:pStyle w:val="ListBullet"/>
        <w:numPr>
          <w:ilvl w:val="0"/>
          <w:numId w:val="0"/>
        </w:numPr>
        <w:rPr>
          <w:rFonts w:cstheme="minorHAnsi"/>
          <w:lang w:val="en-GB"/>
        </w:rPr>
      </w:pPr>
      <w:r>
        <w:rPr>
          <w:rFonts w:cstheme="minorHAnsi"/>
          <w:lang w:val="en-GB"/>
        </w:rPr>
        <w:t>Providence Montana's</w:t>
      </w:r>
      <w:r w:rsidRPr="00D309B3">
        <w:rPr>
          <w:rFonts w:cstheme="minorHAnsi"/>
          <w:lang w:val="en-GB"/>
        </w:rPr>
        <w:t xml:space="preserve"> not-for-profit network includes hospitals, physicians, clinics, care </w:t>
      </w:r>
      <w:proofErr w:type="spellStart"/>
      <w:r w:rsidRPr="00D309B3">
        <w:rPr>
          <w:rFonts w:cstheme="minorHAnsi"/>
          <w:lang w:val="en-GB"/>
        </w:rPr>
        <w:t>centers</w:t>
      </w:r>
      <w:proofErr w:type="spellEnd"/>
      <w:r w:rsidRPr="00D309B3">
        <w:rPr>
          <w:rFonts w:cstheme="minorHAnsi"/>
          <w:lang w:val="en-GB"/>
        </w:rPr>
        <w:t>, hospice and home health programs, and diverse community services across western Montana. With</w:t>
      </w:r>
      <w:r>
        <w:rPr>
          <w:rFonts w:cstheme="minorHAnsi"/>
          <w:lang w:val="en-GB"/>
        </w:rPr>
        <w:t xml:space="preserve"> </w:t>
      </w:r>
      <w:hyperlink r:id="rId29" w:history="1">
        <w:r w:rsidR="00A53433" w:rsidRPr="00D309B3">
          <w:rPr>
            <w:rFonts w:cstheme="minorHAnsi"/>
            <w:color w:val="234270" w:themeColor="hyperlink"/>
            <w:u w:val="single"/>
            <w:lang w:val="en-GB"/>
          </w:rPr>
          <w:t>Providence St. Patrick Hospital</w:t>
        </w:r>
      </w:hyperlink>
      <w:r w:rsidR="00A53433">
        <w:rPr>
          <w:rFonts w:cstheme="minorHAnsi"/>
          <w:color w:val="234270" w:themeColor="hyperlink"/>
          <w:u w:val="single"/>
          <w:lang w:val="en-GB"/>
        </w:rPr>
        <w:t xml:space="preserve"> </w:t>
      </w:r>
      <w:r w:rsidR="00A53433" w:rsidRPr="00D309B3">
        <w:rPr>
          <w:rFonts w:cstheme="minorHAnsi"/>
          <w:lang w:val="en-GB"/>
        </w:rPr>
        <w:t>in Missoula,</w:t>
      </w:r>
      <w:r w:rsidR="00A53433">
        <w:rPr>
          <w:rFonts w:cstheme="minorHAnsi"/>
          <w:lang w:val="en-GB"/>
        </w:rPr>
        <w:t xml:space="preserve"> </w:t>
      </w:r>
      <w:hyperlink r:id="rId30" w:history="1">
        <w:r w:rsidR="00A53433" w:rsidRPr="00D309B3">
          <w:rPr>
            <w:rFonts w:cstheme="minorHAnsi"/>
            <w:color w:val="234270" w:themeColor="hyperlink"/>
            <w:u w:val="single"/>
            <w:lang w:val="en-GB"/>
          </w:rPr>
          <w:t>Providence St. Joseph Medical Center</w:t>
        </w:r>
      </w:hyperlink>
      <w:r>
        <w:rPr>
          <w:rFonts w:cstheme="minorHAnsi"/>
          <w:lang w:val="en-GB"/>
        </w:rPr>
        <w:t xml:space="preserve"> </w:t>
      </w:r>
      <w:r w:rsidRPr="00D309B3">
        <w:rPr>
          <w:rFonts w:cstheme="minorHAnsi"/>
          <w:lang w:val="en-GB"/>
        </w:rPr>
        <w:t>in Polson</w:t>
      </w:r>
      <w:r>
        <w:rPr>
          <w:rFonts w:cstheme="minorHAnsi"/>
          <w:lang w:val="en-GB"/>
        </w:rPr>
        <w:t>,</w:t>
      </w:r>
      <w:r w:rsidRPr="00D309B3">
        <w:rPr>
          <w:rFonts w:cstheme="minorHAnsi"/>
          <w:lang w:val="en-GB"/>
        </w:rPr>
        <w:t xml:space="preserve"> and more than 40 clinics, </w:t>
      </w:r>
      <w:r>
        <w:rPr>
          <w:rFonts w:cstheme="minorHAnsi"/>
          <w:lang w:val="en-GB"/>
        </w:rPr>
        <w:t xml:space="preserve">Providence spans the state to </w:t>
      </w:r>
      <w:r w:rsidRPr="00D309B3">
        <w:rPr>
          <w:rFonts w:cstheme="minorHAnsi"/>
          <w:lang w:val="en-GB"/>
        </w:rPr>
        <w:t>provide quality care to those in need.</w:t>
      </w:r>
    </w:p>
    <w:p w14:paraId="42161BF9" w14:textId="77777777" w:rsidR="00F94311" w:rsidRPr="00E21035" w:rsidRDefault="00F94311" w:rsidP="00F94311">
      <w:pPr>
        <w:spacing w:after="0" w:line="240" w:lineRule="auto"/>
        <w:rPr>
          <w:rFonts w:ascii="Arial" w:eastAsia="Cambria" w:hAnsi="Arial" w:cs="Arial"/>
          <w:sz w:val="18"/>
          <w:szCs w:val="18"/>
          <w:lang w:val="en-GB"/>
        </w:rPr>
      </w:pPr>
    </w:p>
    <w:p w14:paraId="653BFD7D" w14:textId="77777777" w:rsidR="00F94311" w:rsidRPr="00227176" w:rsidRDefault="00F94311" w:rsidP="00F94311">
      <w:pPr>
        <w:pStyle w:val="ListBullet"/>
        <w:numPr>
          <w:ilvl w:val="0"/>
          <w:numId w:val="0"/>
        </w:numPr>
        <w:ind w:left="340" w:hanging="340"/>
        <w:rPr>
          <w:b/>
          <w:bCs/>
          <w:color w:val="21455D" w:themeColor="accent3"/>
          <w:sz w:val="22"/>
          <w:lang w:val="en-GB"/>
        </w:rPr>
      </w:pPr>
      <w:r w:rsidRPr="00227176">
        <w:rPr>
          <w:b/>
          <w:bCs/>
          <w:color w:val="21455D" w:themeColor="accent3"/>
          <w:sz w:val="22"/>
          <w:lang w:val="en-GB"/>
        </w:rPr>
        <w:t>Oregon</w:t>
      </w:r>
    </w:p>
    <w:p w14:paraId="4978A30A" w14:textId="77777777" w:rsidR="00F94311" w:rsidRPr="00E21035" w:rsidRDefault="00F94311" w:rsidP="00F94311">
      <w:pPr>
        <w:pStyle w:val="ListBullet"/>
        <w:numPr>
          <w:ilvl w:val="0"/>
          <w:numId w:val="0"/>
        </w:numPr>
        <w:ind w:left="340"/>
        <w:rPr>
          <w:sz w:val="18"/>
          <w:szCs w:val="20"/>
          <w:lang w:val="en-GB"/>
        </w:rPr>
      </w:pPr>
    </w:p>
    <w:p w14:paraId="34138F6D" w14:textId="5944A273" w:rsidR="00F94311" w:rsidRPr="0023195A" w:rsidRDefault="00F94311" w:rsidP="00F94311">
      <w:pPr>
        <w:spacing w:after="0" w:line="240" w:lineRule="auto"/>
        <w:rPr>
          <w:rFonts w:eastAsia="Cambria"/>
          <w:sz w:val="20"/>
          <w:szCs w:val="20"/>
        </w:rPr>
      </w:pPr>
      <w:r w:rsidRPr="2E8715CF">
        <w:rPr>
          <w:sz w:val="20"/>
          <w:szCs w:val="20"/>
        </w:rPr>
        <w:t xml:space="preserve">Providence in Oregon is a not-for-profit network of hospitals, </w:t>
      </w:r>
      <w:hyperlink r:id="rId31">
        <w:r w:rsidRPr="2E8715CF">
          <w:rPr>
            <w:color w:val="234270" w:themeColor="accent1"/>
            <w:sz w:val="20"/>
            <w:szCs w:val="20"/>
            <w:u w:val="single"/>
            <w:lang w:val="en-GB"/>
          </w:rPr>
          <w:t>health plans</w:t>
        </w:r>
      </w:hyperlink>
      <w:r w:rsidRPr="2E8715CF">
        <w:rPr>
          <w:sz w:val="20"/>
          <w:szCs w:val="20"/>
        </w:rPr>
        <w:t xml:space="preserve">, physicians, clinics, home health services, and affiliated health services. </w:t>
      </w:r>
      <w:r w:rsidRPr="2E8715CF">
        <w:rPr>
          <w:rFonts w:eastAsia="Cambria"/>
          <w:sz w:val="20"/>
          <w:szCs w:val="20"/>
        </w:rPr>
        <w:t xml:space="preserve">Providence Oregon includes two </w:t>
      </w:r>
      <w:r w:rsidR="009D6B74">
        <w:rPr>
          <w:rFonts w:eastAsia="Cambria"/>
          <w:sz w:val="20"/>
          <w:szCs w:val="20"/>
        </w:rPr>
        <w:t>magnet-designated hospitals: Providence St. Vincent’s, which just achieved their sixth Magnet designation, and Providence Portland Hospital,</w:t>
      </w:r>
      <w:r w:rsidRPr="2E8715CF">
        <w:rPr>
          <w:rFonts w:eastAsia="Cambria"/>
          <w:sz w:val="20"/>
          <w:szCs w:val="20"/>
        </w:rPr>
        <w:t xml:space="preserve"> which has achieved Magnet designation four times.</w:t>
      </w:r>
    </w:p>
    <w:p w14:paraId="6D720570" w14:textId="77777777" w:rsidR="00A53433" w:rsidRPr="00E21035" w:rsidRDefault="00A53433" w:rsidP="00A53433">
      <w:pPr>
        <w:spacing w:after="0" w:line="240" w:lineRule="auto"/>
        <w:rPr>
          <w:rFonts w:ascii="Arial" w:eastAsia="Cambria" w:hAnsi="Arial" w:cs="Arial"/>
          <w:sz w:val="18"/>
          <w:szCs w:val="18"/>
        </w:rPr>
      </w:pPr>
    </w:p>
    <w:p w14:paraId="4A478668" w14:textId="77777777" w:rsidR="00A53433" w:rsidRPr="00D309B3" w:rsidRDefault="00A53433" w:rsidP="00F94311">
      <w:pPr>
        <w:pStyle w:val="ListBullet"/>
        <w:numPr>
          <w:ilvl w:val="0"/>
          <w:numId w:val="10"/>
        </w:numPr>
        <w:spacing w:line="264" w:lineRule="auto"/>
        <w:ind w:left="360" w:hanging="360"/>
        <w:rPr>
          <w:rFonts w:ascii="Arial" w:hAnsi="Arial" w:cs="Arial"/>
        </w:rPr>
      </w:pPr>
      <w:hyperlink r:id="rId32" w:history="1">
        <w:r w:rsidRPr="00D309B3">
          <w:rPr>
            <w:rFonts w:cs="Arial"/>
            <w:color w:val="234270" w:themeColor="hyperlink"/>
            <w:u w:val="single"/>
            <w:lang w:val="en-GB"/>
          </w:rPr>
          <w:t>Providence Hood River Memorial Hospital</w:t>
        </w:r>
      </w:hyperlink>
      <w:r w:rsidRPr="00D309B3">
        <w:rPr>
          <w:rFonts w:ascii="Arial" w:hAnsi="Arial" w:cs="Arial"/>
        </w:rPr>
        <w:t>, Hood River, OR</w:t>
      </w:r>
    </w:p>
    <w:p w14:paraId="34FC3333" w14:textId="77777777" w:rsidR="00A53433" w:rsidRPr="00D309B3" w:rsidRDefault="00A53433" w:rsidP="00F94311">
      <w:pPr>
        <w:pStyle w:val="ListBullet"/>
        <w:numPr>
          <w:ilvl w:val="0"/>
          <w:numId w:val="10"/>
        </w:numPr>
        <w:spacing w:line="264" w:lineRule="auto"/>
        <w:ind w:left="360" w:hanging="360"/>
        <w:rPr>
          <w:rFonts w:ascii="Arial" w:hAnsi="Arial" w:cs="Arial"/>
        </w:rPr>
      </w:pPr>
      <w:hyperlink r:id="rId33" w:history="1">
        <w:r w:rsidRPr="00D309B3">
          <w:rPr>
            <w:rFonts w:cs="Arial"/>
            <w:color w:val="234270" w:themeColor="hyperlink"/>
            <w:u w:val="single"/>
            <w:lang w:val="en-GB"/>
          </w:rPr>
          <w:t>Providence Medford Medical Center</w:t>
        </w:r>
      </w:hyperlink>
      <w:r w:rsidRPr="00D309B3">
        <w:rPr>
          <w:rFonts w:ascii="Arial" w:hAnsi="Arial" w:cs="Arial"/>
        </w:rPr>
        <w:t>, Medford, OR</w:t>
      </w:r>
    </w:p>
    <w:p w14:paraId="4A450930" w14:textId="77777777" w:rsidR="00A53433" w:rsidRPr="00D309B3" w:rsidRDefault="00A53433" w:rsidP="00F94311">
      <w:pPr>
        <w:pStyle w:val="ListBullet"/>
        <w:numPr>
          <w:ilvl w:val="0"/>
          <w:numId w:val="10"/>
        </w:numPr>
        <w:spacing w:line="264" w:lineRule="auto"/>
        <w:ind w:left="360" w:hanging="360"/>
        <w:rPr>
          <w:rFonts w:ascii="Arial" w:hAnsi="Arial" w:cs="Arial"/>
        </w:rPr>
      </w:pPr>
      <w:hyperlink r:id="rId34" w:history="1">
        <w:r w:rsidRPr="00D309B3">
          <w:rPr>
            <w:rFonts w:cs="Arial"/>
            <w:color w:val="234270" w:themeColor="hyperlink"/>
            <w:u w:val="single"/>
            <w:lang w:val="en-GB"/>
          </w:rPr>
          <w:t>Providence Milwaukie Hospital</w:t>
        </w:r>
      </w:hyperlink>
      <w:r w:rsidRPr="00D309B3">
        <w:rPr>
          <w:rFonts w:ascii="Arial" w:hAnsi="Arial" w:cs="Arial"/>
        </w:rPr>
        <w:t>, Milwaukie, OR</w:t>
      </w:r>
    </w:p>
    <w:p w14:paraId="557E5239" w14:textId="77777777" w:rsidR="00A53433" w:rsidRPr="00D309B3" w:rsidRDefault="00A53433" w:rsidP="00F94311">
      <w:pPr>
        <w:pStyle w:val="ListBullet"/>
        <w:numPr>
          <w:ilvl w:val="0"/>
          <w:numId w:val="10"/>
        </w:numPr>
        <w:spacing w:line="264" w:lineRule="auto"/>
        <w:ind w:left="360" w:hanging="360"/>
        <w:rPr>
          <w:rFonts w:ascii="Arial" w:hAnsi="Arial" w:cs="Arial"/>
        </w:rPr>
      </w:pPr>
      <w:hyperlink r:id="rId35" w:history="1">
        <w:r w:rsidRPr="00D309B3">
          <w:rPr>
            <w:rFonts w:cs="Arial"/>
            <w:color w:val="234270" w:themeColor="hyperlink"/>
            <w:u w:val="single"/>
            <w:lang w:val="en-GB"/>
          </w:rPr>
          <w:t>Providence Newberg Medical Center</w:t>
        </w:r>
      </w:hyperlink>
      <w:r w:rsidRPr="00D309B3">
        <w:rPr>
          <w:rFonts w:ascii="Arial" w:hAnsi="Arial" w:cs="Arial"/>
        </w:rPr>
        <w:t>, Newberg, OR</w:t>
      </w:r>
    </w:p>
    <w:p w14:paraId="6A25421A" w14:textId="77777777" w:rsidR="00A53433" w:rsidRPr="00D309B3" w:rsidRDefault="00A53433" w:rsidP="00F94311">
      <w:pPr>
        <w:pStyle w:val="ListBullet"/>
        <w:numPr>
          <w:ilvl w:val="0"/>
          <w:numId w:val="10"/>
        </w:numPr>
        <w:spacing w:line="264" w:lineRule="auto"/>
        <w:ind w:left="360" w:hanging="360"/>
        <w:rPr>
          <w:rFonts w:ascii="Arial" w:hAnsi="Arial" w:cs="Arial"/>
        </w:rPr>
      </w:pPr>
      <w:hyperlink r:id="rId36" w:history="1">
        <w:r w:rsidRPr="00D309B3">
          <w:rPr>
            <w:rFonts w:cs="Arial"/>
            <w:color w:val="234270" w:themeColor="hyperlink"/>
            <w:u w:val="single"/>
            <w:lang w:val="en-GB"/>
          </w:rPr>
          <w:t>Providence Portland Medical Center</w:t>
        </w:r>
      </w:hyperlink>
      <w:r w:rsidRPr="00D309B3">
        <w:rPr>
          <w:rFonts w:ascii="Arial" w:hAnsi="Arial" w:cs="Arial"/>
        </w:rPr>
        <w:t>, Portland, OR</w:t>
      </w:r>
    </w:p>
    <w:p w14:paraId="3265C0C7" w14:textId="77777777" w:rsidR="00A53433" w:rsidRPr="00D309B3" w:rsidRDefault="00A53433" w:rsidP="00F94311">
      <w:pPr>
        <w:pStyle w:val="ListBullet"/>
        <w:numPr>
          <w:ilvl w:val="0"/>
          <w:numId w:val="10"/>
        </w:numPr>
        <w:spacing w:line="264" w:lineRule="auto"/>
        <w:ind w:left="360" w:hanging="360"/>
        <w:rPr>
          <w:rFonts w:ascii="Arial" w:hAnsi="Arial" w:cs="Arial"/>
        </w:rPr>
      </w:pPr>
      <w:hyperlink r:id="rId37" w:history="1">
        <w:r w:rsidRPr="00D309B3">
          <w:rPr>
            <w:rFonts w:cs="Arial"/>
            <w:color w:val="234270" w:themeColor="hyperlink"/>
            <w:u w:val="single"/>
            <w:lang w:val="en-GB"/>
          </w:rPr>
          <w:t>Providence Seaside Hospital</w:t>
        </w:r>
      </w:hyperlink>
      <w:r w:rsidRPr="00D309B3">
        <w:rPr>
          <w:rFonts w:ascii="Arial" w:hAnsi="Arial" w:cs="Arial"/>
        </w:rPr>
        <w:t>, Seaside, OR</w:t>
      </w:r>
    </w:p>
    <w:p w14:paraId="04A16A43" w14:textId="77777777" w:rsidR="00A53433" w:rsidRPr="00D309B3" w:rsidRDefault="00A53433" w:rsidP="00F94311">
      <w:pPr>
        <w:pStyle w:val="ListBullet"/>
        <w:numPr>
          <w:ilvl w:val="0"/>
          <w:numId w:val="10"/>
        </w:numPr>
        <w:spacing w:line="264" w:lineRule="auto"/>
        <w:ind w:left="360" w:hanging="360"/>
        <w:rPr>
          <w:rFonts w:ascii="Arial" w:hAnsi="Arial" w:cs="Arial"/>
        </w:rPr>
      </w:pPr>
      <w:hyperlink r:id="rId38" w:history="1">
        <w:r w:rsidRPr="00D309B3">
          <w:rPr>
            <w:rFonts w:cs="Arial"/>
            <w:color w:val="234270" w:themeColor="hyperlink"/>
            <w:u w:val="single"/>
            <w:lang w:val="en-GB"/>
          </w:rPr>
          <w:t>Providence St. Vincent Medical Center</w:t>
        </w:r>
      </w:hyperlink>
      <w:r w:rsidRPr="00D309B3">
        <w:rPr>
          <w:rFonts w:ascii="Arial" w:hAnsi="Arial" w:cs="Arial"/>
        </w:rPr>
        <w:t>, Portland, OR</w:t>
      </w:r>
    </w:p>
    <w:p w14:paraId="3F764942" w14:textId="77777777" w:rsidR="00A53433" w:rsidRPr="00D309B3" w:rsidRDefault="00A53433" w:rsidP="00F94311">
      <w:pPr>
        <w:pStyle w:val="ListBullet"/>
        <w:numPr>
          <w:ilvl w:val="0"/>
          <w:numId w:val="10"/>
        </w:numPr>
        <w:spacing w:line="264" w:lineRule="auto"/>
        <w:ind w:left="360" w:hanging="360"/>
        <w:rPr>
          <w:rFonts w:ascii="Arial" w:hAnsi="Arial" w:cs="Arial"/>
        </w:rPr>
      </w:pPr>
      <w:hyperlink r:id="rId39" w:history="1">
        <w:r w:rsidRPr="00D309B3">
          <w:rPr>
            <w:rFonts w:cs="Arial"/>
            <w:color w:val="234270" w:themeColor="hyperlink"/>
            <w:u w:val="single"/>
            <w:lang w:val="en-GB"/>
          </w:rPr>
          <w:t>Providence Willamette Falls Medical Center</w:t>
        </w:r>
      </w:hyperlink>
      <w:r w:rsidRPr="00D309B3">
        <w:rPr>
          <w:rFonts w:ascii="Arial" w:hAnsi="Arial" w:cs="Arial"/>
        </w:rPr>
        <w:t>, Oregon City, OR</w:t>
      </w:r>
    </w:p>
    <w:p w14:paraId="37E5364E" w14:textId="77777777" w:rsidR="00A53433" w:rsidRDefault="00A53433" w:rsidP="00F94311">
      <w:pPr>
        <w:spacing w:after="0" w:line="240" w:lineRule="auto"/>
        <w:ind w:left="360" w:hanging="360"/>
        <w:rPr>
          <w:rFonts w:ascii="Arial" w:eastAsia="Cambria" w:hAnsi="Arial" w:cs="Arial"/>
          <w:sz w:val="20"/>
          <w:szCs w:val="20"/>
        </w:rPr>
      </w:pPr>
    </w:p>
    <w:p w14:paraId="5C04F34C" w14:textId="77777777" w:rsidR="00D74979" w:rsidRDefault="00D74979" w:rsidP="00F94311">
      <w:pPr>
        <w:spacing w:after="0" w:line="240" w:lineRule="auto"/>
        <w:ind w:left="360" w:hanging="360"/>
        <w:rPr>
          <w:rFonts w:ascii="Arial" w:eastAsia="Cambria" w:hAnsi="Arial" w:cs="Arial"/>
          <w:sz w:val="20"/>
          <w:szCs w:val="20"/>
        </w:rPr>
      </w:pPr>
    </w:p>
    <w:p w14:paraId="6F611331" w14:textId="77777777" w:rsidR="00A53433" w:rsidRPr="00227176" w:rsidRDefault="00A53433" w:rsidP="00F94311">
      <w:pPr>
        <w:spacing w:after="0" w:line="240" w:lineRule="auto"/>
        <w:ind w:left="360" w:hanging="360"/>
        <w:rPr>
          <w:rFonts w:ascii="Arial" w:eastAsia="Cambria" w:hAnsi="Arial" w:cs="Arial"/>
          <w:b/>
          <w:sz w:val="20"/>
          <w:szCs w:val="20"/>
        </w:rPr>
      </w:pPr>
      <w:r w:rsidRPr="00227176">
        <w:rPr>
          <w:rFonts w:ascii="Arial" w:eastAsia="Cambria" w:hAnsi="Arial" w:cs="Arial"/>
          <w:b/>
          <w:color w:val="86B5BD"/>
          <w:sz w:val="20"/>
          <w:szCs w:val="20"/>
        </w:rPr>
        <w:lastRenderedPageBreak/>
        <w:t>Providence Medical Group – Oregon</w:t>
      </w:r>
    </w:p>
    <w:p w14:paraId="7A2A3C3A" w14:textId="77777777" w:rsidR="00A53433" w:rsidRPr="00D309B3" w:rsidRDefault="00A53433" w:rsidP="00F94311">
      <w:pPr>
        <w:spacing w:after="0" w:line="240" w:lineRule="auto"/>
        <w:ind w:left="360" w:hanging="360"/>
        <w:rPr>
          <w:rFonts w:ascii="Arial" w:eastAsia="Cambria" w:hAnsi="Arial" w:cs="Arial"/>
          <w:sz w:val="20"/>
          <w:szCs w:val="20"/>
        </w:rPr>
      </w:pPr>
    </w:p>
    <w:p w14:paraId="41557FF8" w14:textId="77777777" w:rsidR="00A53433" w:rsidRPr="0023195A" w:rsidRDefault="00A53433" w:rsidP="00F94311">
      <w:pPr>
        <w:spacing w:after="0" w:line="240" w:lineRule="auto"/>
        <w:rPr>
          <w:rFonts w:eastAsia="Cambria" w:cstheme="minorHAnsi"/>
          <w:sz w:val="20"/>
          <w:szCs w:val="20"/>
        </w:rPr>
      </w:pPr>
      <w:r w:rsidRPr="0023195A">
        <w:rPr>
          <w:rFonts w:eastAsia="Cambria" w:cstheme="minorHAnsi"/>
          <w:sz w:val="20"/>
          <w:szCs w:val="20"/>
        </w:rPr>
        <w:t>With more than 90 clinics and more than 600 employed physicians in Oregon,</w:t>
      </w:r>
      <w:r>
        <w:rPr>
          <w:rFonts w:eastAsia="Cambria" w:cstheme="minorHAnsi"/>
          <w:sz w:val="20"/>
          <w:szCs w:val="20"/>
        </w:rPr>
        <w:t xml:space="preserve"> </w:t>
      </w:r>
      <w:hyperlink r:id="rId40" w:history="1">
        <w:r w:rsidR="00F94311" w:rsidRPr="006D0C54">
          <w:rPr>
            <w:rStyle w:val="Hyperlink"/>
            <w:rFonts w:eastAsia="Cambria" w:cstheme="minorHAnsi"/>
            <w:sz w:val="20"/>
            <w:szCs w:val="20"/>
          </w:rPr>
          <w:t>Providence Medical Group - Oregon</w:t>
        </w:r>
      </w:hyperlink>
      <w:r>
        <w:rPr>
          <w:rFonts w:eastAsia="Cambria" w:cstheme="minorHAnsi"/>
          <w:color w:val="234270" w:themeColor="hyperlink"/>
          <w:sz w:val="20"/>
          <w:szCs w:val="20"/>
          <w:lang w:val="en-GB"/>
        </w:rPr>
        <w:t xml:space="preserve"> </w:t>
      </w:r>
      <w:r w:rsidRPr="0023195A">
        <w:rPr>
          <w:rFonts w:eastAsia="Cambria" w:cstheme="minorHAnsi"/>
          <w:sz w:val="20"/>
          <w:szCs w:val="20"/>
        </w:rPr>
        <w:t>offers primary and specialty care to adults and children. The</w:t>
      </w:r>
      <w:r>
        <w:rPr>
          <w:rFonts w:eastAsia="Cambria" w:cstheme="minorHAnsi"/>
          <w:sz w:val="20"/>
          <w:szCs w:val="20"/>
        </w:rPr>
        <w:t xml:space="preserve"> </w:t>
      </w:r>
      <w:r w:rsidRPr="0023195A">
        <w:rPr>
          <w:rFonts w:eastAsia="Cambria" w:cstheme="minorHAnsi"/>
          <w:sz w:val="20"/>
          <w:szCs w:val="20"/>
        </w:rPr>
        <w:t>patient-centered medical home clinics have received Oregon’s highest, Tier 3, recognition for excellence.</w:t>
      </w:r>
    </w:p>
    <w:p w14:paraId="421696CF" w14:textId="77777777" w:rsidR="00A53433" w:rsidRPr="00D309B3" w:rsidRDefault="00A53433" w:rsidP="00F94311">
      <w:pPr>
        <w:spacing w:after="0" w:line="240" w:lineRule="auto"/>
        <w:rPr>
          <w:rFonts w:ascii="Arial" w:eastAsia="Cambria" w:hAnsi="Arial" w:cs="Arial"/>
          <w:sz w:val="20"/>
          <w:szCs w:val="20"/>
          <w:lang w:val="en-GB"/>
        </w:rPr>
      </w:pPr>
    </w:p>
    <w:p w14:paraId="77A46C8C" w14:textId="77777777" w:rsidR="00F94311" w:rsidRPr="00227176" w:rsidRDefault="00F94311" w:rsidP="00F94311">
      <w:pPr>
        <w:pStyle w:val="ListBullet"/>
        <w:numPr>
          <w:ilvl w:val="0"/>
          <w:numId w:val="0"/>
        </w:numPr>
        <w:ind w:left="340" w:hanging="340"/>
        <w:rPr>
          <w:b/>
          <w:bCs/>
          <w:color w:val="21455D" w:themeColor="accent3"/>
          <w:sz w:val="22"/>
          <w:lang w:val="en-GB"/>
        </w:rPr>
      </w:pPr>
      <w:r w:rsidRPr="00227176">
        <w:rPr>
          <w:b/>
          <w:bCs/>
          <w:color w:val="21455D" w:themeColor="accent3"/>
          <w:sz w:val="22"/>
          <w:lang w:val="en-GB"/>
        </w:rPr>
        <w:t>California</w:t>
      </w:r>
    </w:p>
    <w:p w14:paraId="79E51F88" w14:textId="77777777" w:rsidR="00F94311" w:rsidRPr="00D309B3" w:rsidRDefault="00F94311" w:rsidP="00F94311">
      <w:pPr>
        <w:pStyle w:val="ListBullet"/>
        <w:numPr>
          <w:ilvl w:val="0"/>
          <w:numId w:val="0"/>
        </w:numPr>
        <w:ind w:left="340"/>
        <w:rPr>
          <w:lang w:val="en-GB"/>
        </w:rPr>
      </w:pPr>
    </w:p>
    <w:p w14:paraId="65F79B2A" w14:textId="77777777" w:rsidR="00F94311" w:rsidRDefault="00F94311" w:rsidP="00F94311">
      <w:pPr>
        <w:pStyle w:val="ListBullet"/>
        <w:numPr>
          <w:ilvl w:val="0"/>
          <w:numId w:val="0"/>
        </w:numPr>
      </w:pPr>
      <w:r w:rsidRPr="00D309B3">
        <w:t>Providence in California is a not-for-profit network of hospitals, physicians, clinics, home health services, and affiliated health services. Providence hospitals across California are routinely recognized for excellence.</w:t>
      </w:r>
    </w:p>
    <w:p w14:paraId="670896B6" w14:textId="77777777" w:rsidR="00F94311" w:rsidRDefault="00F94311" w:rsidP="00F94311">
      <w:pPr>
        <w:pStyle w:val="ListBullet"/>
        <w:numPr>
          <w:ilvl w:val="0"/>
          <w:numId w:val="0"/>
        </w:numPr>
      </w:pPr>
    </w:p>
    <w:p w14:paraId="4F8AB901" w14:textId="77777777" w:rsidR="00F94311" w:rsidRPr="00227176" w:rsidRDefault="00F94311" w:rsidP="00F94311">
      <w:pPr>
        <w:pStyle w:val="ListBullet"/>
        <w:numPr>
          <w:ilvl w:val="0"/>
          <w:numId w:val="0"/>
        </w:numPr>
        <w:rPr>
          <w:b/>
          <w:bCs/>
          <w:color w:val="86B5BD" w:themeColor="text2"/>
        </w:rPr>
      </w:pPr>
      <w:r w:rsidRPr="00227176">
        <w:rPr>
          <w:b/>
          <w:bCs/>
          <w:color w:val="86B5BD" w:themeColor="text2"/>
        </w:rPr>
        <w:t>Northern Cal</w:t>
      </w:r>
      <w:r>
        <w:rPr>
          <w:b/>
          <w:bCs/>
          <w:color w:val="86B5BD" w:themeColor="text2"/>
        </w:rPr>
        <w:t>i</w:t>
      </w:r>
      <w:r w:rsidRPr="00227176">
        <w:rPr>
          <w:b/>
          <w:bCs/>
          <w:color w:val="86B5BD" w:themeColor="text2"/>
        </w:rPr>
        <w:t>fornia</w:t>
      </w:r>
    </w:p>
    <w:p w14:paraId="17E842FE" w14:textId="77777777" w:rsidR="00A53433" w:rsidRPr="00D309B3" w:rsidRDefault="00A53433" w:rsidP="00A53433">
      <w:pPr>
        <w:spacing w:after="0" w:line="264" w:lineRule="auto"/>
        <w:ind w:firstLine="320"/>
        <w:rPr>
          <w:rFonts w:ascii="Arial" w:eastAsia="Cambria" w:hAnsi="Arial" w:cs="Arial"/>
          <w:sz w:val="20"/>
          <w:szCs w:val="20"/>
        </w:rPr>
      </w:pPr>
    </w:p>
    <w:p w14:paraId="445EC5C4" w14:textId="77777777" w:rsidR="00A53433" w:rsidRPr="00D309B3" w:rsidRDefault="00A53433" w:rsidP="00F94311">
      <w:pPr>
        <w:pStyle w:val="ListBullet"/>
        <w:numPr>
          <w:ilvl w:val="0"/>
          <w:numId w:val="11"/>
        </w:numPr>
        <w:spacing w:line="264" w:lineRule="auto"/>
        <w:ind w:left="360" w:hanging="360"/>
        <w:rPr>
          <w:rFonts w:ascii="Arial" w:hAnsi="Arial" w:cs="Arial"/>
        </w:rPr>
      </w:pPr>
      <w:hyperlink r:id="rId41" w:history="1">
        <w:r w:rsidRPr="00D309B3">
          <w:rPr>
            <w:rFonts w:cs="Arial"/>
            <w:color w:val="234270" w:themeColor="hyperlink"/>
            <w:u w:val="single"/>
            <w:lang w:val="en-GB"/>
          </w:rPr>
          <w:t>Providence Redwood Memorial Hospital</w:t>
        </w:r>
      </w:hyperlink>
      <w:r w:rsidRPr="00D309B3">
        <w:rPr>
          <w:rFonts w:ascii="Arial" w:hAnsi="Arial" w:cs="Arial"/>
        </w:rPr>
        <w:t>, Fortuna, CA</w:t>
      </w:r>
    </w:p>
    <w:p w14:paraId="02D5D297" w14:textId="77777777" w:rsidR="00A53433" w:rsidRPr="000769D0" w:rsidRDefault="00A53433" w:rsidP="00F94311">
      <w:pPr>
        <w:pStyle w:val="ListBullet"/>
        <w:numPr>
          <w:ilvl w:val="0"/>
          <w:numId w:val="11"/>
        </w:numPr>
        <w:spacing w:line="264" w:lineRule="auto"/>
        <w:ind w:left="360" w:hanging="360"/>
        <w:rPr>
          <w:rFonts w:ascii="Arial" w:hAnsi="Arial" w:cs="Arial"/>
          <w:lang w:val="pt-BR"/>
        </w:rPr>
      </w:pPr>
      <w:hyperlink r:id="rId42" w:history="1">
        <w:r w:rsidRPr="000769D0">
          <w:rPr>
            <w:rFonts w:cs="Arial"/>
            <w:color w:val="234270" w:themeColor="hyperlink"/>
            <w:u w:val="single"/>
            <w:lang w:val="pt-BR"/>
          </w:rPr>
          <w:t>Providence Santa Rosa Memorial Hospital</w:t>
        </w:r>
      </w:hyperlink>
      <w:r w:rsidRPr="000769D0">
        <w:rPr>
          <w:rFonts w:ascii="Arial" w:hAnsi="Arial" w:cs="Arial"/>
          <w:lang w:val="pt-BR"/>
        </w:rPr>
        <w:t>, Santa Rosa, CA</w:t>
      </w:r>
    </w:p>
    <w:p w14:paraId="5FFC8AEC" w14:textId="77777777" w:rsidR="00A53433" w:rsidRPr="00D309B3" w:rsidRDefault="00A53433" w:rsidP="00F94311">
      <w:pPr>
        <w:pStyle w:val="ListBullet"/>
        <w:numPr>
          <w:ilvl w:val="0"/>
          <w:numId w:val="11"/>
        </w:numPr>
        <w:spacing w:line="264" w:lineRule="auto"/>
        <w:ind w:left="360" w:hanging="360"/>
        <w:rPr>
          <w:rFonts w:ascii="Arial" w:hAnsi="Arial" w:cs="Arial"/>
        </w:rPr>
      </w:pPr>
      <w:hyperlink r:id="rId43" w:history="1">
        <w:r w:rsidRPr="00D309B3">
          <w:rPr>
            <w:rFonts w:cs="Arial"/>
            <w:color w:val="234270" w:themeColor="hyperlink"/>
            <w:u w:val="single"/>
            <w:lang w:val="en-GB"/>
          </w:rPr>
          <w:t>Providence St. Joseph Hospital Eureka</w:t>
        </w:r>
      </w:hyperlink>
      <w:r w:rsidRPr="00D309B3">
        <w:rPr>
          <w:rFonts w:ascii="Arial" w:hAnsi="Arial" w:cs="Arial"/>
        </w:rPr>
        <w:t>, Eureka, CA</w:t>
      </w:r>
    </w:p>
    <w:p w14:paraId="766A760C" w14:textId="77777777" w:rsidR="00A53433" w:rsidRPr="00D309B3" w:rsidRDefault="00A53433" w:rsidP="00F94311">
      <w:pPr>
        <w:pStyle w:val="ListBullet"/>
        <w:numPr>
          <w:ilvl w:val="0"/>
          <w:numId w:val="11"/>
        </w:numPr>
        <w:spacing w:line="264" w:lineRule="auto"/>
        <w:ind w:left="360" w:hanging="360"/>
        <w:rPr>
          <w:rFonts w:ascii="Arial" w:hAnsi="Arial" w:cs="Arial"/>
        </w:rPr>
      </w:pPr>
      <w:hyperlink r:id="rId44" w:history="1">
        <w:r w:rsidRPr="00D309B3">
          <w:rPr>
            <w:rFonts w:cs="Arial"/>
            <w:color w:val="234270" w:themeColor="hyperlink"/>
            <w:u w:val="single"/>
            <w:lang w:val="en-GB"/>
          </w:rPr>
          <w:t>Providence Queen of the Valley Medical Center</w:t>
        </w:r>
      </w:hyperlink>
      <w:r w:rsidRPr="00D309B3">
        <w:rPr>
          <w:rFonts w:ascii="Arial" w:hAnsi="Arial" w:cs="Arial"/>
        </w:rPr>
        <w:t>, Napa, CA</w:t>
      </w:r>
    </w:p>
    <w:p w14:paraId="6D3F93EE" w14:textId="77777777" w:rsidR="00A53433" w:rsidRPr="00D309B3" w:rsidRDefault="00A53433" w:rsidP="00F94311">
      <w:pPr>
        <w:pStyle w:val="ListBullet"/>
        <w:numPr>
          <w:ilvl w:val="0"/>
          <w:numId w:val="11"/>
        </w:numPr>
        <w:spacing w:line="264" w:lineRule="auto"/>
        <w:ind w:left="360" w:hanging="360"/>
        <w:rPr>
          <w:rFonts w:ascii="Arial" w:hAnsi="Arial" w:cs="Arial"/>
        </w:rPr>
      </w:pPr>
      <w:hyperlink r:id="rId45" w:tgtFrame="_blank" w:history="1">
        <w:r w:rsidRPr="00D309B3">
          <w:rPr>
            <w:rFonts w:cs="Arial"/>
            <w:color w:val="234270" w:themeColor="hyperlink"/>
            <w:u w:val="single"/>
            <w:lang w:val="en-GB"/>
          </w:rPr>
          <w:t>Healdsburg Hospital</w:t>
        </w:r>
      </w:hyperlink>
      <w:r w:rsidRPr="00D309B3">
        <w:rPr>
          <w:rFonts w:ascii="Arial" w:hAnsi="Arial" w:cs="Arial"/>
        </w:rPr>
        <w:t>, Healdsburg, CA</w:t>
      </w:r>
    </w:p>
    <w:p w14:paraId="3B1B0F1E" w14:textId="77777777" w:rsidR="00A53433" w:rsidRPr="00D309B3" w:rsidRDefault="00A53433" w:rsidP="00F94311">
      <w:pPr>
        <w:pStyle w:val="ListBullet"/>
        <w:numPr>
          <w:ilvl w:val="0"/>
          <w:numId w:val="11"/>
        </w:numPr>
        <w:spacing w:line="264" w:lineRule="auto"/>
        <w:ind w:left="360" w:hanging="360"/>
        <w:rPr>
          <w:rFonts w:ascii="Arial" w:hAnsi="Arial" w:cs="Arial"/>
        </w:rPr>
      </w:pPr>
      <w:hyperlink r:id="rId46" w:history="1">
        <w:r w:rsidRPr="00D309B3">
          <w:rPr>
            <w:rFonts w:cs="Arial"/>
            <w:color w:val="234270" w:themeColor="hyperlink"/>
            <w:u w:val="single"/>
            <w:lang w:val="en-GB"/>
          </w:rPr>
          <w:t>Petaluma Valley Hospital</w:t>
        </w:r>
      </w:hyperlink>
      <w:r w:rsidRPr="00D309B3">
        <w:rPr>
          <w:rFonts w:ascii="Arial" w:hAnsi="Arial" w:cs="Arial"/>
        </w:rPr>
        <w:t>, Petaluma, CA</w:t>
      </w:r>
    </w:p>
    <w:p w14:paraId="181FBCE8" w14:textId="77777777" w:rsidR="00A53433" w:rsidRDefault="00A53433" w:rsidP="00A53433">
      <w:pPr>
        <w:spacing w:after="0" w:line="240" w:lineRule="auto"/>
        <w:rPr>
          <w:rFonts w:ascii="Arial" w:eastAsia="Cambria" w:hAnsi="Arial" w:cs="Arial"/>
          <w:sz w:val="20"/>
          <w:szCs w:val="20"/>
          <w:lang w:val="en-GB"/>
        </w:rPr>
      </w:pPr>
    </w:p>
    <w:p w14:paraId="149EBCF1" w14:textId="77777777" w:rsidR="00F94311" w:rsidRPr="00227176" w:rsidRDefault="00F94311" w:rsidP="00F94311">
      <w:pPr>
        <w:pStyle w:val="ListBullet"/>
        <w:numPr>
          <w:ilvl w:val="0"/>
          <w:numId w:val="0"/>
        </w:numPr>
        <w:ind w:left="340" w:hanging="340"/>
        <w:rPr>
          <w:b/>
          <w:bCs/>
          <w:color w:val="86B5BD" w:themeColor="text2"/>
          <w:szCs w:val="20"/>
          <w:lang w:val="en-GB"/>
        </w:rPr>
      </w:pPr>
      <w:r w:rsidRPr="00227176">
        <w:rPr>
          <w:b/>
          <w:bCs/>
          <w:color w:val="86B5BD" w:themeColor="text2"/>
          <w:szCs w:val="20"/>
          <w:lang w:val="en-GB"/>
        </w:rPr>
        <w:t>Southern California</w:t>
      </w:r>
    </w:p>
    <w:p w14:paraId="28C326EB" w14:textId="77777777" w:rsidR="00A53433" w:rsidRPr="00D309B3" w:rsidRDefault="00A53433" w:rsidP="00F94311">
      <w:pPr>
        <w:pStyle w:val="ListBullet"/>
        <w:numPr>
          <w:ilvl w:val="0"/>
          <w:numId w:val="0"/>
        </w:numPr>
        <w:ind w:left="340"/>
      </w:pPr>
    </w:p>
    <w:p w14:paraId="61B8D624" w14:textId="77777777" w:rsidR="00A53433" w:rsidRPr="00D309B3" w:rsidRDefault="00A53433" w:rsidP="00F94311">
      <w:pPr>
        <w:pStyle w:val="ListBullet"/>
        <w:numPr>
          <w:ilvl w:val="0"/>
          <w:numId w:val="12"/>
        </w:numPr>
        <w:ind w:left="360" w:hanging="360"/>
        <w:rPr>
          <w:rFonts w:ascii="Arial" w:hAnsi="Arial" w:cs="Arial"/>
        </w:rPr>
      </w:pPr>
      <w:hyperlink r:id="rId47" w:history="1">
        <w:r w:rsidRPr="00D309B3">
          <w:rPr>
            <w:rFonts w:cs="Arial"/>
            <w:color w:val="234270" w:themeColor="hyperlink"/>
            <w:u w:val="single"/>
            <w:lang w:val="en-GB"/>
          </w:rPr>
          <w:t>Providence Cedars-Sinai Tarzana Medical Center</w:t>
        </w:r>
      </w:hyperlink>
      <w:r w:rsidRPr="00D309B3">
        <w:rPr>
          <w:rFonts w:ascii="Arial" w:hAnsi="Arial" w:cs="Arial"/>
        </w:rPr>
        <w:t>, Tarzana, CA</w:t>
      </w:r>
    </w:p>
    <w:p w14:paraId="0AFC1BF1" w14:textId="77777777" w:rsidR="00A53433" w:rsidRPr="00D309B3" w:rsidRDefault="00A53433" w:rsidP="00F94311">
      <w:pPr>
        <w:pStyle w:val="ListBullet"/>
        <w:numPr>
          <w:ilvl w:val="0"/>
          <w:numId w:val="12"/>
        </w:numPr>
        <w:ind w:left="360" w:hanging="360"/>
        <w:rPr>
          <w:rFonts w:ascii="Arial" w:hAnsi="Arial" w:cs="Arial"/>
        </w:rPr>
      </w:pPr>
      <w:hyperlink r:id="rId48" w:history="1">
        <w:r w:rsidRPr="00D309B3">
          <w:rPr>
            <w:rFonts w:cs="Arial"/>
            <w:color w:val="234270" w:themeColor="hyperlink"/>
            <w:u w:val="single"/>
            <w:lang w:val="en-GB"/>
          </w:rPr>
          <w:t>Providence Holy Cross Medical Center</w:t>
        </w:r>
      </w:hyperlink>
      <w:r w:rsidRPr="00D309B3">
        <w:rPr>
          <w:rFonts w:ascii="Arial" w:hAnsi="Arial" w:cs="Arial"/>
        </w:rPr>
        <w:t>, Mission Hills, CA</w:t>
      </w:r>
    </w:p>
    <w:p w14:paraId="04C89F82" w14:textId="77777777" w:rsidR="00A53433" w:rsidRPr="00D309B3" w:rsidRDefault="00A53433" w:rsidP="00F94311">
      <w:pPr>
        <w:pStyle w:val="ListBullet"/>
        <w:numPr>
          <w:ilvl w:val="0"/>
          <w:numId w:val="12"/>
        </w:numPr>
        <w:ind w:left="360" w:hanging="360"/>
        <w:rPr>
          <w:rFonts w:ascii="Arial" w:hAnsi="Arial" w:cs="Arial"/>
        </w:rPr>
      </w:pPr>
      <w:hyperlink r:id="rId49" w:history="1">
        <w:r w:rsidRPr="00D309B3">
          <w:rPr>
            <w:rFonts w:cs="Arial"/>
            <w:color w:val="234270" w:themeColor="hyperlink"/>
            <w:u w:val="single"/>
            <w:lang w:val="en-GB"/>
          </w:rPr>
          <w:t>Providence Little Company of Mary</w:t>
        </w:r>
      </w:hyperlink>
      <w:r w:rsidRPr="00D309B3">
        <w:rPr>
          <w:rFonts w:ascii="Arial" w:hAnsi="Arial" w:cs="Arial"/>
        </w:rPr>
        <w:t>, San Pedro, CA</w:t>
      </w:r>
    </w:p>
    <w:p w14:paraId="1F9BDF1F" w14:textId="77777777" w:rsidR="00A53433" w:rsidRPr="00D309B3" w:rsidRDefault="00A53433" w:rsidP="00F94311">
      <w:pPr>
        <w:pStyle w:val="ListBullet"/>
        <w:numPr>
          <w:ilvl w:val="0"/>
          <w:numId w:val="12"/>
        </w:numPr>
        <w:ind w:left="360" w:hanging="360"/>
        <w:rPr>
          <w:rFonts w:ascii="Arial" w:hAnsi="Arial" w:cs="Arial"/>
        </w:rPr>
      </w:pPr>
      <w:hyperlink r:id="rId50" w:history="1">
        <w:r w:rsidRPr="00D309B3">
          <w:rPr>
            <w:rFonts w:cs="Arial"/>
            <w:color w:val="234270" w:themeColor="hyperlink"/>
            <w:u w:val="single"/>
            <w:lang w:val="en-GB"/>
          </w:rPr>
          <w:t>Providence Little Company of Mary</w:t>
        </w:r>
      </w:hyperlink>
      <w:r w:rsidRPr="00D309B3">
        <w:rPr>
          <w:rFonts w:ascii="Arial" w:hAnsi="Arial" w:cs="Arial"/>
        </w:rPr>
        <w:t>, Torrance, CA</w:t>
      </w:r>
    </w:p>
    <w:p w14:paraId="39CB7823" w14:textId="77777777" w:rsidR="00A53433" w:rsidRPr="00D309B3" w:rsidRDefault="00A53433" w:rsidP="00F94311">
      <w:pPr>
        <w:pStyle w:val="ListBullet"/>
        <w:numPr>
          <w:ilvl w:val="0"/>
          <w:numId w:val="12"/>
        </w:numPr>
        <w:ind w:left="360" w:hanging="360"/>
        <w:rPr>
          <w:rFonts w:ascii="Arial" w:hAnsi="Arial" w:cs="Arial"/>
        </w:rPr>
      </w:pPr>
      <w:hyperlink r:id="rId51" w:history="1">
        <w:r w:rsidRPr="00D309B3">
          <w:rPr>
            <w:rFonts w:cs="Arial"/>
            <w:color w:val="234270" w:themeColor="hyperlink"/>
            <w:u w:val="single"/>
            <w:lang w:val="en-GB"/>
          </w:rPr>
          <w:t>Providence Mission Hospital</w:t>
        </w:r>
      </w:hyperlink>
      <w:r w:rsidRPr="00D309B3">
        <w:rPr>
          <w:rFonts w:ascii="Arial" w:hAnsi="Arial" w:cs="Arial"/>
        </w:rPr>
        <w:t>, Laguna Beach, CA</w:t>
      </w:r>
    </w:p>
    <w:p w14:paraId="4DCCA251" w14:textId="77777777" w:rsidR="00A53433" w:rsidRPr="00D309B3" w:rsidRDefault="00A53433" w:rsidP="00F94311">
      <w:pPr>
        <w:pStyle w:val="ListBullet"/>
        <w:numPr>
          <w:ilvl w:val="0"/>
          <w:numId w:val="12"/>
        </w:numPr>
        <w:ind w:left="360" w:hanging="360"/>
        <w:rPr>
          <w:rFonts w:ascii="Arial" w:hAnsi="Arial" w:cs="Arial"/>
        </w:rPr>
      </w:pPr>
      <w:hyperlink r:id="rId52" w:history="1">
        <w:r w:rsidRPr="00D309B3">
          <w:rPr>
            <w:rFonts w:cs="Arial"/>
            <w:color w:val="234270" w:themeColor="hyperlink"/>
            <w:u w:val="single"/>
            <w:lang w:val="en-GB"/>
          </w:rPr>
          <w:t>Providence Mission Hospital</w:t>
        </w:r>
      </w:hyperlink>
      <w:r w:rsidRPr="00D309B3">
        <w:rPr>
          <w:rFonts w:ascii="Arial" w:hAnsi="Arial" w:cs="Arial"/>
        </w:rPr>
        <w:t>, Mission Viejo, CA</w:t>
      </w:r>
    </w:p>
    <w:p w14:paraId="3E7BE1D5" w14:textId="77777777" w:rsidR="00A53433" w:rsidRPr="00D309B3" w:rsidRDefault="00A53433" w:rsidP="00F94311">
      <w:pPr>
        <w:pStyle w:val="ListBullet"/>
        <w:numPr>
          <w:ilvl w:val="0"/>
          <w:numId w:val="12"/>
        </w:numPr>
        <w:ind w:left="360" w:hanging="360"/>
        <w:rPr>
          <w:rFonts w:ascii="Arial" w:hAnsi="Arial" w:cs="Arial"/>
        </w:rPr>
      </w:pPr>
      <w:hyperlink r:id="rId53" w:history="1">
        <w:r w:rsidRPr="00D309B3">
          <w:rPr>
            <w:rFonts w:cs="Arial"/>
            <w:color w:val="234270" w:themeColor="hyperlink"/>
            <w:u w:val="single"/>
            <w:lang w:val="en-GB"/>
          </w:rPr>
          <w:t>Providence Saint John’s Health Center</w:t>
        </w:r>
      </w:hyperlink>
      <w:r w:rsidRPr="00D309B3">
        <w:rPr>
          <w:rFonts w:ascii="Arial" w:hAnsi="Arial" w:cs="Arial"/>
        </w:rPr>
        <w:t>, Santa Monica, CA</w:t>
      </w:r>
    </w:p>
    <w:p w14:paraId="31936B24" w14:textId="77777777" w:rsidR="00A53433" w:rsidRPr="00D309B3" w:rsidRDefault="00A53433" w:rsidP="00F94311">
      <w:pPr>
        <w:pStyle w:val="ListBullet"/>
        <w:numPr>
          <w:ilvl w:val="0"/>
          <w:numId w:val="12"/>
        </w:numPr>
        <w:ind w:left="360" w:hanging="360"/>
        <w:rPr>
          <w:rFonts w:ascii="Arial" w:hAnsi="Arial" w:cs="Arial"/>
        </w:rPr>
      </w:pPr>
      <w:hyperlink r:id="rId54" w:history="1">
        <w:r w:rsidRPr="00D309B3">
          <w:rPr>
            <w:rFonts w:cs="Arial"/>
            <w:color w:val="234270" w:themeColor="hyperlink"/>
            <w:u w:val="single"/>
            <w:lang w:val="en-GB"/>
          </w:rPr>
          <w:t>Providence Saint Joseph Medical Center</w:t>
        </w:r>
      </w:hyperlink>
      <w:r w:rsidRPr="00D309B3">
        <w:rPr>
          <w:rFonts w:ascii="Arial" w:hAnsi="Arial" w:cs="Arial"/>
        </w:rPr>
        <w:t>, Burbank, CA</w:t>
      </w:r>
    </w:p>
    <w:p w14:paraId="7F8217D8" w14:textId="77777777" w:rsidR="00A53433" w:rsidRPr="00D309B3" w:rsidRDefault="00A53433" w:rsidP="00F94311">
      <w:pPr>
        <w:pStyle w:val="ListBullet"/>
        <w:numPr>
          <w:ilvl w:val="0"/>
          <w:numId w:val="12"/>
        </w:numPr>
        <w:ind w:left="360" w:hanging="360"/>
        <w:rPr>
          <w:rFonts w:ascii="Arial" w:hAnsi="Arial" w:cs="Arial"/>
        </w:rPr>
      </w:pPr>
      <w:hyperlink r:id="rId55" w:history="1">
        <w:r w:rsidRPr="00D309B3">
          <w:rPr>
            <w:rFonts w:cs="Arial"/>
            <w:color w:val="234270" w:themeColor="hyperlink"/>
            <w:u w:val="single"/>
            <w:lang w:val="en-GB"/>
          </w:rPr>
          <w:t>Providence St. Joseph Hospital</w:t>
        </w:r>
      </w:hyperlink>
      <w:r w:rsidRPr="00D309B3">
        <w:rPr>
          <w:rFonts w:ascii="Arial" w:hAnsi="Arial" w:cs="Arial"/>
        </w:rPr>
        <w:t>, Orange, CA</w:t>
      </w:r>
    </w:p>
    <w:p w14:paraId="3CD9BC85" w14:textId="77777777" w:rsidR="00A53433" w:rsidRPr="00D309B3" w:rsidRDefault="00A53433" w:rsidP="00F94311">
      <w:pPr>
        <w:pStyle w:val="ListBullet"/>
        <w:numPr>
          <w:ilvl w:val="0"/>
          <w:numId w:val="12"/>
        </w:numPr>
        <w:ind w:left="360" w:hanging="360"/>
        <w:rPr>
          <w:rFonts w:ascii="Arial" w:hAnsi="Arial" w:cs="Arial"/>
        </w:rPr>
      </w:pPr>
      <w:hyperlink r:id="rId56" w:history="1">
        <w:r w:rsidRPr="00D309B3">
          <w:rPr>
            <w:rFonts w:cs="Arial"/>
            <w:color w:val="234270" w:themeColor="hyperlink"/>
            <w:u w:val="single"/>
            <w:lang w:val="en-GB"/>
          </w:rPr>
          <w:t>Providence St. Jude Medical Center</w:t>
        </w:r>
      </w:hyperlink>
      <w:r w:rsidRPr="00D309B3">
        <w:rPr>
          <w:rFonts w:ascii="Arial" w:hAnsi="Arial" w:cs="Arial"/>
        </w:rPr>
        <w:t>, Fullerton, CA</w:t>
      </w:r>
    </w:p>
    <w:p w14:paraId="08220852" w14:textId="77777777" w:rsidR="00A53433" w:rsidRPr="00234153" w:rsidRDefault="00A53433" w:rsidP="00F94311">
      <w:pPr>
        <w:pStyle w:val="ListBullet"/>
        <w:numPr>
          <w:ilvl w:val="0"/>
          <w:numId w:val="12"/>
        </w:numPr>
        <w:ind w:left="360" w:hanging="360"/>
        <w:rPr>
          <w:rFonts w:ascii="Arial" w:hAnsi="Arial" w:cs="Arial"/>
        </w:rPr>
      </w:pPr>
      <w:hyperlink r:id="rId57" w:history="1">
        <w:r w:rsidRPr="00D309B3">
          <w:rPr>
            <w:rFonts w:cs="Arial"/>
            <w:color w:val="234270" w:themeColor="hyperlink"/>
            <w:u w:val="single"/>
            <w:lang w:val="en-GB"/>
          </w:rPr>
          <w:t>Providence St. Mary Medical Center</w:t>
        </w:r>
      </w:hyperlink>
      <w:r w:rsidRPr="00D309B3">
        <w:rPr>
          <w:rFonts w:ascii="Arial" w:hAnsi="Arial" w:cs="Arial"/>
        </w:rPr>
        <w:t>, Apple Valley, CA</w:t>
      </w:r>
    </w:p>
    <w:p w14:paraId="1CA5E8A4" w14:textId="77777777" w:rsidR="00F94311" w:rsidRPr="00227176" w:rsidRDefault="00F94311" w:rsidP="00F94311">
      <w:pPr>
        <w:pStyle w:val="ListBullet"/>
        <w:numPr>
          <w:ilvl w:val="0"/>
          <w:numId w:val="0"/>
        </w:numPr>
        <w:ind w:left="340" w:hanging="340"/>
        <w:rPr>
          <w:rFonts w:ascii="Arial" w:hAnsi="Arial" w:cs="Arial"/>
          <w:b/>
          <w:bCs/>
          <w:color w:val="86B5BD" w:themeColor="text2"/>
          <w:szCs w:val="20"/>
        </w:rPr>
      </w:pPr>
    </w:p>
    <w:p w14:paraId="23DA8D8F" w14:textId="77777777" w:rsidR="00F94311" w:rsidRPr="00227176" w:rsidRDefault="00F94311" w:rsidP="00F94311">
      <w:pPr>
        <w:pStyle w:val="ListBullet"/>
        <w:numPr>
          <w:ilvl w:val="0"/>
          <w:numId w:val="0"/>
        </w:numPr>
        <w:ind w:left="340" w:hanging="340"/>
        <w:rPr>
          <w:rFonts w:ascii="Arial" w:hAnsi="Arial" w:cs="Arial"/>
          <w:b/>
          <w:bCs/>
          <w:color w:val="86B5BD" w:themeColor="text2"/>
          <w:szCs w:val="20"/>
        </w:rPr>
      </w:pPr>
      <w:r w:rsidRPr="00227176">
        <w:rPr>
          <w:rFonts w:ascii="Arial" w:hAnsi="Arial" w:cs="Arial"/>
          <w:b/>
          <w:bCs/>
          <w:color w:val="86B5BD" w:themeColor="text2"/>
          <w:szCs w:val="20"/>
        </w:rPr>
        <w:t>California Medical Groups</w:t>
      </w:r>
    </w:p>
    <w:p w14:paraId="12756059" w14:textId="77777777" w:rsidR="00F94311" w:rsidRDefault="00F94311" w:rsidP="00F94311">
      <w:pPr>
        <w:pStyle w:val="ListBullet"/>
        <w:numPr>
          <w:ilvl w:val="0"/>
          <w:numId w:val="0"/>
        </w:numPr>
        <w:ind w:left="340" w:hanging="340"/>
        <w:rPr>
          <w:rFonts w:ascii="Arial" w:hAnsi="Arial" w:cs="Arial"/>
        </w:rPr>
      </w:pPr>
    </w:p>
    <w:p w14:paraId="3BFDEF0E" w14:textId="77777777" w:rsidR="00F94311" w:rsidRPr="00234153" w:rsidRDefault="00F94311" w:rsidP="00F94311">
      <w:pPr>
        <w:pStyle w:val="ListBullet"/>
        <w:numPr>
          <w:ilvl w:val="0"/>
          <w:numId w:val="0"/>
        </w:numPr>
        <w:rPr>
          <w:rFonts w:ascii="Arial" w:hAnsi="Arial" w:cs="Arial"/>
        </w:rPr>
      </w:pPr>
      <w:r w:rsidRPr="000B1174">
        <w:rPr>
          <w:rFonts w:ascii="Arial" w:hAnsi="Arial" w:cs="Arial"/>
        </w:rPr>
        <w:t xml:space="preserve">With robust networks, access to award-winning hospitals and participation in most insurance plans, </w:t>
      </w:r>
      <w:r>
        <w:rPr>
          <w:rFonts w:ascii="Arial" w:hAnsi="Arial" w:cs="Arial"/>
        </w:rPr>
        <w:t>Providence</w:t>
      </w:r>
      <w:r w:rsidRPr="000B1174">
        <w:rPr>
          <w:rFonts w:ascii="Arial" w:hAnsi="Arial" w:cs="Arial"/>
        </w:rPr>
        <w:t xml:space="preserve"> medical groups provide the flexibility and high-quality care </w:t>
      </w:r>
      <w:r>
        <w:rPr>
          <w:rFonts w:ascii="Arial" w:hAnsi="Arial" w:cs="Arial"/>
        </w:rPr>
        <w:t>one</w:t>
      </w:r>
      <w:r w:rsidRPr="000B1174">
        <w:rPr>
          <w:rFonts w:ascii="Arial" w:hAnsi="Arial" w:cs="Arial"/>
        </w:rPr>
        <w:t xml:space="preserve"> would expect from </w:t>
      </w:r>
      <w:r>
        <w:rPr>
          <w:rFonts w:ascii="Arial" w:hAnsi="Arial" w:cs="Arial"/>
        </w:rPr>
        <w:t>their</w:t>
      </w:r>
      <w:r w:rsidRPr="000B1174">
        <w:rPr>
          <w:rFonts w:ascii="Arial" w:hAnsi="Arial" w:cs="Arial"/>
        </w:rPr>
        <w:t xml:space="preserve"> health care provider of choice. Learn more about</w:t>
      </w:r>
      <w:r>
        <w:rPr>
          <w:rFonts w:ascii="Arial" w:hAnsi="Arial" w:cs="Arial"/>
        </w:rPr>
        <w:t xml:space="preserve"> Providence</w:t>
      </w:r>
      <w:r w:rsidRPr="000B1174">
        <w:rPr>
          <w:rFonts w:ascii="Arial" w:hAnsi="Arial" w:cs="Arial"/>
        </w:rPr>
        <w:t xml:space="preserve"> </w:t>
      </w:r>
      <w:hyperlink r:id="rId58" w:history="1">
        <w:r w:rsidRPr="0074323E">
          <w:rPr>
            <w:rStyle w:val="Hyperlink"/>
            <w:rFonts w:ascii="Arial" w:hAnsi="Arial" w:cs="Arial"/>
          </w:rPr>
          <w:t>medical groups</w:t>
        </w:r>
      </w:hyperlink>
      <w:r w:rsidRPr="000B1174">
        <w:rPr>
          <w:rFonts w:ascii="Arial" w:hAnsi="Arial" w:cs="Arial"/>
        </w:rPr>
        <w:t>.</w:t>
      </w:r>
      <w:r>
        <w:rPr>
          <w:rFonts w:ascii="Arial" w:hAnsi="Arial" w:cs="Arial"/>
        </w:rPr>
        <w:br/>
      </w:r>
    </w:p>
    <w:p w14:paraId="17C8B2D2" w14:textId="77777777" w:rsidR="00F94311" w:rsidRPr="00227176" w:rsidRDefault="00F94311" w:rsidP="00F94311">
      <w:pPr>
        <w:pStyle w:val="ListBullet"/>
        <w:numPr>
          <w:ilvl w:val="0"/>
          <w:numId w:val="0"/>
        </w:numPr>
        <w:ind w:left="340" w:hanging="340"/>
        <w:rPr>
          <w:b/>
          <w:bCs/>
          <w:color w:val="21455D" w:themeColor="accent3"/>
          <w:sz w:val="22"/>
          <w:lang w:val="en-GB"/>
        </w:rPr>
      </w:pPr>
      <w:r w:rsidRPr="00227176">
        <w:rPr>
          <w:b/>
          <w:bCs/>
          <w:color w:val="21455D" w:themeColor="accent3"/>
          <w:sz w:val="22"/>
          <w:lang w:val="en-GB"/>
        </w:rPr>
        <w:t>Washington</w:t>
      </w:r>
    </w:p>
    <w:p w14:paraId="0980E7C0" w14:textId="77777777" w:rsidR="00A53433" w:rsidRPr="00D309B3" w:rsidRDefault="00A53433" w:rsidP="00A53433">
      <w:pPr>
        <w:pStyle w:val="ListBullet"/>
        <w:numPr>
          <w:ilvl w:val="0"/>
          <w:numId w:val="0"/>
        </w:numPr>
        <w:ind w:left="340"/>
        <w:rPr>
          <w:lang w:val="en-GB"/>
        </w:rPr>
      </w:pPr>
    </w:p>
    <w:p w14:paraId="314772D7" w14:textId="77777777" w:rsidR="00A53433" w:rsidRDefault="00A53433" w:rsidP="00F94311">
      <w:pPr>
        <w:spacing w:after="0" w:line="240" w:lineRule="auto"/>
        <w:rPr>
          <w:rFonts w:ascii="Arial" w:eastAsia="Cambria" w:hAnsi="Arial" w:cs="Arial"/>
          <w:sz w:val="20"/>
          <w:szCs w:val="20"/>
        </w:rPr>
      </w:pPr>
      <w:r w:rsidRPr="00227152">
        <w:rPr>
          <w:rFonts w:cstheme="minorHAnsi"/>
          <w:sz w:val="20"/>
          <w:szCs w:val="20"/>
        </w:rPr>
        <w:t xml:space="preserve">Providence is the largest health care provider in Washington with hospitals, clinics, senior care centers, hospice, and home health services in communities – large and small – across the state. The not-for-profit network includes hospitals, physicians, clinics, care centers, </w:t>
      </w:r>
      <w:hyperlink r:id="rId59" w:history="1">
        <w:r w:rsidRPr="00227152">
          <w:rPr>
            <w:rFonts w:cstheme="minorHAnsi"/>
            <w:color w:val="234270" w:themeColor="hyperlink"/>
            <w:sz w:val="20"/>
            <w:szCs w:val="20"/>
            <w:u w:val="single"/>
            <w:lang w:val="en-GB"/>
          </w:rPr>
          <w:t>hospice and home health programs</w:t>
        </w:r>
      </w:hyperlink>
      <w:r w:rsidRPr="00227152">
        <w:rPr>
          <w:rStyle w:val="BodyTextChar"/>
          <w:szCs w:val="20"/>
        </w:rPr>
        <w:t xml:space="preserve">, </w:t>
      </w:r>
      <w:r w:rsidRPr="00227152">
        <w:rPr>
          <w:rFonts w:cstheme="minorHAnsi"/>
          <w:sz w:val="20"/>
          <w:szCs w:val="20"/>
        </w:rPr>
        <w:t xml:space="preserve">and diverse community services across Washington. Health care services in Washington include unique affiliations with </w:t>
      </w:r>
      <w:hyperlink r:id="rId60" w:tgtFrame="_blank" w:history="1">
        <w:r w:rsidRPr="00227152">
          <w:rPr>
            <w:rFonts w:cstheme="minorHAnsi"/>
            <w:color w:val="234270" w:themeColor="hyperlink"/>
            <w:sz w:val="20"/>
            <w:szCs w:val="20"/>
            <w:u w:val="single"/>
            <w:lang w:val="en-GB"/>
          </w:rPr>
          <w:t>Swedish Health Services</w:t>
        </w:r>
      </w:hyperlink>
      <w:r w:rsidRPr="00227152">
        <w:rPr>
          <w:rStyle w:val="BodyTextChar"/>
          <w:szCs w:val="20"/>
        </w:rPr>
        <w:t xml:space="preserve"> </w:t>
      </w:r>
      <w:r w:rsidRPr="00227152">
        <w:rPr>
          <w:rFonts w:cstheme="minorHAnsi"/>
          <w:sz w:val="20"/>
          <w:szCs w:val="20"/>
        </w:rPr>
        <w:t xml:space="preserve">and </w:t>
      </w:r>
      <w:hyperlink r:id="rId61" w:tgtFrame="_blank" w:history="1">
        <w:r w:rsidRPr="00227152">
          <w:rPr>
            <w:rFonts w:cstheme="minorHAnsi"/>
            <w:color w:val="234270" w:themeColor="hyperlink"/>
            <w:sz w:val="20"/>
            <w:szCs w:val="20"/>
            <w:u w:val="single"/>
            <w:lang w:val="en-GB"/>
          </w:rPr>
          <w:t>Pacific Medical Centers</w:t>
        </w:r>
      </w:hyperlink>
      <w:r w:rsidRPr="00227152">
        <w:rPr>
          <w:rStyle w:val="BodyTextChar"/>
          <w:szCs w:val="20"/>
        </w:rPr>
        <w:t xml:space="preserve"> </w:t>
      </w:r>
      <w:r w:rsidRPr="00227152">
        <w:rPr>
          <w:rFonts w:cstheme="minorHAnsi"/>
          <w:sz w:val="20"/>
          <w:szCs w:val="20"/>
        </w:rPr>
        <w:t xml:space="preserve">in Western Washington and </w:t>
      </w:r>
      <w:hyperlink r:id="rId62" w:history="1">
        <w:r w:rsidRPr="00227152">
          <w:rPr>
            <w:rFonts w:cstheme="minorHAnsi"/>
            <w:color w:val="234270" w:themeColor="hyperlink"/>
            <w:sz w:val="20"/>
            <w:szCs w:val="20"/>
            <w:u w:val="single"/>
            <w:lang w:val="en-GB"/>
          </w:rPr>
          <w:t>Kadlec</w:t>
        </w:r>
      </w:hyperlink>
      <w:r w:rsidRPr="00227152">
        <w:rPr>
          <w:rStyle w:val="BodyTextChar"/>
          <w:szCs w:val="20"/>
        </w:rPr>
        <w:t xml:space="preserve"> </w:t>
      </w:r>
      <w:r w:rsidRPr="00227152">
        <w:rPr>
          <w:rFonts w:cstheme="minorHAnsi"/>
          <w:sz w:val="20"/>
          <w:szCs w:val="20"/>
        </w:rPr>
        <w:t>in Eastern Washington.</w:t>
      </w:r>
      <w:r w:rsidR="00F94311" w:rsidRPr="00227152">
        <w:rPr>
          <w:rFonts w:cstheme="minorHAnsi"/>
          <w:sz w:val="20"/>
          <w:szCs w:val="20"/>
        </w:rPr>
        <w:t xml:space="preserve"> </w:t>
      </w:r>
      <w:r w:rsidRPr="00D309B3">
        <w:rPr>
          <w:rFonts w:ascii="Arial" w:eastAsia="Cambria" w:hAnsi="Arial" w:cs="Arial"/>
          <w:sz w:val="20"/>
          <w:szCs w:val="20"/>
        </w:rPr>
        <w:t>Providence hospitals across Washington are routinely recognized for excellence:</w:t>
      </w:r>
    </w:p>
    <w:p w14:paraId="1D0D5D87" w14:textId="77777777" w:rsidR="00A53433" w:rsidRPr="00D309B3" w:rsidRDefault="00A53433" w:rsidP="00A53433">
      <w:pPr>
        <w:spacing w:after="0" w:line="240" w:lineRule="auto"/>
        <w:ind w:left="720"/>
        <w:rPr>
          <w:rFonts w:ascii="Arial" w:eastAsia="Cambria" w:hAnsi="Arial" w:cs="Arial"/>
          <w:sz w:val="20"/>
          <w:szCs w:val="20"/>
        </w:rPr>
      </w:pPr>
    </w:p>
    <w:p w14:paraId="24C9B918" w14:textId="77777777" w:rsidR="00A53433" w:rsidRPr="00D309B3" w:rsidRDefault="00A53433" w:rsidP="00F94311">
      <w:pPr>
        <w:pStyle w:val="ListBullet"/>
        <w:numPr>
          <w:ilvl w:val="0"/>
          <w:numId w:val="13"/>
        </w:numPr>
        <w:ind w:left="360" w:hanging="360"/>
        <w:rPr>
          <w:rFonts w:ascii="Arial" w:hAnsi="Arial" w:cs="Arial"/>
        </w:rPr>
      </w:pPr>
      <w:hyperlink r:id="rId63" w:history="1">
        <w:r w:rsidRPr="00D309B3">
          <w:rPr>
            <w:rFonts w:cs="Arial"/>
            <w:color w:val="234270" w:themeColor="hyperlink"/>
            <w:u w:val="single"/>
            <w:lang w:val="en-GB"/>
          </w:rPr>
          <w:t>Providence Centralia Hospital</w:t>
        </w:r>
      </w:hyperlink>
      <w:r w:rsidRPr="00D309B3">
        <w:rPr>
          <w:rFonts w:ascii="Arial" w:hAnsi="Arial" w:cs="Arial"/>
        </w:rPr>
        <w:t>, Centralia, WA</w:t>
      </w:r>
    </w:p>
    <w:p w14:paraId="69CE9845" w14:textId="77777777" w:rsidR="00A53433" w:rsidRPr="00D309B3" w:rsidRDefault="00A53433" w:rsidP="00F94311">
      <w:pPr>
        <w:pStyle w:val="ListBullet"/>
        <w:numPr>
          <w:ilvl w:val="0"/>
          <w:numId w:val="13"/>
        </w:numPr>
        <w:ind w:left="360" w:hanging="360"/>
        <w:rPr>
          <w:rFonts w:ascii="Arial" w:hAnsi="Arial" w:cs="Arial"/>
        </w:rPr>
      </w:pPr>
      <w:hyperlink r:id="rId64" w:history="1">
        <w:r w:rsidRPr="00D309B3">
          <w:rPr>
            <w:rFonts w:cs="Arial"/>
            <w:color w:val="234270" w:themeColor="hyperlink"/>
            <w:u w:val="single"/>
            <w:lang w:val="en-GB"/>
          </w:rPr>
          <w:t>Providence Holy Family Hospital</w:t>
        </w:r>
      </w:hyperlink>
      <w:r w:rsidRPr="00D309B3">
        <w:rPr>
          <w:rFonts w:ascii="Arial" w:hAnsi="Arial" w:cs="Arial"/>
        </w:rPr>
        <w:t>, Spokane, WA</w:t>
      </w:r>
    </w:p>
    <w:p w14:paraId="35B48501" w14:textId="77777777" w:rsidR="00A53433" w:rsidRPr="00D309B3" w:rsidRDefault="00A53433" w:rsidP="00F94311">
      <w:pPr>
        <w:pStyle w:val="ListBullet"/>
        <w:numPr>
          <w:ilvl w:val="0"/>
          <w:numId w:val="13"/>
        </w:numPr>
        <w:ind w:left="360" w:hanging="360"/>
        <w:rPr>
          <w:rFonts w:ascii="Arial" w:hAnsi="Arial" w:cs="Arial"/>
        </w:rPr>
      </w:pPr>
      <w:hyperlink r:id="rId65" w:history="1">
        <w:r w:rsidRPr="00D309B3">
          <w:rPr>
            <w:rFonts w:cs="Arial"/>
            <w:color w:val="234270" w:themeColor="hyperlink"/>
            <w:u w:val="single"/>
            <w:lang w:val="en-GB"/>
          </w:rPr>
          <w:t>Providence Mount Carmel Hospital</w:t>
        </w:r>
      </w:hyperlink>
      <w:r w:rsidRPr="00D309B3">
        <w:rPr>
          <w:rFonts w:ascii="Arial" w:hAnsi="Arial" w:cs="Arial"/>
        </w:rPr>
        <w:t>, Colville, WA</w:t>
      </w:r>
    </w:p>
    <w:p w14:paraId="695F4D74" w14:textId="77777777" w:rsidR="00A53433" w:rsidRPr="00D309B3" w:rsidRDefault="00A53433" w:rsidP="00F94311">
      <w:pPr>
        <w:pStyle w:val="ListBullet"/>
        <w:numPr>
          <w:ilvl w:val="0"/>
          <w:numId w:val="13"/>
        </w:numPr>
        <w:ind w:left="360" w:hanging="360"/>
        <w:rPr>
          <w:rFonts w:ascii="Arial" w:hAnsi="Arial" w:cs="Arial"/>
        </w:rPr>
      </w:pPr>
      <w:hyperlink r:id="rId66" w:history="1">
        <w:r w:rsidRPr="00D309B3">
          <w:rPr>
            <w:rFonts w:cs="Arial"/>
            <w:color w:val="234270" w:themeColor="hyperlink"/>
            <w:u w:val="single"/>
            <w:lang w:val="en-GB"/>
          </w:rPr>
          <w:t>Providence Regional Medical Center</w:t>
        </w:r>
      </w:hyperlink>
      <w:r w:rsidRPr="00D309B3">
        <w:rPr>
          <w:rFonts w:ascii="Arial" w:hAnsi="Arial" w:cs="Arial"/>
        </w:rPr>
        <w:t>, Everett, WA</w:t>
      </w:r>
    </w:p>
    <w:p w14:paraId="082B5008" w14:textId="77777777" w:rsidR="00A53433" w:rsidRPr="00D309B3" w:rsidRDefault="00A53433" w:rsidP="00F94311">
      <w:pPr>
        <w:pStyle w:val="ListBullet"/>
        <w:numPr>
          <w:ilvl w:val="0"/>
          <w:numId w:val="13"/>
        </w:numPr>
        <w:ind w:left="360" w:hanging="360"/>
        <w:rPr>
          <w:rFonts w:ascii="Arial" w:hAnsi="Arial" w:cs="Arial"/>
        </w:rPr>
      </w:pPr>
      <w:hyperlink r:id="rId67" w:history="1">
        <w:r w:rsidRPr="00D309B3">
          <w:rPr>
            <w:rFonts w:cs="Arial"/>
            <w:color w:val="234270" w:themeColor="hyperlink"/>
            <w:u w:val="single"/>
            <w:lang w:val="en-GB"/>
          </w:rPr>
          <w:t>Providence Sacred Heart Medical Center</w:t>
        </w:r>
      </w:hyperlink>
      <w:r w:rsidRPr="00D309B3">
        <w:rPr>
          <w:rFonts w:ascii="Arial" w:hAnsi="Arial" w:cs="Arial"/>
        </w:rPr>
        <w:t>, Spokane, WA</w:t>
      </w:r>
    </w:p>
    <w:p w14:paraId="00AA042C" w14:textId="77777777" w:rsidR="00A53433" w:rsidRPr="00D309B3" w:rsidRDefault="00A53433" w:rsidP="00F94311">
      <w:pPr>
        <w:pStyle w:val="ListBullet"/>
        <w:numPr>
          <w:ilvl w:val="0"/>
          <w:numId w:val="13"/>
        </w:numPr>
        <w:ind w:left="360" w:hanging="360"/>
        <w:rPr>
          <w:rFonts w:ascii="Arial" w:hAnsi="Arial" w:cs="Arial"/>
        </w:rPr>
      </w:pPr>
      <w:hyperlink r:id="rId68" w:history="1">
        <w:r w:rsidRPr="00D309B3">
          <w:rPr>
            <w:rFonts w:cs="Arial"/>
            <w:color w:val="234270" w:themeColor="hyperlink"/>
            <w:u w:val="single"/>
            <w:lang w:val="en-GB"/>
          </w:rPr>
          <w:t>Providence St. Joseph Hospital</w:t>
        </w:r>
      </w:hyperlink>
      <w:r w:rsidRPr="00D309B3">
        <w:rPr>
          <w:rFonts w:ascii="Arial" w:hAnsi="Arial" w:cs="Arial"/>
        </w:rPr>
        <w:t>, Chewelah, WA</w:t>
      </w:r>
    </w:p>
    <w:p w14:paraId="156EC77B" w14:textId="77777777" w:rsidR="00A53433" w:rsidRPr="00D309B3" w:rsidRDefault="00A53433" w:rsidP="00F94311">
      <w:pPr>
        <w:pStyle w:val="ListBullet"/>
        <w:numPr>
          <w:ilvl w:val="0"/>
          <w:numId w:val="13"/>
        </w:numPr>
        <w:ind w:left="360" w:hanging="360"/>
        <w:rPr>
          <w:rFonts w:ascii="Arial" w:hAnsi="Arial" w:cs="Arial"/>
        </w:rPr>
      </w:pPr>
      <w:hyperlink r:id="rId69" w:history="1">
        <w:r w:rsidRPr="00D309B3">
          <w:rPr>
            <w:rFonts w:cs="Arial"/>
            <w:color w:val="234270" w:themeColor="hyperlink"/>
            <w:u w:val="single"/>
            <w:lang w:val="en-GB"/>
          </w:rPr>
          <w:t>Providence St. Luke’s Rehabilitation Medical Center</w:t>
        </w:r>
      </w:hyperlink>
      <w:r w:rsidRPr="00D309B3">
        <w:rPr>
          <w:rFonts w:ascii="Arial" w:hAnsi="Arial" w:cs="Arial"/>
        </w:rPr>
        <w:t>, Spokane, WA</w:t>
      </w:r>
    </w:p>
    <w:p w14:paraId="55E775B4" w14:textId="77777777" w:rsidR="00A53433" w:rsidRPr="00D309B3" w:rsidRDefault="00A53433" w:rsidP="00F94311">
      <w:pPr>
        <w:pStyle w:val="ListBullet"/>
        <w:numPr>
          <w:ilvl w:val="0"/>
          <w:numId w:val="13"/>
        </w:numPr>
        <w:ind w:left="360" w:hanging="360"/>
        <w:rPr>
          <w:rFonts w:ascii="Arial" w:hAnsi="Arial" w:cs="Arial"/>
        </w:rPr>
      </w:pPr>
      <w:hyperlink r:id="rId70" w:history="1">
        <w:r w:rsidRPr="00D309B3">
          <w:rPr>
            <w:rFonts w:cs="Arial"/>
            <w:color w:val="234270" w:themeColor="hyperlink"/>
            <w:u w:val="single"/>
            <w:lang w:val="en-GB"/>
          </w:rPr>
          <w:t>Providence St. Mary Medical Center</w:t>
        </w:r>
      </w:hyperlink>
      <w:r w:rsidRPr="00D309B3">
        <w:rPr>
          <w:rFonts w:ascii="Arial" w:hAnsi="Arial" w:cs="Arial"/>
        </w:rPr>
        <w:t>, Walla Walla, WA</w:t>
      </w:r>
    </w:p>
    <w:p w14:paraId="2B9B4C54" w14:textId="77777777" w:rsidR="00A53433" w:rsidRPr="00D309B3" w:rsidRDefault="00A53433" w:rsidP="00F94311">
      <w:pPr>
        <w:pStyle w:val="ListBullet"/>
        <w:numPr>
          <w:ilvl w:val="0"/>
          <w:numId w:val="13"/>
        </w:numPr>
        <w:ind w:left="360" w:hanging="360"/>
        <w:rPr>
          <w:rFonts w:ascii="Arial" w:hAnsi="Arial" w:cs="Arial"/>
        </w:rPr>
      </w:pPr>
      <w:hyperlink r:id="rId71" w:history="1">
        <w:r w:rsidRPr="00D309B3">
          <w:rPr>
            <w:rFonts w:cs="Arial"/>
            <w:color w:val="234270" w:themeColor="hyperlink"/>
            <w:u w:val="single"/>
            <w:lang w:val="en-GB"/>
          </w:rPr>
          <w:t>Providence St. Peter Hospital</w:t>
        </w:r>
      </w:hyperlink>
      <w:r w:rsidRPr="00D309B3">
        <w:rPr>
          <w:rFonts w:ascii="Arial" w:hAnsi="Arial" w:cs="Arial"/>
        </w:rPr>
        <w:t>, Olympia, WA</w:t>
      </w:r>
    </w:p>
    <w:p w14:paraId="7FCBEAB5" w14:textId="77777777" w:rsidR="00A53433" w:rsidRPr="00D309B3" w:rsidRDefault="00A53433" w:rsidP="00F94311">
      <w:pPr>
        <w:pStyle w:val="ListBullet"/>
        <w:numPr>
          <w:ilvl w:val="0"/>
          <w:numId w:val="13"/>
        </w:numPr>
        <w:ind w:left="360" w:hanging="360"/>
        <w:rPr>
          <w:rFonts w:ascii="Arial" w:hAnsi="Arial" w:cs="Arial"/>
        </w:rPr>
      </w:pPr>
      <w:hyperlink r:id="rId72" w:history="1">
        <w:r w:rsidRPr="00D309B3">
          <w:rPr>
            <w:rFonts w:cs="Arial"/>
            <w:color w:val="234270" w:themeColor="hyperlink"/>
            <w:u w:val="single"/>
            <w:lang w:val="en-GB"/>
          </w:rPr>
          <w:t>Sacred Heart Children’s Hospital</w:t>
        </w:r>
      </w:hyperlink>
      <w:r w:rsidRPr="00D309B3">
        <w:rPr>
          <w:rFonts w:ascii="Arial" w:hAnsi="Arial" w:cs="Arial"/>
        </w:rPr>
        <w:t>, Spokane, WA</w:t>
      </w:r>
    </w:p>
    <w:p w14:paraId="4CF82ACC" w14:textId="77777777" w:rsidR="00A53433" w:rsidRPr="00D309B3" w:rsidRDefault="00A53433" w:rsidP="00F94311">
      <w:pPr>
        <w:pStyle w:val="ListBullet"/>
        <w:numPr>
          <w:ilvl w:val="0"/>
          <w:numId w:val="13"/>
        </w:numPr>
        <w:ind w:left="360" w:hanging="360"/>
        <w:rPr>
          <w:rFonts w:ascii="Arial" w:hAnsi="Arial" w:cs="Arial"/>
        </w:rPr>
      </w:pPr>
      <w:hyperlink r:id="rId73" w:history="1">
        <w:r w:rsidRPr="00D309B3">
          <w:rPr>
            <w:rFonts w:cs="Arial"/>
            <w:color w:val="234270" w:themeColor="hyperlink"/>
            <w:u w:val="single"/>
            <w:lang w:val="en-GB"/>
          </w:rPr>
          <w:t>Kadlec Regional Medical Center</w:t>
        </w:r>
      </w:hyperlink>
      <w:r w:rsidRPr="00D309B3">
        <w:rPr>
          <w:rFonts w:ascii="Arial" w:hAnsi="Arial" w:cs="Arial"/>
        </w:rPr>
        <w:t>, Richland, WA</w:t>
      </w:r>
    </w:p>
    <w:p w14:paraId="678EB67D" w14:textId="77777777" w:rsidR="00A53433" w:rsidRDefault="00A53433" w:rsidP="00A53433">
      <w:pPr>
        <w:spacing w:after="0" w:line="264" w:lineRule="auto"/>
        <w:rPr>
          <w:rFonts w:ascii="Arial" w:eastAsia="Arial" w:hAnsi="Arial" w:cs="Arial"/>
          <w:sz w:val="20"/>
          <w:szCs w:val="20"/>
        </w:rPr>
      </w:pPr>
    </w:p>
    <w:p w14:paraId="68FBC634" w14:textId="77777777" w:rsidR="00F94311" w:rsidRPr="00D309B3" w:rsidRDefault="00F94311" w:rsidP="00F94311">
      <w:pPr>
        <w:spacing w:after="0" w:line="240" w:lineRule="auto"/>
        <w:rPr>
          <w:rFonts w:ascii="Arial" w:eastAsia="Cambria" w:hAnsi="Arial" w:cs="Arial"/>
          <w:sz w:val="20"/>
          <w:szCs w:val="20"/>
        </w:rPr>
      </w:pPr>
      <w:hyperlink r:id="rId74" w:history="1">
        <w:r w:rsidRPr="0023195A">
          <w:rPr>
            <w:rFonts w:eastAsia="Cambria" w:cstheme="minorHAnsi"/>
            <w:color w:val="234270" w:themeColor="hyperlink"/>
            <w:sz w:val="20"/>
            <w:szCs w:val="20"/>
            <w:u w:val="single"/>
            <w:lang w:val="en-GB"/>
          </w:rPr>
          <w:t>Providence Medical Group - Washington</w:t>
        </w:r>
      </w:hyperlink>
      <w:r w:rsidRPr="0023195A">
        <w:rPr>
          <w:rFonts w:eastAsia="Cambria" w:cstheme="minorHAnsi"/>
          <w:sz w:val="20"/>
          <w:szCs w:val="20"/>
        </w:rPr>
        <w:t> o</w:t>
      </w:r>
      <w:r w:rsidRPr="00D309B3">
        <w:rPr>
          <w:rFonts w:ascii="Arial" w:eastAsia="Cambria" w:hAnsi="Arial" w:cs="Arial"/>
          <w:sz w:val="20"/>
          <w:szCs w:val="20"/>
        </w:rPr>
        <w:t>ffers primary and specialty care to adults and children.</w:t>
      </w:r>
    </w:p>
    <w:p w14:paraId="1DEFAF34" w14:textId="77777777" w:rsidR="00F94311" w:rsidRDefault="00F94311" w:rsidP="00F94311">
      <w:pPr>
        <w:spacing w:after="0" w:line="264" w:lineRule="auto"/>
        <w:rPr>
          <w:rFonts w:ascii="Arial" w:eastAsia="Arial" w:hAnsi="Arial" w:cs="Arial"/>
          <w:sz w:val="20"/>
          <w:szCs w:val="20"/>
        </w:rPr>
      </w:pPr>
    </w:p>
    <w:p w14:paraId="0F213077" w14:textId="77777777" w:rsidR="00F94311" w:rsidRPr="00227176" w:rsidRDefault="00F94311" w:rsidP="00F94311">
      <w:pPr>
        <w:rPr>
          <w:rFonts w:eastAsia="Arial"/>
          <w:b/>
          <w:bCs/>
          <w:color w:val="21455D" w:themeColor="accent3"/>
        </w:rPr>
      </w:pPr>
      <w:r w:rsidRPr="00227176">
        <w:rPr>
          <w:rFonts w:eastAsia="Arial"/>
          <w:b/>
          <w:bCs/>
          <w:color w:val="21455D" w:themeColor="accent3"/>
        </w:rPr>
        <w:t>Providence Affiliates</w:t>
      </w:r>
    </w:p>
    <w:p w14:paraId="074CFF27" w14:textId="77777777" w:rsidR="00F94311" w:rsidRPr="00D309B3" w:rsidRDefault="00F94311" w:rsidP="00F94311">
      <w:pPr>
        <w:spacing w:after="0" w:line="264" w:lineRule="auto"/>
        <w:rPr>
          <w:rFonts w:ascii="Arial" w:eastAsia="Arial" w:hAnsi="Arial" w:cs="Arial"/>
          <w:sz w:val="20"/>
          <w:szCs w:val="20"/>
        </w:rPr>
      </w:pPr>
      <w:r>
        <w:rPr>
          <w:rFonts w:ascii="Arial" w:eastAsia="Arial" w:hAnsi="Arial" w:cs="Arial"/>
          <w:sz w:val="20"/>
          <w:szCs w:val="20"/>
        </w:rPr>
        <w:t>The Providence affiliate family includes:</w:t>
      </w:r>
    </w:p>
    <w:p w14:paraId="2FE53E4E" w14:textId="77777777" w:rsidR="00A53433" w:rsidRPr="00D309B3" w:rsidRDefault="00A53433" w:rsidP="00F94311">
      <w:pPr>
        <w:pStyle w:val="ListBullet"/>
        <w:ind w:left="360" w:hanging="360"/>
        <w:rPr>
          <w:rFonts w:ascii="Arial" w:hAnsi="Arial" w:cs="Arial"/>
          <w:szCs w:val="20"/>
          <w:lang w:val="en-GB"/>
        </w:rPr>
      </w:pPr>
      <w:hyperlink r:id="rId75" w:history="1">
        <w:r w:rsidRPr="00D309B3">
          <w:rPr>
            <w:rFonts w:cs="Arial"/>
            <w:color w:val="234270" w:themeColor="hyperlink"/>
            <w:szCs w:val="20"/>
            <w:u w:val="single"/>
            <w:lang w:val="en-GB"/>
          </w:rPr>
          <w:t>Covenant Health in West Texas and New Mexico</w:t>
        </w:r>
      </w:hyperlink>
    </w:p>
    <w:p w14:paraId="08940696" w14:textId="77777777" w:rsidR="00A53433" w:rsidRPr="00D309B3" w:rsidRDefault="00A53433" w:rsidP="00F94311">
      <w:pPr>
        <w:pStyle w:val="ListBullet"/>
        <w:ind w:left="360" w:hanging="360"/>
        <w:rPr>
          <w:rFonts w:ascii="Arial" w:hAnsi="Arial" w:cs="Arial"/>
          <w:szCs w:val="20"/>
          <w:lang w:val="en-GB"/>
        </w:rPr>
      </w:pPr>
      <w:hyperlink r:id="rId76" w:history="1">
        <w:r w:rsidRPr="00D309B3">
          <w:rPr>
            <w:rFonts w:cs="Arial"/>
            <w:color w:val="234270" w:themeColor="hyperlink"/>
            <w:szCs w:val="20"/>
            <w:u w:val="single"/>
            <w:lang w:val="en-GB"/>
          </w:rPr>
          <w:t>Facey Medical Group in Los Angeles, CA</w:t>
        </w:r>
      </w:hyperlink>
    </w:p>
    <w:p w14:paraId="31CD7093" w14:textId="77777777" w:rsidR="00A53433" w:rsidRPr="00D309B3" w:rsidRDefault="00A53433" w:rsidP="00F94311">
      <w:pPr>
        <w:pStyle w:val="ListBullet"/>
        <w:ind w:left="360" w:hanging="360"/>
        <w:rPr>
          <w:rFonts w:ascii="Arial" w:hAnsi="Arial" w:cs="Arial"/>
          <w:szCs w:val="20"/>
          <w:lang w:val="en-GB"/>
        </w:rPr>
      </w:pPr>
      <w:hyperlink r:id="rId77" w:history="1">
        <w:r w:rsidRPr="00D309B3">
          <w:rPr>
            <w:rFonts w:cs="Arial"/>
            <w:color w:val="234270" w:themeColor="hyperlink"/>
            <w:szCs w:val="20"/>
            <w:u w:val="single"/>
            <w:lang w:val="en-GB"/>
          </w:rPr>
          <w:t>Kadlec in Southeast Washington</w:t>
        </w:r>
      </w:hyperlink>
    </w:p>
    <w:p w14:paraId="31648734" w14:textId="77777777" w:rsidR="00A53433" w:rsidRPr="00D309B3" w:rsidRDefault="00A53433" w:rsidP="00F94311">
      <w:pPr>
        <w:pStyle w:val="ListBullet"/>
        <w:ind w:left="360" w:hanging="360"/>
        <w:rPr>
          <w:rFonts w:ascii="Arial" w:hAnsi="Arial" w:cs="Arial"/>
          <w:szCs w:val="20"/>
          <w:lang w:val="en-GB"/>
        </w:rPr>
      </w:pPr>
      <w:hyperlink r:id="rId78" w:tgtFrame="_blank" w:history="1">
        <w:r w:rsidRPr="00D309B3">
          <w:rPr>
            <w:rFonts w:cs="Arial"/>
            <w:color w:val="234270" w:themeColor="hyperlink"/>
            <w:szCs w:val="20"/>
            <w:u w:val="single"/>
            <w:lang w:val="en-GB"/>
          </w:rPr>
          <w:t>Pacific Medical Centers in Seattle, WA</w:t>
        </w:r>
      </w:hyperlink>
    </w:p>
    <w:p w14:paraId="78A39A86" w14:textId="77777777" w:rsidR="00A53433" w:rsidRPr="00D309B3" w:rsidRDefault="00A53433" w:rsidP="00F94311">
      <w:pPr>
        <w:pStyle w:val="ListBullet"/>
        <w:ind w:left="360" w:hanging="360"/>
        <w:rPr>
          <w:rFonts w:ascii="Arial" w:hAnsi="Arial" w:cs="Arial"/>
          <w:szCs w:val="20"/>
          <w:lang w:val="en-GB"/>
        </w:rPr>
      </w:pPr>
      <w:hyperlink r:id="rId79" w:tgtFrame="_blank" w:history="1">
        <w:r w:rsidRPr="00D309B3">
          <w:rPr>
            <w:rFonts w:cs="Arial"/>
            <w:color w:val="234270" w:themeColor="hyperlink"/>
            <w:szCs w:val="20"/>
            <w:u w:val="single"/>
            <w:lang w:val="en-GB"/>
          </w:rPr>
          <w:t>Swedish Health Services in Seattle, WA</w:t>
        </w:r>
      </w:hyperlink>
    </w:p>
    <w:p w14:paraId="595D2F7D" w14:textId="77777777" w:rsidR="00A53433" w:rsidRDefault="00A53433" w:rsidP="00A53433">
      <w:pPr>
        <w:pStyle w:val="Heading2"/>
      </w:pPr>
      <w:r>
        <w:t>Providence: Key Statistics</w:t>
      </w:r>
    </w:p>
    <w:p w14:paraId="3E0300A5" w14:textId="76CD040E" w:rsidR="007305CD" w:rsidRDefault="007305CD" w:rsidP="007305CD">
      <w:pPr>
        <w:pStyle w:val="BodyText"/>
        <w:jc w:val="center"/>
      </w:pPr>
      <w:r w:rsidRPr="00ED5BC7">
        <w:rPr>
          <w:noProof/>
        </w:rPr>
        <w:drawing>
          <wp:inline distT="0" distB="0" distL="0" distR="0" wp14:anchorId="262AD012" wp14:editId="537CFB09">
            <wp:extent cx="4851871" cy="4391025"/>
            <wp:effectExtent l="0" t="0" r="6350" b="0"/>
            <wp:docPr id="1911040723"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11040723" name=""/>
                    <pic:cNvPicPr/>
                  </pic:nvPicPr>
                  <pic:blipFill>
                    <a:blip r:embed="rId80"/>
                    <a:stretch>
                      <a:fillRect/>
                    </a:stretch>
                  </pic:blipFill>
                  <pic:spPr>
                    <a:xfrm>
                      <a:off x="0" y="0"/>
                      <a:ext cx="4861939" cy="4400137"/>
                    </a:xfrm>
                    <a:prstGeom prst="rect">
                      <a:avLst/>
                    </a:prstGeom>
                  </pic:spPr>
                </pic:pic>
              </a:graphicData>
            </a:graphic>
          </wp:inline>
        </w:drawing>
      </w:r>
    </w:p>
    <w:p w14:paraId="7400E5B0" w14:textId="77777777" w:rsidR="007305CD" w:rsidRDefault="007305CD" w:rsidP="00A53433">
      <w:pPr>
        <w:pStyle w:val="Heading2"/>
      </w:pPr>
    </w:p>
    <w:p w14:paraId="0895426A" w14:textId="77777777" w:rsidR="007305CD" w:rsidRPr="007305CD" w:rsidRDefault="007305CD" w:rsidP="007305CD">
      <w:pPr>
        <w:pStyle w:val="BodyText"/>
      </w:pPr>
    </w:p>
    <w:p w14:paraId="55BD8FCD" w14:textId="143C9A87" w:rsidR="00A53433" w:rsidRPr="00993DAD" w:rsidRDefault="00A53433" w:rsidP="00A53433">
      <w:pPr>
        <w:pStyle w:val="Heading2"/>
      </w:pPr>
      <w:r w:rsidRPr="00993DAD">
        <w:lastRenderedPageBreak/>
        <w:t>Mission</w:t>
      </w:r>
    </w:p>
    <w:p w14:paraId="64429C63" w14:textId="77777777" w:rsidR="00A53433" w:rsidRPr="002D014E" w:rsidRDefault="00A53433" w:rsidP="00A53433">
      <w:pPr>
        <w:pStyle w:val="BodyText"/>
        <w:rPr>
          <w:i/>
          <w:iCs/>
        </w:rPr>
      </w:pPr>
      <w:r w:rsidRPr="002D014E">
        <w:rPr>
          <w:i/>
          <w:iCs/>
        </w:rPr>
        <w:t>As expressions of God’s healing love, witnessed through the ministry of Jesus, we are steadfast in serving all, especially those who are poor and vulnerable.</w:t>
      </w:r>
    </w:p>
    <w:p w14:paraId="6A7677E6" w14:textId="77777777" w:rsidR="00A53433" w:rsidRPr="00993DAD" w:rsidRDefault="00A53433" w:rsidP="00A53433">
      <w:pPr>
        <w:pStyle w:val="Heading2"/>
      </w:pPr>
      <w:r w:rsidRPr="00993DAD">
        <w:t>Values</w:t>
      </w:r>
    </w:p>
    <w:p w14:paraId="5E1D10C8" w14:textId="77777777" w:rsidR="00D35362" w:rsidRDefault="00A53433" w:rsidP="00D35362">
      <w:pPr>
        <w:pStyle w:val="BulletedListmultiplelines"/>
      </w:pPr>
      <w:r w:rsidRPr="004E4EE1">
        <w:rPr>
          <w:b/>
          <w:bCs/>
          <w:i/>
          <w:iCs/>
        </w:rPr>
        <w:t>Compassion</w:t>
      </w:r>
      <w:r w:rsidRPr="00993DAD">
        <w:t>—</w:t>
      </w:r>
      <w:r w:rsidR="00D35362" w:rsidRPr="00227176">
        <w:rPr>
          <w:i/>
          <w:iCs/>
        </w:rPr>
        <w:t>Jesus taught and healed with compassion for all. –Matthew 4:24</w:t>
      </w:r>
    </w:p>
    <w:p w14:paraId="1C19C0D8" w14:textId="77777777" w:rsidR="00A53433" w:rsidRPr="00993DAD" w:rsidRDefault="00A53433" w:rsidP="00D35362">
      <w:pPr>
        <w:pStyle w:val="BulletedListmultiplelines"/>
        <w:numPr>
          <w:ilvl w:val="0"/>
          <w:numId w:val="0"/>
        </w:numPr>
        <w:spacing w:after="120"/>
        <w:ind w:left="346"/>
      </w:pPr>
      <w:r w:rsidRPr="00993DAD">
        <w:t>We reach out to those in need and offer comfort as Jesus did. We nurture the spiritual, emotional and physical well-being of one another and those we serve. Through our healing presence, we accompany those who suffer.</w:t>
      </w:r>
    </w:p>
    <w:p w14:paraId="2307DF6F" w14:textId="77777777" w:rsidR="00D35362" w:rsidRPr="00227176" w:rsidRDefault="00A53433" w:rsidP="00D35362">
      <w:pPr>
        <w:pStyle w:val="BulletedListmultiplelines"/>
        <w:rPr>
          <w:i/>
          <w:iCs/>
        </w:rPr>
      </w:pPr>
      <w:r w:rsidRPr="004E4EE1">
        <w:rPr>
          <w:b/>
          <w:bCs/>
          <w:i/>
          <w:iCs/>
        </w:rPr>
        <w:t>Dignity</w:t>
      </w:r>
      <w:r w:rsidRPr="00993DAD">
        <w:t>—</w:t>
      </w:r>
      <w:r w:rsidR="00D35362" w:rsidRPr="00227176">
        <w:rPr>
          <w:i/>
          <w:iCs/>
        </w:rPr>
        <w:t>All people have been created in the image of God. –Genesis 1:27</w:t>
      </w:r>
    </w:p>
    <w:p w14:paraId="00136B50" w14:textId="77777777" w:rsidR="00A53433" w:rsidRPr="00993DAD" w:rsidRDefault="00A53433" w:rsidP="00D35362">
      <w:pPr>
        <w:pStyle w:val="BulletedListmultiplelines"/>
        <w:numPr>
          <w:ilvl w:val="0"/>
          <w:numId w:val="0"/>
        </w:numPr>
        <w:spacing w:after="120"/>
        <w:ind w:left="346"/>
      </w:pPr>
      <w:r w:rsidRPr="00993DAD">
        <w:t>We value, encourage</w:t>
      </w:r>
      <w:r>
        <w:t>,</w:t>
      </w:r>
      <w:r w:rsidRPr="00993DAD">
        <w:t xml:space="preserve"> and celebrate the gifts in one another. We respect the inherent dignity and worth of every individual. We recognize each interaction as a sacred encounter. </w:t>
      </w:r>
    </w:p>
    <w:p w14:paraId="04088234" w14:textId="77777777" w:rsidR="00D35362" w:rsidRPr="00227176" w:rsidRDefault="00A53433" w:rsidP="00D35362">
      <w:pPr>
        <w:pStyle w:val="BulletedListmultiplelines"/>
        <w:rPr>
          <w:i/>
          <w:iCs/>
        </w:rPr>
      </w:pPr>
      <w:r w:rsidRPr="004E4EE1">
        <w:rPr>
          <w:b/>
          <w:bCs/>
          <w:i/>
          <w:iCs/>
        </w:rPr>
        <w:t>Justice</w:t>
      </w:r>
      <w:r w:rsidRPr="00993DAD">
        <w:t>—</w:t>
      </w:r>
      <w:r w:rsidR="00D35362" w:rsidRPr="00227176">
        <w:rPr>
          <w:i/>
          <w:iCs/>
        </w:rPr>
        <w:t>Act with justice, love with kindness and walk humbly with your God. –Micah 6:8</w:t>
      </w:r>
    </w:p>
    <w:p w14:paraId="5577C9D3" w14:textId="77777777" w:rsidR="00A53433" w:rsidRPr="00993DAD" w:rsidRDefault="00A53433" w:rsidP="00D35362">
      <w:pPr>
        <w:pStyle w:val="BulletedListmultiplelines"/>
        <w:numPr>
          <w:ilvl w:val="0"/>
          <w:numId w:val="0"/>
        </w:numPr>
        <w:spacing w:after="120"/>
        <w:ind w:left="346"/>
      </w:pPr>
      <w:r w:rsidRPr="00993DAD">
        <w:t>We foster a culture that promotes unity and reconciliation. We strive to care wisely for our people, our resources and our earth. We stand in solidarity with the most vulnerable, working to remove the causes of oppression and promoting justice for all.</w:t>
      </w:r>
    </w:p>
    <w:p w14:paraId="6F868F57" w14:textId="77777777" w:rsidR="00D35362" w:rsidRPr="00227176" w:rsidRDefault="00A53433" w:rsidP="00D35362">
      <w:pPr>
        <w:pStyle w:val="BulletedListmultiplelines"/>
        <w:rPr>
          <w:i/>
          <w:iCs/>
        </w:rPr>
      </w:pPr>
      <w:r w:rsidRPr="004E4EE1">
        <w:rPr>
          <w:b/>
          <w:bCs/>
          <w:i/>
          <w:iCs/>
        </w:rPr>
        <w:t>Excellence</w:t>
      </w:r>
      <w:r w:rsidRPr="00993DAD">
        <w:t>—</w:t>
      </w:r>
      <w:r w:rsidR="00D35362" w:rsidRPr="00227176">
        <w:rPr>
          <w:i/>
          <w:iCs/>
        </w:rPr>
        <w:t>Whatever you do, work at it with all your heart. –Colossians 3:23</w:t>
      </w:r>
    </w:p>
    <w:p w14:paraId="1835F59E" w14:textId="77777777" w:rsidR="00A53433" w:rsidRPr="00993DAD" w:rsidRDefault="00A53433" w:rsidP="00D35362">
      <w:pPr>
        <w:pStyle w:val="BulletedListmultiplelines"/>
        <w:numPr>
          <w:ilvl w:val="0"/>
          <w:numId w:val="0"/>
        </w:numPr>
        <w:spacing w:after="120"/>
        <w:ind w:left="346"/>
      </w:pPr>
      <w:r w:rsidRPr="00993DAD">
        <w:t>We set the highest standards for ourselves and our ministries. Through transformation and innovation, we strive to improve the health and quality of life in our communities. We commit to compassionate, safe</w:t>
      </w:r>
      <w:r>
        <w:t>,</w:t>
      </w:r>
      <w:r w:rsidRPr="00993DAD">
        <w:t xml:space="preserve"> and reliable practices for the care of all.</w:t>
      </w:r>
    </w:p>
    <w:p w14:paraId="691C6F5C" w14:textId="77777777" w:rsidR="00D35362" w:rsidRDefault="00A53433" w:rsidP="00D35362">
      <w:pPr>
        <w:pStyle w:val="BulletedListmultiplelines"/>
      </w:pPr>
      <w:r w:rsidRPr="004E4EE1">
        <w:rPr>
          <w:b/>
          <w:bCs/>
          <w:i/>
          <w:iCs/>
        </w:rPr>
        <w:t>Integrity</w:t>
      </w:r>
      <w:r w:rsidRPr="00993DAD">
        <w:t>—</w:t>
      </w:r>
      <w:r w:rsidR="00D35362" w:rsidRPr="00227176">
        <w:rPr>
          <w:i/>
          <w:iCs/>
        </w:rPr>
        <w:t>Let us love not merely with words or speech but with actions in truth. –1 John 3:18</w:t>
      </w:r>
    </w:p>
    <w:p w14:paraId="02E908C6" w14:textId="77777777" w:rsidR="00A53433" w:rsidRPr="00993DAD" w:rsidRDefault="00A53433" w:rsidP="00D35362">
      <w:pPr>
        <w:pStyle w:val="BulletedListmultiplelines"/>
        <w:numPr>
          <w:ilvl w:val="0"/>
          <w:numId w:val="0"/>
        </w:numPr>
        <w:spacing w:after="120"/>
        <w:ind w:left="346"/>
      </w:pPr>
      <w:r w:rsidRPr="00993DAD">
        <w:t>We hold ourselves accountable to do the right things for the right reasons. We speak the truth with courage and respect. We pursue authenticity with humility and simplicity.</w:t>
      </w:r>
    </w:p>
    <w:p w14:paraId="6164D948" w14:textId="77777777" w:rsidR="00A53433" w:rsidRPr="00993DAD" w:rsidRDefault="00A53433" w:rsidP="00A53433">
      <w:pPr>
        <w:pStyle w:val="Heading2"/>
      </w:pPr>
      <w:r w:rsidRPr="00993DAD">
        <w:t>Vision</w:t>
      </w:r>
    </w:p>
    <w:p w14:paraId="74F09577" w14:textId="77777777" w:rsidR="00A53433" w:rsidRPr="00145297" w:rsidRDefault="00A53433" w:rsidP="00A53433">
      <w:pPr>
        <w:pStyle w:val="BodyText"/>
        <w:spacing w:line="240" w:lineRule="auto"/>
        <w:rPr>
          <w:i/>
          <w:iCs/>
        </w:rPr>
      </w:pPr>
      <w:r w:rsidRPr="00145297">
        <w:rPr>
          <w:i/>
          <w:iCs/>
        </w:rPr>
        <w:t>Health for a Better World</w:t>
      </w:r>
    </w:p>
    <w:p w14:paraId="4CA2EF2A" w14:textId="77777777" w:rsidR="00A53433" w:rsidRPr="00993DAD" w:rsidRDefault="00A53433" w:rsidP="00A53433">
      <w:pPr>
        <w:pStyle w:val="Heading2"/>
      </w:pPr>
      <w:r w:rsidRPr="00993DAD">
        <w:t>Promise</w:t>
      </w:r>
    </w:p>
    <w:p w14:paraId="140233E2" w14:textId="48BDDEF0" w:rsidR="00A53433" w:rsidRPr="00993DAD" w:rsidRDefault="00A53433" w:rsidP="00A53433">
      <w:pPr>
        <w:pStyle w:val="BodyText"/>
        <w:spacing w:after="0" w:line="240" w:lineRule="auto"/>
        <w:rPr>
          <w:i/>
        </w:rPr>
      </w:pPr>
      <w:r w:rsidRPr="00145297">
        <w:rPr>
          <w:i/>
          <w:iCs/>
        </w:rPr>
        <w:t>“Know me, care for me, ease my way.”</w:t>
      </w:r>
    </w:p>
    <w:p w14:paraId="281FAB96" w14:textId="3AC0C220" w:rsidR="00A53433" w:rsidRPr="00993DAD" w:rsidRDefault="79CFF4F6" w:rsidP="74C731BD">
      <w:pPr>
        <w:pStyle w:val="Heading2"/>
        <w:rPr>
          <w:rFonts w:ascii="Arial" w:eastAsia="Arial" w:hAnsi="Arial" w:cs="Arial"/>
          <w:color w:val="86B5BD" w:themeColor="accent2"/>
        </w:rPr>
      </w:pPr>
      <w:r w:rsidRPr="74C731BD">
        <w:rPr>
          <w:rFonts w:ascii="Arial" w:eastAsia="Arial" w:hAnsi="Arial" w:cs="Arial"/>
          <w:color w:val="86B5BD" w:themeColor="accent2"/>
        </w:rPr>
        <w:t>Providence Strategic Direction</w:t>
      </w:r>
    </w:p>
    <w:p w14:paraId="178AF1C3" w14:textId="2F0BB1CA" w:rsidR="00A53433" w:rsidRPr="00993DAD" w:rsidRDefault="79CFF4F6" w:rsidP="74C731BD">
      <w:pPr>
        <w:pStyle w:val="BodyText"/>
        <w:spacing w:after="0" w:line="240" w:lineRule="auto"/>
        <w:rPr>
          <w:rFonts w:ascii="Arial" w:eastAsia="Arial" w:hAnsi="Arial" w:cs="Arial"/>
          <w:color w:val="000000" w:themeColor="text1"/>
          <w:szCs w:val="20"/>
        </w:rPr>
      </w:pPr>
      <w:r w:rsidRPr="74C731BD">
        <w:rPr>
          <w:rFonts w:ascii="Arial" w:eastAsia="Arial" w:hAnsi="Arial" w:cs="Arial"/>
          <w:color w:val="000000" w:themeColor="text1"/>
          <w:szCs w:val="20"/>
        </w:rPr>
        <w:t>As Providence looks ahead and plans for growth and transformation, the system has implemented a 2030 strategic roadmap anchored by three pillars:</w:t>
      </w:r>
    </w:p>
    <w:p w14:paraId="500C2116" w14:textId="3EB0A459" w:rsidR="00A53433" w:rsidRPr="00993DAD" w:rsidRDefault="00A53433" w:rsidP="74C731BD">
      <w:pPr>
        <w:spacing w:after="0" w:line="240" w:lineRule="auto"/>
        <w:rPr>
          <w:rFonts w:ascii="Arial" w:eastAsia="Arial" w:hAnsi="Arial" w:cs="Arial"/>
          <w:color w:val="000000" w:themeColor="text1"/>
          <w:sz w:val="20"/>
          <w:szCs w:val="20"/>
        </w:rPr>
      </w:pPr>
    </w:p>
    <w:p w14:paraId="5224C11B" w14:textId="7334E303" w:rsidR="00A53433" w:rsidRPr="00993DAD" w:rsidRDefault="79CFF4F6" w:rsidP="74C731BD">
      <w:pPr>
        <w:pStyle w:val="BodyText"/>
        <w:spacing w:after="0" w:line="240" w:lineRule="auto"/>
        <w:rPr>
          <w:rFonts w:ascii="Arial" w:eastAsia="Arial" w:hAnsi="Arial" w:cs="Arial"/>
          <w:color w:val="000000" w:themeColor="text1"/>
          <w:szCs w:val="20"/>
        </w:rPr>
      </w:pPr>
      <w:r w:rsidRPr="74C731BD">
        <w:rPr>
          <w:rFonts w:ascii="Arial" w:eastAsia="Arial" w:hAnsi="Arial" w:cs="Arial"/>
          <w:i/>
          <w:iCs/>
          <w:color w:val="000000" w:themeColor="text1"/>
          <w:szCs w:val="20"/>
        </w:rPr>
        <w:t>"By 2030, we will be the best place to give and receive care as we create a delivery model for the future supported by innovation and positive change."</w:t>
      </w:r>
    </w:p>
    <w:p w14:paraId="3ADBCD84" w14:textId="27287A44" w:rsidR="00A53433" w:rsidRPr="00993DAD" w:rsidRDefault="00A53433" w:rsidP="74C731BD">
      <w:pPr>
        <w:spacing w:after="0" w:line="240" w:lineRule="auto"/>
        <w:rPr>
          <w:rFonts w:ascii="Arial" w:eastAsia="Arial" w:hAnsi="Arial" w:cs="Arial"/>
          <w:color w:val="000000" w:themeColor="text1"/>
          <w:sz w:val="20"/>
          <w:szCs w:val="20"/>
        </w:rPr>
      </w:pPr>
    </w:p>
    <w:p w14:paraId="2836C033" w14:textId="128C0887" w:rsidR="00A53433" w:rsidRPr="00993DAD" w:rsidRDefault="79CFF4F6" w:rsidP="004B0696">
      <w:pPr>
        <w:pStyle w:val="BodyText"/>
        <w:numPr>
          <w:ilvl w:val="0"/>
          <w:numId w:val="32"/>
        </w:numPr>
        <w:spacing w:line="240" w:lineRule="auto"/>
        <w:ind w:left="360"/>
        <w:rPr>
          <w:rFonts w:ascii="Arial" w:eastAsia="Arial" w:hAnsi="Arial" w:cs="Arial"/>
          <w:color w:val="000000" w:themeColor="text1"/>
          <w:szCs w:val="20"/>
        </w:rPr>
      </w:pPr>
      <w:r w:rsidRPr="74C731BD">
        <w:rPr>
          <w:rFonts w:ascii="Arial" w:eastAsia="Arial" w:hAnsi="Arial" w:cs="Arial"/>
          <w:b/>
          <w:bCs/>
          <w:color w:val="21455D" w:themeColor="accent3"/>
          <w:szCs w:val="20"/>
        </w:rPr>
        <w:t>Be the best place to give and receive care</w:t>
      </w:r>
      <w:r w:rsidRPr="74C731BD">
        <w:rPr>
          <w:rFonts w:ascii="Arial" w:eastAsia="Arial" w:hAnsi="Arial" w:cs="Arial"/>
          <w:color w:val="000000" w:themeColor="text1"/>
          <w:szCs w:val="20"/>
        </w:rPr>
        <w:t xml:space="preserve"> — will focus on standardizing clinical pathways and care coordination, expanding access, reducing </w:t>
      </w:r>
      <w:proofErr w:type="gramStart"/>
      <w:r w:rsidRPr="74C731BD">
        <w:rPr>
          <w:rFonts w:ascii="Arial" w:eastAsia="Arial" w:hAnsi="Arial" w:cs="Arial"/>
          <w:color w:val="000000" w:themeColor="text1"/>
          <w:szCs w:val="20"/>
        </w:rPr>
        <w:t>wait</w:t>
      </w:r>
      <w:proofErr w:type="gramEnd"/>
      <w:r w:rsidRPr="74C731BD">
        <w:rPr>
          <w:rFonts w:ascii="Arial" w:eastAsia="Arial" w:hAnsi="Arial" w:cs="Arial"/>
          <w:color w:val="000000" w:themeColor="text1"/>
          <w:szCs w:val="20"/>
        </w:rPr>
        <w:t xml:space="preserve"> times and broadly deploying self-scheduling. It will also emphasize gathering real-time patient feedback to drive meaningful improvements, investing </w:t>
      </w:r>
      <w:proofErr w:type="gramStart"/>
      <w:r w:rsidRPr="74C731BD">
        <w:rPr>
          <w:rFonts w:ascii="Arial" w:eastAsia="Arial" w:hAnsi="Arial" w:cs="Arial"/>
          <w:color w:val="000000" w:themeColor="text1"/>
          <w:szCs w:val="20"/>
        </w:rPr>
        <w:t>in formation</w:t>
      </w:r>
      <w:proofErr w:type="gramEnd"/>
      <w:r w:rsidRPr="74C731BD">
        <w:rPr>
          <w:rFonts w:ascii="Arial" w:eastAsia="Arial" w:hAnsi="Arial" w:cs="Arial"/>
          <w:color w:val="000000" w:themeColor="text1"/>
          <w:szCs w:val="20"/>
        </w:rPr>
        <w:t xml:space="preserve"> and development, and building care models that integrate strong teamwork and smart technology.</w:t>
      </w:r>
    </w:p>
    <w:p w14:paraId="1339DBE7" w14:textId="5AA25689" w:rsidR="00A53433" w:rsidRPr="00993DAD" w:rsidRDefault="79CFF4F6" w:rsidP="004B0696">
      <w:pPr>
        <w:pStyle w:val="BodyText"/>
        <w:numPr>
          <w:ilvl w:val="0"/>
          <w:numId w:val="32"/>
        </w:numPr>
        <w:spacing w:line="240" w:lineRule="auto"/>
        <w:ind w:left="360"/>
        <w:rPr>
          <w:rFonts w:ascii="Arial" w:eastAsia="Arial" w:hAnsi="Arial" w:cs="Arial"/>
          <w:color w:val="000000" w:themeColor="text1"/>
          <w:szCs w:val="20"/>
        </w:rPr>
      </w:pPr>
      <w:r w:rsidRPr="74C731BD">
        <w:rPr>
          <w:rFonts w:ascii="Arial" w:eastAsia="Arial" w:hAnsi="Arial" w:cs="Arial"/>
          <w:b/>
          <w:bCs/>
          <w:color w:val="21455D" w:themeColor="accent3"/>
          <w:szCs w:val="20"/>
        </w:rPr>
        <w:lastRenderedPageBreak/>
        <w:t>Create the delivery model of the future</w:t>
      </w:r>
      <w:r w:rsidRPr="74C731BD">
        <w:rPr>
          <w:rFonts w:ascii="Arial" w:eastAsia="Arial" w:hAnsi="Arial" w:cs="Arial"/>
          <w:color w:val="000000" w:themeColor="text1"/>
          <w:szCs w:val="20"/>
        </w:rPr>
        <w:t xml:space="preserve"> — Providence aims to partner with like-minded organizations to expand access to care and deepen its commitment to value-based care. The system also plans to grow its presence in nontraditional settings such as virtual, ambulatory and in-home care; reduce health disparities and advocate for vulnerable populations; and continue investing in sustainable behavioral health models.</w:t>
      </w:r>
    </w:p>
    <w:p w14:paraId="75EBD802" w14:textId="340CD4E7" w:rsidR="004D09A1" w:rsidRPr="002305EF" w:rsidRDefault="79CFF4F6" w:rsidP="004B0696">
      <w:pPr>
        <w:pStyle w:val="BodyText"/>
        <w:numPr>
          <w:ilvl w:val="0"/>
          <w:numId w:val="32"/>
        </w:numPr>
        <w:spacing w:line="240" w:lineRule="auto"/>
        <w:ind w:left="360"/>
        <w:rPr>
          <w:rFonts w:ascii="Arial" w:eastAsia="Arial" w:hAnsi="Arial" w:cs="Arial"/>
          <w:color w:val="000000" w:themeColor="text1"/>
          <w:szCs w:val="20"/>
        </w:rPr>
      </w:pPr>
      <w:r w:rsidRPr="74C731BD">
        <w:rPr>
          <w:rFonts w:ascii="Arial" w:eastAsia="Arial" w:hAnsi="Arial" w:cs="Arial"/>
          <w:b/>
          <w:bCs/>
          <w:color w:val="21455D" w:themeColor="accent3"/>
          <w:szCs w:val="20"/>
        </w:rPr>
        <w:t>Drive focused innovation for positive change</w:t>
      </w:r>
      <w:r w:rsidRPr="74C731BD">
        <w:rPr>
          <w:rFonts w:ascii="Arial" w:eastAsia="Arial" w:hAnsi="Arial" w:cs="Arial"/>
          <w:color w:val="000000" w:themeColor="text1"/>
          <w:szCs w:val="20"/>
        </w:rPr>
        <w:t xml:space="preserve"> — will center on investing in artificial intelligence-enabled tools, such as ambient scribing technology and inbox management tools, to streamline workflows and reduce administrative burden. The Providence Global Center in India will play a key role as the system strengthens digital connections with partners and collaborates with other health systems on shared solutions, including improved access to specialty pharmacy care.</w:t>
      </w:r>
    </w:p>
    <w:p w14:paraId="338D2DEF" w14:textId="06A7FEEF" w:rsidR="00A53433" w:rsidRPr="00993DAD" w:rsidRDefault="79CFF4F6" w:rsidP="74C731BD">
      <w:pPr>
        <w:pStyle w:val="BodyText"/>
        <w:spacing w:line="240" w:lineRule="auto"/>
        <w:rPr>
          <w:rFonts w:ascii="Arial" w:eastAsia="Arial" w:hAnsi="Arial" w:cs="Arial"/>
          <w:szCs w:val="20"/>
        </w:rPr>
      </w:pPr>
      <w:r w:rsidRPr="74C731BD">
        <w:rPr>
          <w:rFonts w:ascii="Arial" w:eastAsia="Arial" w:hAnsi="Arial" w:cs="Arial"/>
          <w:color w:val="000000" w:themeColor="text1"/>
          <w:szCs w:val="20"/>
        </w:rPr>
        <w:t xml:space="preserve">More information about Providence can be found at:  </w:t>
      </w:r>
      <w:hyperlink r:id="rId81">
        <w:r w:rsidRPr="74C731BD">
          <w:rPr>
            <w:rStyle w:val="Hyperlink"/>
            <w:rFonts w:ascii="Arial" w:eastAsia="Arial" w:hAnsi="Arial" w:cs="Arial"/>
            <w:szCs w:val="20"/>
          </w:rPr>
          <w:t>www.Providence.org</w:t>
        </w:r>
      </w:hyperlink>
    </w:p>
    <w:p w14:paraId="2E3B5574" w14:textId="77777777" w:rsidR="00BA53C4" w:rsidRDefault="00BA53C4" w:rsidP="00BA53C4">
      <w:pPr>
        <w:pStyle w:val="Heading1"/>
      </w:pPr>
      <w:r>
        <w:lastRenderedPageBreak/>
        <w:t>Position Summary</w:t>
      </w:r>
    </w:p>
    <w:p w14:paraId="0088C095" w14:textId="21FB56AD" w:rsidR="004D09A1" w:rsidRPr="004D09A1" w:rsidRDefault="004D09A1" w:rsidP="000803EE">
      <w:pPr>
        <w:tabs>
          <w:tab w:val="left" w:pos="360"/>
        </w:tabs>
        <w:spacing w:after="240"/>
        <w:rPr>
          <w:rFonts w:eastAsia="Times New Roman" w:cstheme="minorHAnsi"/>
          <w:color w:val="000000"/>
          <w:sz w:val="20"/>
          <w:szCs w:val="20"/>
        </w:rPr>
      </w:pPr>
      <w:r w:rsidRPr="004D09A1">
        <w:rPr>
          <w:rFonts w:eastAsia="Times New Roman" w:cstheme="minorHAnsi"/>
          <w:color w:val="000000"/>
          <w:sz w:val="20"/>
          <w:szCs w:val="20"/>
        </w:rPr>
        <w:t xml:space="preserve">The Chief Real Estate Officer provides strategic oversight and direction for Providence's real estate, construction, and overall maintenance of Providence's owned and managed properties. The CREO must ensure compliance with all federal, state and local laws including Joint Commission, OSHA, ADA, etc.   </w:t>
      </w:r>
    </w:p>
    <w:p w14:paraId="79236C1C" w14:textId="77777777" w:rsidR="00DA262C" w:rsidRPr="00DA262C" w:rsidRDefault="00DA262C" w:rsidP="00DA262C">
      <w:pPr>
        <w:pStyle w:val="Heading2"/>
        <w:rPr>
          <w:rFonts w:asciiTheme="minorHAnsi" w:eastAsia="Times New Roman" w:hAnsiTheme="minorHAnsi" w:cstheme="minorHAnsi"/>
          <w:b w:val="0"/>
          <w:bCs w:val="0"/>
          <w:color w:val="000000"/>
          <w:sz w:val="20"/>
          <w:szCs w:val="20"/>
        </w:rPr>
      </w:pPr>
      <w:r w:rsidRPr="00DA262C">
        <w:rPr>
          <w:rFonts w:asciiTheme="minorHAnsi" w:eastAsia="Times New Roman" w:hAnsiTheme="minorHAnsi" w:cstheme="minorHAnsi"/>
          <w:b w:val="0"/>
          <w:bCs w:val="0"/>
          <w:color w:val="000000"/>
          <w:sz w:val="20"/>
          <w:szCs w:val="20"/>
        </w:rPr>
        <w:t>The CREO is part of Providence’s Senior Leadership team and is responsible for managing the enterprise’s real estate assets and services, totaling more than 20 million square feet. This position works closely with senior leadership, maintaining strong relationships with finance, legal, and divisional operational leaders. The CREO will ensure that Providence leaders are well-positioned to respond to organizational needs in support of delivering high-quality, safe patient care and a world-class patient experience.</w:t>
      </w:r>
    </w:p>
    <w:p w14:paraId="003953EC" w14:textId="77777777" w:rsidR="00DA262C" w:rsidRDefault="00DA262C" w:rsidP="00DA262C">
      <w:pPr>
        <w:pStyle w:val="Heading2"/>
        <w:rPr>
          <w:rFonts w:asciiTheme="minorHAnsi" w:eastAsia="Times New Roman" w:hAnsiTheme="minorHAnsi" w:cstheme="minorHAnsi"/>
          <w:b w:val="0"/>
          <w:bCs w:val="0"/>
          <w:color w:val="000000"/>
          <w:sz w:val="20"/>
          <w:szCs w:val="20"/>
        </w:rPr>
      </w:pPr>
      <w:r w:rsidRPr="00DA262C">
        <w:rPr>
          <w:rFonts w:asciiTheme="minorHAnsi" w:eastAsia="Times New Roman" w:hAnsiTheme="minorHAnsi" w:cstheme="minorHAnsi"/>
          <w:b w:val="0"/>
          <w:bCs w:val="0"/>
          <w:color w:val="000000"/>
          <w:sz w:val="20"/>
          <w:szCs w:val="20"/>
        </w:rPr>
        <w:t>The CREO will be responsible for master planning across the system and individual campuses in collaboration with senior leadership. This leader will establish and oversee processes for the selection and engagement of design professionals, engineers, consultants, construction managers, and contractors to ensure the timely and effective execution of projects. In addition, the CREO will oversee data analytics platforms to support day-to-day operations, resource planning, and project execution, ensuring initiatives are delivered in alignment with financial and timeline expectations.</w:t>
      </w:r>
    </w:p>
    <w:p w14:paraId="354A1FE7" w14:textId="0051413F" w:rsidR="00BA48F7" w:rsidRDefault="00BA48F7" w:rsidP="00BA48F7">
      <w:pPr>
        <w:pStyle w:val="Heading2"/>
      </w:pPr>
      <w:r>
        <w:t>Reporting Relationships</w:t>
      </w:r>
    </w:p>
    <w:p w14:paraId="7E41A0E4" w14:textId="28EA7442" w:rsidR="003711C0" w:rsidRDefault="003711C0" w:rsidP="00BA48F7">
      <w:pPr>
        <w:pStyle w:val="BodyText"/>
      </w:pPr>
      <w:r>
        <w:t xml:space="preserve">The Chief Real Estate Officer reports to the system Chief </w:t>
      </w:r>
      <w:r w:rsidR="005A63DE">
        <w:t>Operating</w:t>
      </w:r>
      <w:r>
        <w:t xml:space="preserve"> Officer, Darryl Elmouchi, M.D.</w:t>
      </w:r>
    </w:p>
    <w:p w14:paraId="36AF3EB6" w14:textId="2AC80875" w:rsidR="003711C0" w:rsidRDefault="003711C0" w:rsidP="003711C0">
      <w:pPr>
        <w:pStyle w:val="paragraph"/>
        <w:spacing w:before="0" w:beforeAutospacing="0" w:after="0" w:afterAutospacing="0"/>
        <w:textAlignment w:val="baseline"/>
        <w:rPr>
          <w:rStyle w:val="normaltextrun"/>
          <w:rFonts w:ascii="Arial" w:eastAsiaTheme="majorEastAsia" w:hAnsi="Arial" w:cs="Arial"/>
          <w:sz w:val="20"/>
          <w:szCs w:val="20"/>
        </w:rPr>
      </w:pPr>
      <w:r>
        <w:rPr>
          <w:rStyle w:val="normaltextrun"/>
          <w:rFonts w:ascii="Arial" w:eastAsiaTheme="majorEastAsia" w:hAnsi="Arial" w:cs="Arial"/>
          <w:sz w:val="20"/>
          <w:szCs w:val="20"/>
        </w:rPr>
        <w:t>The following areas directly report to this position:</w:t>
      </w:r>
    </w:p>
    <w:p w14:paraId="1346BA78" w14:textId="77777777" w:rsidR="003711C0" w:rsidRDefault="003711C0" w:rsidP="003711C0">
      <w:pPr>
        <w:pStyle w:val="paragraph"/>
        <w:spacing w:before="0" w:beforeAutospacing="0" w:after="0" w:afterAutospacing="0"/>
        <w:textAlignment w:val="baseline"/>
        <w:rPr>
          <w:rFonts w:ascii="Segoe UI" w:hAnsi="Segoe UI" w:cs="Segoe UI"/>
          <w:b/>
          <w:bCs/>
          <w:color w:val="21455D"/>
          <w:sz w:val="18"/>
          <w:szCs w:val="18"/>
        </w:rPr>
      </w:pPr>
    </w:p>
    <w:p w14:paraId="2562CAA9" w14:textId="77777777" w:rsidR="004D09A1" w:rsidRDefault="003711C0" w:rsidP="004D09A1">
      <w:pPr>
        <w:pStyle w:val="paragraph"/>
        <w:numPr>
          <w:ilvl w:val="0"/>
          <w:numId w:val="21"/>
        </w:numPr>
        <w:spacing w:before="0" w:beforeAutospacing="0" w:after="0" w:afterAutospacing="0"/>
        <w:textAlignment w:val="baseline"/>
        <w:rPr>
          <w:rStyle w:val="normaltextrun"/>
          <w:rFonts w:ascii="Arial" w:eastAsiaTheme="majorEastAsia" w:hAnsi="Arial" w:cs="Arial"/>
          <w:sz w:val="20"/>
          <w:szCs w:val="20"/>
        </w:rPr>
      </w:pPr>
      <w:r>
        <w:rPr>
          <w:rStyle w:val="normaltextrun"/>
          <w:rFonts w:ascii="Arial" w:eastAsiaTheme="majorEastAsia" w:hAnsi="Arial" w:cs="Arial"/>
          <w:sz w:val="20"/>
          <w:szCs w:val="20"/>
        </w:rPr>
        <w:t>Chief Real Estate Officer – Central Division</w:t>
      </w:r>
    </w:p>
    <w:p w14:paraId="61335586" w14:textId="77777777" w:rsidR="004D09A1" w:rsidRDefault="003711C0" w:rsidP="004D09A1">
      <w:pPr>
        <w:pStyle w:val="paragraph"/>
        <w:numPr>
          <w:ilvl w:val="0"/>
          <w:numId w:val="21"/>
        </w:numPr>
        <w:spacing w:before="0" w:beforeAutospacing="0" w:after="0" w:afterAutospacing="0"/>
        <w:textAlignment w:val="baseline"/>
        <w:rPr>
          <w:rStyle w:val="normaltextrun"/>
          <w:rFonts w:ascii="Arial" w:eastAsiaTheme="majorEastAsia" w:hAnsi="Arial" w:cs="Arial"/>
          <w:sz w:val="20"/>
          <w:szCs w:val="20"/>
        </w:rPr>
      </w:pPr>
      <w:r w:rsidRPr="004D09A1">
        <w:rPr>
          <w:rStyle w:val="normaltextrun"/>
          <w:rFonts w:ascii="Arial" w:eastAsiaTheme="majorEastAsia" w:hAnsi="Arial" w:cs="Arial"/>
          <w:sz w:val="20"/>
          <w:szCs w:val="20"/>
        </w:rPr>
        <w:t>Chief Real Estate Officer – North Division</w:t>
      </w:r>
    </w:p>
    <w:p w14:paraId="440CC916" w14:textId="77777777" w:rsidR="004D09A1" w:rsidRDefault="003711C0" w:rsidP="004D09A1">
      <w:pPr>
        <w:pStyle w:val="paragraph"/>
        <w:numPr>
          <w:ilvl w:val="0"/>
          <w:numId w:val="21"/>
        </w:numPr>
        <w:spacing w:before="0" w:beforeAutospacing="0" w:after="0" w:afterAutospacing="0"/>
        <w:textAlignment w:val="baseline"/>
        <w:rPr>
          <w:rFonts w:ascii="Arial" w:eastAsiaTheme="majorEastAsia" w:hAnsi="Arial" w:cs="Arial"/>
          <w:sz w:val="20"/>
          <w:szCs w:val="20"/>
        </w:rPr>
      </w:pPr>
      <w:r w:rsidRPr="004D09A1">
        <w:rPr>
          <w:rStyle w:val="normaltextrun"/>
          <w:rFonts w:ascii="Arial" w:eastAsiaTheme="majorEastAsia" w:hAnsi="Arial" w:cs="Arial"/>
          <w:sz w:val="20"/>
          <w:szCs w:val="20"/>
        </w:rPr>
        <w:t>Chief Real Estate Officer – South Division</w:t>
      </w:r>
    </w:p>
    <w:p w14:paraId="0F039551" w14:textId="3766347A" w:rsidR="004D09A1" w:rsidRDefault="003711C0" w:rsidP="004D09A1">
      <w:pPr>
        <w:pStyle w:val="paragraph"/>
        <w:numPr>
          <w:ilvl w:val="0"/>
          <w:numId w:val="21"/>
        </w:numPr>
        <w:spacing w:before="0" w:beforeAutospacing="0" w:after="0" w:afterAutospacing="0"/>
        <w:textAlignment w:val="baseline"/>
        <w:rPr>
          <w:rStyle w:val="normaltextrun"/>
          <w:rFonts w:ascii="Arial" w:eastAsiaTheme="majorEastAsia" w:hAnsi="Arial" w:cs="Arial"/>
          <w:sz w:val="20"/>
          <w:szCs w:val="20"/>
        </w:rPr>
      </w:pPr>
      <w:r w:rsidRPr="004D09A1">
        <w:rPr>
          <w:rStyle w:val="normaltextrun"/>
          <w:rFonts w:ascii="Arial" w:eastAsiaTheme="majorEastAsia" w:hAnsi="Arial" w:cs="Arial"/>
          <w:sz w:val="20"/>
          <w:szCs w:val="20"/>
        </w:rPr>
        <w:t>Vice President, Real Estate Strategy</w:t>
      </w:r>
      <w:r w:rsidR="00822A2C">
        <w:rPr>
          <w:rStyle w:val="normaltextrun"/>
          <w:rFonts w:ascii="Arial" w:eastAsiaTheme="majorEastAsia" w:hAnsi="Arial" w:cs="Arial"/>
          <w:sz w:val="20"/>
          <w:szCs w:val="20"/>
        </w:rPr>
        <w:t xml:space="preserve"> and Finance</w:t>
      </w:r>
    </w:p>
    <w:p w14:paraId="495C97A2" w14:textId="7CACDF68" w:rsidR="003711C0" w:rsidRDefault="003711C0" w:rsidP="004D09A1">
      <w:pPr>
        <w:pStyle w:val="paragraph"/>
        <w:numPr>
          <w:ilvl w:val="0"/>
          <w:numId w:val="21"/>
        </w:numPr>
        <w:spacing w:before="0" w:beforeAutospacing="0" w:after="0" w:afterAutospacing="0"/>
        <w:textAlignment w:val="baseline"/>
        <w:rPr>
          <w:rStyle w:val="normaltextrun"/>
          <w:rFonts w:ascii="Arial" w:eastAsiaTheme="majorEastAsia" w:hAnsi="Arial" w:cs="Arial"/>
          <w:sz w:val="20"/>
          <w:szCs w:val="20"/>
        </w:rPr>
      </w:pPr>
      <w:r w:rsidRPr="004D09A1">
        <w:rPr>
          <w:rStyle w:val="normaltextrun"/>
          <w:rFonts w:ascii="Arial" w:eastAsiaTheme="majorEastAsia" w:hAnsi="Arial" w:cs="Arial"/>
          <w:sz w:val="20"/>
          <w:szCs w:val="20"/>
        </w:rPr>
        <w:t>Executive Director – Planning &amp; Design</w:t>
      </w:r>
    </w:p>
    <w:p w14:paraId="78160A00" w14:textId="32ED5B97" w:rsidR="00407335" w:rsidRDefault="00407335" w:rsidP="004D09A1">
      <w:pPr>
        <w:pStyle w:val="paragraph"/>
        <w:numPr>
          <w:ilvl w:val="0"/>
          <w:numId w:val="21"/>
        </w:numPr>
        <w:spacing w:before="0" w:beforeAutospacing="0" w:after="0" w:afterAutospacing="0"/>
        <w:textAlignment w:val="baseline"/>
        <w:rPr>
          <w:rStyle w:val="normaltextrun"/>
          <w:rFonts w:ascii="Arial" w:eastAsiaTheme="majorEastAsia" w:hAnsi="Arial" w:cs="Arial"/>
          <w:sz w:val="20"/>
          <w:szCs w:val="20"/>
        </w:rPr>
      </w:pPr>
      <w:r>
        <w:rPr>
          <w:rStyle w:val="normaltextrun"/>
          <w:rFonts w:ascii="Arial" w:eastAsiaTheme="majorEastAsia" w:hAnsi="Arial" w:cs="Arial"/>
          <w:sz w:val="20"/>
          <w:szCs w:val="20"/>
        </w:rPr>
        <w:t>Executive Director</w:t>
      </w:r>
      <w:r w:rsidR="00B0024F">
        <w:rPr>
          <w:rStyle w:val="normaltextrun"/>
          <w:rFonts w:ascii="Arial" w:eastAsiaTheme="majorEastAsia" w:hAnsi="Arial" w:cs="Arial"/>
          <w:sz w:val="20"/>
          <w:szCs w:val="20"/>
        </w:rPr>
        <w:t>, Operational Excellence</w:t>
      </w:r>
    </w:p>
    <w:p w14:paraId="51B81E88" w14:textId="3B6B33A0" w:rsidR="006C7A8B" w:rsidRDefault="00CD693D" w:rsidP="00CD693D">
      <w:pPr>
        <w:pStyle w:val="paragraph"/>
        <w:numPr>
          <w:ilvl w:val="0"/>
          <w:numId w:val="21"/>
        </w:numPr>
        <w:spacing w:before="0" w:beforeAutospacing="0" w:after="0" w:afterAutospacing="0"/>
        <w:textAlignment w:val="baseline"/>
        <w:rPr>
          <w:rStyle w:val="normaltextrun"/>
          <w:rFonts w:ascii="Arial" w:eastAsiaTheme="majorEastAsia" w:hAnsi="Arial" w:cs="Arial"/>
          <w:sz w:val="20"/>
          <w:szCs w:val="20"/>
        </w:rPr>
      </w:pPr>
      <w:r>
        <w:rPr>
          <w:rStyle w:val="normaltextrun"/>
          <w:rFonts w:ascii="Arial" w:eastAsiaTheme="majorEastAsia" w:hAnsi="Arial" w:cs="Arial"/>
          <w:sz w:val="20"/>
          <w:szCs w:val="20"/>
        </w:rPr>
        <w:t>Executive Director, Physical Security</w:t>
      </w:r>
    </w:p>
    <w:p w14:paraId="77B7A0B7" w14:textId="78F21019" w:rsidR="00EC220F" w:rsidRDefault="00EC220F" w:rsidP="00CD693D">
      <w:pPr>
        <w:pStyle w:val="paragraph"/>
        <w:numPr>
          <w:ilvl w:val="0"/>
          <w:numId w:val="21"/>
        </w:numPr>
        <w:spacing w:before="0" w:beforeAutospacing="0" w:after="0" w:afterAutospacing="0"/>
        <w:textAlignment w:val="baseline"/>
        <w:rPr>
          <w:rStyle w:val="normaltextrun"/>
          <w:rFonts w:ascii="Arial" w:eastAsiaTheme="majorEastAsia" w:hAnsi="Arial" w:cs="Arial"/>
          <w:sz w:val="20"/>
          <w:szCs w:val="20"/>
        </w:rPr>
      </w:pPr>
      <w:r>
        <w:rPr>
          <w:rStyle w:val="normaltextrun"/>
          <w:rFonts w:ascii="Arial" w:eastAsiaTheme="majorEastAsia" w:hAnsi="Arial" w:cs="Arial"/>
          <w:sz w:val="20"/>
          <w:szCs w:val="20"/>
        </w:rPr>
        <w:t>E</w:t>
      </w:r>
      <w:r w:rsidR="00A561E1">
        <w:rPr>
          <w:rStyle w:val="normaltextrun"/>
          <w:rFonts w:ascii="Arial" w:eastAsiaTheme="majorEastAsia" w:hAnsi="Arial" w:cs="Arial"/>
          <w:sz w:val="20"/>
          <w:szCs w:val="20"/>
        </w:rPr>
        <w:t>nvironmental Services Coun</w:t>
      </w:r>
      <w:r w:rsidR="00726956">
        <w:rPr>
          <w:rStyle w:val="normaltextrun"/>
          <w:rFonts w:ascii="Arial" w:eastAsiaTheme="majorEastAsia" w:hAnsi="Arial" w:cs="Arial"/>
          <w:sz w:val="20"/>
          <w:szCs w:val="20"/>
        </w:rPr>
        <w:t>cil</w:t>
      </w:r>
    </w:p>
    <w:p w14:paraId="1096C58A" w14:textId="0734A4E4" w:rsidR="002A25BA" w:rsidRDefault="002A25BA" w:rsidP="00CD693D">
      <w:pPr>
        <w:pStyle w:val="paragraph"/>
        <w:numPr>
          <w:ilvl w:val="0"/>
          <w:numId w:val="21"/>
        </w:numPr>
        <w:spacing w:before="0" w:beforeAutospacing="0" w:after="0" w:afterAutospacing="0"/>
        <w:textAlignment w:val="baseline"/>
        <w:rPr>
          <w:rStyle w:val="normaltextrun"/>
          <w:rFonts w:ascii="Arial" w:eastAsiaTheme="majorEastAsia" w:hAnsi="Arial" w:cs="Arial"/>
          <w:sz w:val="20"/>
          <w:szCs w:val="20"/>
        </w:rPr>
      </w:pPr>
      <w:r>
        <w:rPr>
          <w:rStyle w:val="normaltextrun"/>
          <w:rFonts w:ascii="Arial" w:eastAsiaTheme="majorEastAsia" w:hAnsi="Arial" w:cs="Arial"/>
          <w:sz w:val="20"/>
          <w:szCs w:val="20"/>
        </w:rPr>
        <w:t>Construction Council Lead</w:t>
      </w:r>
    </w:p>
    <w:p w14:paraId="63D1C675" w14:textId="2EA97DAC" w:rsidR="009B2B90" w:rsidRPr="00CD693D" w:rsidRDefault="00EC5F03" w:rsidP="00CD693D">
      <w:pPr>
        <w:pStyle w:val="paragraph"/>
        <w:numPr>
          <w:ilvl w:val="0"/>
          <w:numId w:val="21"/>
        </w:numPr>
        <w:spacing w:before="0" w:beforeAutospacing="0" w:after="0" w:afterAutospacing="0"/>
        <w:textAlignment w:val="baseline"/>
        <w:rPr>
          <w:rFonts w:ascii="Arial" w:eastAsiaTheme="majorEastAsia" w:hAnsi="Arial" w:cs="Arial"/>
          <w:sz w:val="20"/>
          <w:szCs w:val="20"/>
        </w:rPr>
      </w:pPr>
      <w:r>
        <w:rPr>
          <w:rStyle w:val="normaltextrun"/>
          <w:rFonts w:ascii="Arial" w:eastAsiaTheme="majorEastAsia" w:hAnsi="Arial" w:cs="Arial"/>
          <w:sz w:val="20"/>
          <w:szCs w:val="20"/>
        </w:rPr>
        <w:t>Facilities Council Lead</w:t>
      </w:r>
    </w:p>
    <w:p w14:paraId="3769BEAF" w14:textId="52458F9C" w:rsidR="00BA48F7" w:rsidRDefault="00BA48F7" w:rsidP="00BA48F7">
      <w:pPr>
        <w:pStyle w:val="Heading2"/>
      </w:pPr>
      <w:r>
        <w:t xml:space="preserve">Responsibilities </w:t>
      </w:r>
    </w:p>
    <w:p w14:paraId="6EC51C68" w14:textId="493E63D9" w:rsidR="00BA48F7" w:rsidRDefault="00BA48F7" w:rsidP="00BA48F7">
      <w:pPr>
        <w:pStyle w:val="BodyText"/>
      </w:pPr>
      <w:r>
        <w:t xml:space="preserve">The successful </w:t>
      </w:r>
      <w:r w:rsidR="0059255D">
        <w:t>Chief Real Estate Officer</w:t>
      </w:r>
      <w:r>
        <w:t xml:space="preserve"> candidate will:</w:t>
      </w:r>
    </w:p>
    <w:p w14:paraId="7211172B" w14:textId="6F6AFBAE" w:rsidR="0059255D" w:rsidRDefault="0059255D" w:rsidP="00E610EC">
      <w:pPr>
        <w:pStyle w:val="BulletedListmultiplelines"/>
        <w:numPr>
          <w:ilvl w:val="0"/>
          <w:numId w:val="24"/>
        </w:numPr>
      </w:pPr>
      <w:r>
        <w:t xml:space="preserve">Lead an enterprise-wide team of over 5,300 caregivers supporting our ministries in seven States with real estate and portfolio strategies, planning and design, construction project management, property management, lease administration, real estate transactions and development, facilities engineering, environmental services, safety and security, parking </w:t>
      </w:r>
      <w:r w:rsidR="38005E28">
        <w:t>and</w:t>
      </w:r>
      <w:r>
        <w:t xml:space="preserve"> transportation and other services as directed </w:t>
      </w:r>
    </w:p>
    <w:p w14:paraId="53C7BE71" w14:textId="14B2B539" w:rsidR="0059255D" w:rsidRDefault="0059255D" w:rsidP="00423B90">
      <w:pPr>
        <w:pStyle w:val="BulletedListmultiplelines"/>
        <w:numPr>
          <w:ilvl w:val="0"/>
          <w:numId w:val="25"/>
        </w:numPr>
      </w:pPr>
      <w:r>
        <w:t>Define vision, philosophy, guiding principles, and strategy for optimal real estate capital investment and geographic footprint for the delivery of care through rolling 5</w:t>
      </w:r>
      <w:r w:rsidR="356A5D2B">
        <w:t>-</w:t>
      </w:r>
      <w:r>
        <w:t>year plans</w:t>
      </w:r>
    </w:p>
    <w:p w14:paraId="30E1D470" w14:textId="77777777" w:rsidR="0059255D" w:rsidRDefault="0059255D" w:rsidP="00423B90">
      <w:pPr>
        <w:pStyle w:val="BulletedListmultiplelines"/>
        <w:numPr>
          <w:ilvl w:val="0"/>
          <w:numId w:val="25"/>
        </w:numPr>
      </w:pPr>
      <w:r>
        <w:t>Develop a system-wide strategy for optimizing real-estate holdings and expenditures centered around patient and caregiver experience</w:t>
      </w:r>
    </w:p>
    <w:p w14:paraId="629F88EE" w14:textId="77777777" w:rsidR="0059255D" w:rsidRDefault="0059255D" w:rsidP="00423B90">
      <w:pPr>
        <w:pStyle w:val="BulletedListmultiplelines"/>
        <w:numPr>
          <w:ilvl w:val="0"/>
          <w:numId w:val="26"/>
        </w:numPr>
      </w:pPr>
      <w:r>
        <w:t>Identify and track key metrics and KPIs to evaluate system real estate assets (acute and ambulatory) and transformation from an operational and financial perspective to reflect best in class practices in the healthcare sector</w:t>
      </w:r>
    </w:p>
    <w:p w14:paraId="1D54EDCD" w14:textId="77777777" w:rsidR="0059255D" w:rsidRDefault="0059255D" w:rsidP="00423B90">
      <w:pPr>
        <w:pStyle w:val="BulletedListmultiplelines"/>
        <w:numPr>
          <w:ilvl w:val="0"/>
          <w:numId w:val="26"/>
        </w:numPr>
      </w:pPr>
      <w:r>
        <w:lastRenderedPageBreak/>
        <w:t>Evaluate strategic and financial partnerships with external organizations to accelerate the shift to support the Integrated Market Plans</w:t>
      </w:r>
    </w:p>
    <w:p w14:paraId="5E33950E" w14:textId="77777777" w:rsidR="0059255D" w:rsidRDefault="0059255D" w:rsidP="00423B90">
      <w:pPr>
        <w:pStyle w:val="BulletedListmultiplelines"/>
        <w:numPr>
          <w:ilvl w:val="0"/>
          <w:numId w:val="26"/>
        </w:numPr>
      </w:pPr>
      <w:r>
        <w:t>Provide guidance and thought leadership to executives and senior officers in all matters related to real estate, construction design and management, clinical engineering, facilities, and environmental services</w:t>
      </w:r>
    </w:p>
    <w:p w14:paraId="7BEA3424" w14:textId="77777777" w:rsidR="0059255D" w:rsidRDefault="0059255D" w:rsidP="00423B90">
      <w:pPr>
        <w:pStyle w:val="BulletedListmultiplelines"/>
        <w:numPr>
          <w:ilvl w:val="0"/>
          <w:numId w:val="26"/>
        </w:numPr>
      </w:pPr>
      <w:r>
        <w:t>Develop, disseminate, and execute against guiding principles, policies, and metrics for lease-administration for PSJH as a lessor and lessee</w:t>
      </w:r>
    </w:p>
    <w:p w14:paraId="62DF4528" w14:textId="56F6A654" w:rsidR="0059255D" w:rsidRDefault="0059255D" w:rsidP="00423B90">
      <w:pPr>
        <w:pStyle w:val="BulletedListmultiplelines"/>
        <w:numPr>
          <w:ilvl w:val="0"/>
          <w:numId w:val="26"/>
        </w:numPr>
      </w:pPr>
      <w:r>
        <w:t>Establish consistent metrics, process &amp; governance, policies, and monitoring methods for reporting and compliance. Implement processes to ensure consistent management of real estate assets across the system, including common budgeting and reporting methods</w:t>
      </w:r>
    </w:p>
    <w:p w14:paraId="2A6D07F1" w14:textId="77777777" w:rsidR="0059255D" w:rsidRDefault="0059255D" w:rsidP="00423B90">
      <w:pPr>
        <w:pStyle w:val="BulletedListmultiplelines"/>
        <w:numPr>
          <w:ilvl w:val="0"/>
          <w:numId w:val="26"/>
        </w:numPr>
      </w:pPr>
      <w:r>
        <w:t>Make recommendations to improve the efficiency, design, and delivery of services through subject matter expertise, understanding of patient experience, and industry/market trends</w:t>
      </w:r>
    </w:p>
    <w:p w14:paraId="33D67E6B" w14:textId="77777777" w:rsidR="0059255D" w:rsidRDefault="0059255D" w:rsidP="00423B90">
      <w:pPr>
        <w:pStyle w:val="BulletedListmultiplelines"/>
        <w:numPr>
          <w:ilvl w:val="0"/>
          <w:numId w:val="26"/>
        </w:numPr>
      </w:pPr>
      <w:r>
        <w:t>Construct and negotiate optimal deal structures with all external parties to the Real Estate organization, identifying transaction risks and opportunities, and making clear recommendations to senior management</w:t>
      </w:r>
    </w:p>
    <w:p w14:paraId="46BCAEDB" w14:textId="77777777" w:rsidR="0059255D" w:rsidRDefault="0059255D" w:rsidP="00423B90">
      <w:pPr>
        <w:pStyle w:val="BulletedListmultiplelines"/>
        <w:numPr>
          <w:ilvl w:val="0"/>
          <w:numId w:val="26"/>
        </w:numPr>
      </w:pPr>
      <w:r>
        <w:t xml:space="preserve">Provide leadership to senior RESO core leaders and the broader real estate organization and be accountable for the oversight of work performed. Provide coaching and performance management, leveraging </w:t>
      </w:r>
      <w:proofErr w:type="gramStart"/>
      <w:r>
        <w:t>the talent</w:t>
      </w:r>
      <w:proofErr w:type="gramEnd"/>
      <w:r>
        <w:t xml:space="preserve"> review, succession planning and career planning tools available consistently across the RESO organization</w:t>
      </w:r>
    </w:p>
    <w:p w14:paraId="4F8CD52F" w14:textId="77777777" w:rsidR="0059255D" w:rsidRDefault="0059255D" w:rsidP="00423B90">
      <w:pPr>
        <w:pStyle w:val="BulletedListmultiplelines"/>
        <w:numPr>
          <w:ilvl w:val="0"/>
          <w:numId w:val="26"/>
        </w:numPr>
      </w:pPr>
      <w:r>
        <w:t>Integrate people, process and technology for real estate and construction to meet or exceed system needs and expectations, including developing and implementing service level agreements with each Region</w:t>
      </w:r>
    </w:p>
    <w:p w14:paraId="41042039" w14:textId="312865C0" w:rsidR="0059255D" w:rsidRDefault="0059255D" w:rsidP="00423B90">
      <w:pPr>
        <w:pStyle w:val="BulletedListmultiplelines"/>
        <w:numPr>
          <w:ilvl w:val="0"/>
          <w:numId w:val="26"/>
        </w:numPr>
      </w:pPr>
      <w:r>
        <w:t xml:space="preserve">Manage end-to-end transaction management aligned to </w:t>
      </w:r>
      <w:r w:rsidR="00C26958">
        <w:t xml:space="preserve">the </w:t>
      </w:r>
      <w:r>
        <w:t>broader real estate strategy of portfolio optimization, from project planning and negotiation to document review and midstream and final reporting</w:t>
      </w:r>
    </w:p>
    <w:p w14:paraId="164A5884" w14:textId="18384036" w:rsidR="00BA48F7" w:rsidRPr="00BA48F7" w:rsidRDefault="0059255D" w:rsidP="00423B90">
      <w:pPr>
        <w:pStyle w:val="BulletedListmultiplelines"/>
        <w:numPr>
          <w:ilvl w:val="0"/>
          <w:numId w:val="26"/>
        </w:numPr>
      </w:pPr>
      <w:r>
        <w:t>Build and maintain an organizational culture that prioritizes customer focus, service quality, performance, innovation, collaboration, continuous improvement, and learning</w:t>
      </w:r>
    </w:p>
    <w:p w14:paraId="3D3283D7" w14:textId="77777777" w:rsidR="00BA53C4" w:rsidRDefault="00BA53C4" w:rsidP="00BA53C4">
      <w:pPr>
        <w:pStyle w:val="Heading1"/>
      </w:pPr>
      <w:r>
        <w:lastRenderedPageBreak/>
        <w:t>Goals and Objectives</w:t>
      </w:r>
    </w:p>
    <w:p w14:paraId="55F8984F" w14:textId="77777777" w:rsidR="00BA48F7" w:rsidRDefault="00BA48F7" w:rsidP="00BA48F7">
      <w:pPr>
        <w:pStyle w:val="BodyText"/>
      </w:pPr>
      <w:r>
        <w:t>The following goals and objectives have been identified as priorities for this position:</w:t>
      </w:r>
    </w:p>
    <w:p w14:paraId="0B64A042" w14:textId="4FF211AD" w:rsidR="004876C5" w:rsidRDefault="00464DAC" w:rsidP="002867C4">
      <w:pPr>
        <w:pStyle w:val="BulletedListlastinsection"/>
        <w:numPr>
          <w:ilvl w:val="0"/>
          <w:numId w:val="27"/>
        </w:numPr>
      </w:pPr>
      <w:r>
        <w:t>Provide enterprise</w:t>
      </w:r>
      <w:r>
        <w:noBreakHyphen/>
        <w:t>level leadership that promotes consistency, standardization, and best practices</w:t>
      </w:r>
      <w:r w:rsidR="10B6F95A">
        <w:t xml:space="preserve"> for real estate services</w:t>
      </w:r>
      <w:r>
        <w:t xml:space="preserve"> while respecting the distinct identities, priorities, and operational requirements of the North, South, and </w:t>
      </w:r>
      <w:r w:rsidR="7A7B277A">
        <w:t xml:space="preserve">Central </w:t>
      </w:r>
      <w:r w:rsidR="255B543C">
        <w:t>divisions</w:t>
      </w:r>
      <w:r>
        <w:t>.</w:t>
      </w:r>
    </w:p>
    <w:p w14:paraId="68B9507E" w14:textId="77777777" w:rsidR="004876C5" w:rsidRDefault="004876C5" w:rsidP="004876C5">
      <w:pPr>
        <w:pStyle w:val="BulletedListlastinsection"/>
        <w:numPr>
          <w:ilvl w:val="0"/>
          <w:numId w:val="0"/>
        </w:numPr>
        <w:ind w:left="346"/>
      </w:pPr>
    </w:p>
    <w:p w14:paraId="0BDE49C0" w14:textId="6B7C2508" w:rsidR="00413B54" w:rsidRPr="00413B54" w:rsidRDefault="0073110B" w:rsidP="002867C4">
      <w:pPr>
        <w:pStyle w:val="BulletedListlastinsection"/>
        <w:numPr>
          <w:ilvl w:val="0"/>
          <w:numId w:val="27"/>
        </w:numPr>
        <w:rPr>
          <w:rFonts w:cstheme="minorHAnsi"/>
          <w:szCs w:val="20"/>
        </w:rPr>
      </w:pPr>
      <w:r w:rsidRPr="0073110B">
        <w:rPr>
          <w:rFonts w:eastAsia="Times New Roman" w:cstheme="minorHAnsi"/>
          <w:color w:val="000000"/>
          <w:szCs w:val="20"/>
        </w:rPr>
        <w:t xml:space="preserve">Review and </w:t>
      </w:r>
      <w:proofErr w:type="spellStart"/>
      <w:r w:rsidRPr="0073110B">
        <w:rPr>
          <w:rFonts w:eastAsia="Times New Roman" w:cstheme="minorHAnsi"/>
          <w:color w:val="000000"/>
          <w:szCs w:val="20"/>
        </w:rPr>
        <w:t>analyze</w:t>
      </w:r>
      <w:proofErr w:type="spellEnd"/>
      <w:r w:rsidRPr="0073110B">
        <w:rPr>
          <w:rFonts w:eastAsia="Times New Roman" w:cstheme="minorHAnsi"/>
          <w:color w:val="000000"/>
          <w:szCs w:val="20"/>
        </w:rPr>
        <w:t xml:space="preserve"> the entire Providence real estate portfolio. Recommendations around improving the portfolio should be brought forward to the executive leadership team</w:t>
      </w:r>
      <w:r w:rsidR="00DE4218">
        <w:rPr>
          <w:rFonts w:eastAsia="Times New Roman" w:cstheme="minorHAnsi"/>
          <w:color w:val="000000"/>
          <w:szCs w:val="20"/>
        </w:rPr>
        <w:t xml:space="preserve"> to include</w:t>
      </w:r>
      <w:r w:rsidR="00DE4218" w:rsidRPr="00DE4218">
        <w:rPr>
          <w:rFonts w:ascii="Tahoma" w:eastAsia="Times New Roman" w:hAnsi="Tahoma" w:cs="Tahoma"/>
          <w:color w:val="000000"/>
        </w:rPr>
        <w:t xml:space="preserve"> </w:t>
      </w:r>
      <w:r w:rsidR="00DE4218" w:rsidRPr="00413B54">
        <w:rPr>
          <w:rFonts w:ascii="Tahoma" w:eastAsia="Times New Roman" w:hAnsi="Tahoma" w:cs="Tahoma"/>
          <w:color w:val="000000"/>
        </w:rPr>
        <w:t xml:space="preserve">opportunities to create efficiencies, improve quality, demonstrate cost savings and streamline processes that allow for exceptional patient care to be delivered. </w:t>
      </w:r>
      <w:r w:rsidRPr="0073110B">
        <w:rPr>
          <w:rFonts w:eastAsia="Times New Roman" w:cstheme="minorHAnsi"/>
          <w:color w:val="000000"/>
          <w:szCs w:val="20"/>
        </w:rPr>
        <w:t xml:space="preserve">This is an opportunity to demonstrate one’s knowledge </w:t>
      </w:r>
      <w:proofErr w:type="gramStart"/>
      <w:r w:rsidRPr="0073110B">
        <w:rPr>
          <w:rFonts w:eastAsia="Times New Roman" w:cstheme="minorHAnsi"/>
          <w:color w:val="000000"/>
          <w:szCs w:val="20"/>
        </w:rPr>
        <w:t>in the area of</w:t>
      </w:r>
      <w:proofErr w:type="gramEnd"/>
      <w:r w:rsidRPr="0073110B">
        <w:rPr>
          <w:rFonts w:eastAsia="Times New Roman" w:cstheme="minorHAnsi"/>
          <w:color w:val="000000"/>
          <w:szCs w:val="20"/>
        </w:rPr>
        <w:t xml:space="preserve"> real estate transactions to accomplishing </w:t>
      </w:r>
      <w:proofErr w:type="spellStart"/>
      <w:r w:rsidRPr="0073110B">
        <w:rPr>
          <w:rFonts w:eastAsia="Times New Roman" w:cstheme="minorHAnsi"/>
          <w:color w:val="000000"/>
          <w:szCs w:val="20"/>
        </w:rPr>
        <w:t>favorable</w:t>
      </w:r>
      <w:proofErr w:type="spellEnd"/>
      <w:r w:rsidRPr="0073110B">
        <w:rPr>
          <w:rFonts w:eastAsia="Times New Roman" w:cstheme="minorHAnsi"/>
          <w:color w:val="000000"/>
          <w:szCs w:val="20"/>
        </w:rPr>
        <w:t xml:space="preserve"> real estate positions for Providence.</w:t>
      </w:r>
    </w:p>
    <w:p w14:paraId="645F1C7B" w14:textId="77777777" w:rsidR="0073110B" w:rsidRPr="0073110B" w:rsidRDefault="0073110B" w:rsidP="0073110B">
      <w:pPr>
        <w:pStyle w:val="BulletedListlastinsection"/>
        <w:numPr>
          <w:ilvl w:val="0"/>
          <w:numId w:val="0"/>
        </w:numPr>
      </w:pPr>
    </w:p>
    <w:p w14:paraId="7E46EDCD" w14:textId="662995A7" w:rsidR="00464DAC" w:rsidRPr="00464DAC" w:rsidRDefault="00464DAC" w:rsidP="002867C4">
      <w:pPr>
        <w:pStyle w:val="BulletedListlastinsection"/>
        <w:numPr>
          <w:ilvl w:val="0"/>
          <w:numId w:val="27"/>
        </w:numPr>
      </w:pPr>
      <w:r w:rsidRPr="00464DAC">
        <w:t>Maintain an appropriate balance between systemwide strategy and local autonomy, ensuring regional needs are considered within an enterprise framework.</w:t>
      </w:r>
    </w:p>
    <w:p w14:paraId="0E77FB69" w14:textId="77777777" w:rsidR="00464DAC" w:rsidRDefault="00464DAC" w:rsidP="00464DAC">
      <w:pPr>
        <w:pStyle w:val="BulletedListlastinsection"/>
        <w:numPr>
          <w:ilvl w:val="0"/>
          <w:numId w:val="0"/>
        </w:numPr>
        <w:ind w:left="346" w:hanging="346"/>
      </w:pPr>
    </w:p>
    <w:p w14:paraId="4FBB70D8" w14:textId="31363D17" w:rsidR="00464DAC" w:rsidRDefault="00464DAC" w:rsidP="002867C4">
      <w:pPr>
        <w:pStyle w:val="BulletedListlastinsection"/>
        <w:numPr>
          <w:ilvl w:val="0"/>
          <w:numId w:val="27"/>
        </w:numPr>
      </w:pPr>
      <w:r w:rsidRPr="00464DAC">
        <w:t>Establish and maintain clear governance structures to effectively manage the inherent push and pull between enterprise functions and divisional ownership.</w:t>
      </w:r>
    </w:p>
    <w:p w14:paraId="083B06A4" w14:textId="77777777" w:rsidR="00464DAC" w:rsidRDefault="00464DAC" w:rsidP="00C00FF7">
      <w:pPr>
        <w:pStyle w:val="BulletedListlastinsection"/>
        <w:numPr>
          <w:ilvl w:val="0"/>
          <w:numId w:val="0"/>
        </w:numPr>
      </w:pPr>
    </w:p>
    <w:p w14:paraId="6722E011" w14:textId="21A3CDD1" w:rsidR="00464DAC" w:rsidRPr="00464DAC" w:rsidRDefault="00464DAC" w:rsidP="002867C4">
      <w:pPr>
        <w:pStyle w:val="BulletedListlastinsection"/>
        <w:numPr>
          <w:ilvl w:val="0"/>
          <w:numId w:val="27"/>
        </w:numPr>
      </w:pPr>
      <w:r>
        <w:t xml:space="preserve">Leverage </w:t>
      </w:r>
      <w:r w:rsidR="575CBEF0">
        <w:t>market level</w:t>
      </w:r>
      <w:r>
        <w:t xml:space="preserve"> expertise, data, and reporting to inform decision</w:t>
      </w:r>
      <w:r>
        <w:noBreakHyphen/>
        <w:t>making and drive transparency.</w:t>
      </w:r>
      <w:r>
        <w:br/>
        <w:t>Build alignment and organizational buy</w:t>
      </w:r>
      <w:r>
        <w:noBreakHyphen/>
        <w:t>in through collaboration, clear communication, and disciplined execution in support of enterprise objectives.</w:t>
      </w:r>
    </w:p>
    <w:p w14:paraId="2FCBB2E1" w14:textId="77777777" w:rsidR="00464DAC" w:rsidRDefault="00464DAC" w:rsidP="00464DAC">
      <w:pPr>
        <w:pStyle w:val="BulletedListlastinsection"/>
        <w:numPr>
          <w:ilvl w:val="0"/>
          <w:numId w:val="0"/>
        </w:numPr>
        <w:ind w:left="346"/>
      </w:pPr>
    </w:p>
    <w:p w14:paraId="6901E1D3" w14:textId="77777777" w:rsidR="004876C5" w:rsidRDefault="00E93DBF" w:rsidP="002867C4">
      <w:pPr>
        <w:pStyle w:val="BulletedListlastinsection"/>
        <w:numPr>
          <w:ilvl w:val="0"/>
          <w:numId w:val="27"/>
        </w:numPr>
      </w:pPr>
      <w:r w:rsidRPr="00E93DBF">
        <w:t>Lead long</w:t>
      </w:r>
      <w:r w:rsidRPr="00E93DBF">
        <w:noBreakHyphen/>
        <w:t>range planning efforts for a complex real estate and capital portfolio encompassing more than 20 million square feet of assets.</w:t>
      </w:r>
    </w:p>
    <w:p w14:paraId="4C850837" w14:textId="77777777" w:rsidR="004876C5" w:rsidRDefault="004876C5" w:rsidP="004876C5">
      <w:pPr>
        <w:pStyle w:val="BulletedListlastinsection"/>
        <w:numPr>
          <w:ilvl w:val="0"/>
          <w:numId w:val="0"/>
        </w:numPr>
        <w:ind w:left="346"/>
      </w:pPr>
    </w:p>
    <w:p w14:paraId="4FC43F41" w14:textId="2E774070" w:rsidR="004876C5" w:rsidRDefault="00E93DBF" w:rsidP="002867C4">
      <w:pPr>
        <w:pStyle w:val="BulletedListlastinsection"/>
        <w:numPr>
          <w:ilvl w:val="0"/>
          <w:numId w:val="27"/>
        </w:numPr>
      </w:pPr>
      <w:r>
        <w:t>Provide enterprise oversight of a diverse and variable capital investment portfolio, ensuring disciplined prioritization, financial stewardship, and alignme</w:t>
      </w:r>
      <w:r w:rsidR="00496AA0">
        <w:t>n</w:t>
      </w:r>
      <w:r>
        <w:t>t with strategic goals.</w:t>
      </w:r>
    </w:p>
    <w:p w14:paraId="09C1180C" w14:textId="77777777" w:rsidR="004876C5" w:rsidRDefault="004876C5" w:rsidP="004876C5">
      <w:pPr>
        <w:pStyle w:val="BulletedListlastinsection"/>
        <w:numPr>
          <w:ilvl w:val="0"/>
          <w:numId w:val="0"/>
        </w:numPr>
        <w:ind w:left="346"/>
      </w:pPr>
    </w:p>
    <w:p w14:paraId="290DA9CB" w14:textId="17D17DCD" w:rsidR="00E93DBF" w:rsidRDefault="00E93DBF" w:rsidP="002867C4">
      <w:pPr>
        <w:pStyle w:val="BulletedListlastinsection"/>
        <w:numPr>
          <w:ilvl w:val="0"/>
          <w:numId w:val="27"/>
        </w:numPr>
      </w:pPr>
      <w:r w:rsidRPr="00E93DBF">
        <w:t>Ensure capital and real estate strategies support long</w:t>
      </w:r>
      <w:r w:rsidRPr="00E93DBF">
        <w:noBreakHyphen/>
        <w:t>term organizational growth and operational effectiveness.</w:t>
      </w:r>
    </w:p>
    <w:p w14:paraId="2EEC6B04" w14:textId="77777777" w:rsidR="00464DAC" w:rsidRPr="00E93DBF" w:rsidRDefault="00464DAC" w:rsidP="00464DAC">
      <w:pPr>
        <w:pStyle w:val="BulletedListlastinsection"/>
        <w:numPr>
          <w:ilvl w:val="0"/>
          <w:numId w:val="0"/>
        </w:numPr>
        <w:ind w:left="346"/>
      </w:pPr>
    </w:p>
    <w:p w14:paraId="22A234D5" w14:textId="43D1919E" w:rsidR="00E93DBF" w:rsidRDefault="00E93DBF" w:rsidP="002867C4">
      <w:pPr>
        <w:pStyle w:val="BulletedListlastinsection"/>
        <w:numPr>
          <w:ilvl w:val="0"/>
          <w:numId w:val="27"/>
        </w:numPr>
      </w:pPr>
      <w:r w:rsidRPr="00E93DBF">
        <w:t>Apply deep healthcare leadership experience to guide enterprise decision</w:t>
      </w:r>
      <w:r w:rsidRPr="00E93DBF">
        <w:noBreakHyphen/>
        <w:t>making across real estate strategy, capital planning, and major initiatives.</w:t>
      </w:r>
    </w:p>
    <w:p w14:paraId="2413AB49" w14:textId="77777777" w:rsidR="00464DAC" w:rsidRDefault="00464DAC" w:rsidP="00464DAC">
      <w:pPr>
        <w:pStyle w:val="BulletedListlastinsection"/>
        <w:numPr>
          <w:ilvl w:val="0"/>
          <w:numId w:val="0"/>
        </w:numPr>
        <w:ind w:left="346"/>
      </w:pPr>
    </w:p>
    <w:p w14:paraId="659D3274" w14:textId="0CF58083" w:rsidR="00E93DBF" w:rsidRDefault="00E93DBF" w:rsidP="002867C4">
      <w:pPr>
        <w:pStyle w:val="BulletedListlastinsection"/>
        <w:numPr>
          <w:ilvl w:val="0"/>
          <w:numId w:val="27"/>
        </w:numPr>
      </w:pPr>
      <w:r w:rsidRPr="00E93DBF">
        <w:t>Ensure strategies and solutions are operationally sound, scalable, and responsive to the complexities of healthcare delivery and regulatory environments.</w:t>
      </w:r>
    </w:p>
    <w:p w14:paraId="640FF245" w14:textId="77777777" w:rsidR="00464DAC" w:rsidRPr="00E93DBF" w:rsidRDefault="00464DAC" w:rsidP="00464DAC">
      <w:pPr>
        <w:pStyle w:val="BulletedListlastinsection"/>
        <w:numPr>
          <w:ilvl w:val="0"/>
          <w:numId w:val="0"/>
        </w:numPr>
      </w:pPr>
    </w:p>
    <w:p w14:paraId="4DA3686F" w14:textId="7120696A" w:rsidR="003B6BA4" w:rsidRDefault="003B6BA4" w:rsidP="002867C4">
      <w:pPr>
        <w:pStyle w:val="BulletedListlastinsection"/>
        <w:numPr>
          <w:ilvl w:val="0"/>
          <w:numId w:val="27"/>
        </w:numPr>
      </w:pPr>
      <w:r w:rsidRPr="003B6BA4">
        <w:t xml:space="preserve">Foster alignment across </w:t>
      </w:r>
      <w:r w:rsidR="0005520A">
        <w:t>Providence's</w:t>
      </w:r>
      <w:r w:rsidRPr="003B6BA4">
        <w:t xml:space="preserve"> entities by clarifying roles and responsibilities, especially between real estate and local teams, and improve governance and decision-making processes for prioritizing projects.</w:t>
      </w:r>
    </w:p>
    <w:p w14:paraId="134B5674" w14:textId="77777777" w:rsidR="00464DAC" w:rsidRDefault="00464DAC" w:rsidP="00464DAC">
      <w:pPr>
        <w:pStyle w:val="BulletedListlastinsection"/>
        <w:numPr>
          <w:ilvl w:val="0"/>
          <w:numId w:val="0"/>
        </w:numPr>
      </w:pPr>
    </w:p>
    <w:p w14:paraId="1499781A" w14:textId="3F089ED9" w:rsidR="005C256D" w:rsidRPr="00BA48F7" w:rsidRDefault="005C256D" w:rsidP="002867C4">
      <w:pPr>
        <w:pStyle w:val="BulletedListlastinsection"/>
        <w:numPr>
          <w:ilvl w:val="0"/>
          <w:numId w:val="27"/>
        </w:numPr>
      </w:pPr>
      <w:r w:rsidRPr="005C256D">
        <w:t xml:space="preserve">Partner with system leadership to develop a comprehensive master facilities plan aligned with </w:t>
      </w:r>
      <w:r w:rsidR="00BC1893">
        <w:t>Providence's</w:t>
      </w:r>
      <w:r w:rsidRPr="005C256D">
        <w:t xml:space="preserve"> growth strategy, addressing maintenance, expansion, and consolidation needs across rural and urban markets</w:t>
      </w:r>
      <w:r w:rsidR="00BC1893">
        <w:t>.</w:t>
      </w:r>
    </w:p>
    <w:p w14:paraId="0E700FD2" w14:textId="77777777" w:rsidR="00BA53C4" w:rsidRDefault="00BA53C4" w:rsidP="00BA53C4">
      <w:pPr>
        <w:pStyle w:val="Heading1"/>
      </w:pPr>
      <w:r>
        <w:lastRenderedPageBreak/>
        <w:t>Candidate Qualifications</w:t>
      </w:r>
    </w:p>
    <w:p w14:paraId="4A533AA0" w14:textId="77777777" w:rsidR="00BA48F7" w:rsidRDefault="00BA48F7" w:rsidP="00BA48F7">
      <w:pPr>
        <w:pStyle w:val="Heading2"/>
      </w:pPr>
      <w:r>
        <w:t>Education/Certification</w:t>
      </w:r>
    </w:p>
    <w:p w14:paraId="68789497" w14:textId="74E94A15" w:rsidR="00E205FD" w:rsidRPr="00E205FD" w:rsidRDefault="00E205FD" w:rsidP="006A659A">
      <w:pPr>
        <w:pStyle w:val="BulletedListmultiplelines"/>
        <w:numPr>
          <w:ilvl w:val="0"/>
          <w:numId w:val="28"/>
        </w:numPr>
      </w:pPr>
      <w:r w:rsidRPr="00E205FD">
        <w:t xml:space="preserve">Master’s degree in business administration </w:t>
      </w:r>
      <w:proofErr w:type="gramStart"/>
      <w:r w:rsidRPr="00E205FD">
        <w:t>preferred</w:t>
      </w:r>
      <w:proofErr w:type="gramEnd"/>
      <w:r w:rsidRPr="00E205FD">
        <w:t xml:space="preserve"> with a focus on leadership, business, or finance</w:t>
      </w:r>
      <w:r>
        <w:t>.</w:t>
      </w:r>
    </w:p>
    <w:p w14:paraId="02AA3F6C" w14:textId="77777777" w:rsidR="00BA48F7" w:rsidRDefault="00BA48F7" w:rsidP="00BA48F7">
      <w:pPr>
        <w:pStyle w:val="Heading2"/>
      </w:pPr>
      <w:r>
        <w:t>Knowledge and Work Experience</w:t>
      </w:r>
    </w:p>
    <w:p w14:paraId="13B6947B" w14:textId="77777777" w:rsidR="00985981" w:rsidRPr="00985981" w:rsidRDefault="00985981" w:rsidP="00985981">
      <w:pPr>
        <w:pStyle w:val="BulletedListmultiplelines"/>
      </w:pPr>
      <w:r w:rsidRPr="00985981">
        <w:t>Minimum of 15 years of progressively responsible leadership experience spanning strategy development, real estate, land use, and construction, with preference for experience in similarly complex healthcare systems.</w:t>
      </w:r>
    </w:p>
    <w:p w14:paraId="5E6AE09D" w14:textId="77777777" w:rsidR="00985981" w:rsidRPr="00985981" w:rsidRDefault="00985981" w:rsidP="00985981">
      <w:pPr>
        <w:pStyle w:val="BulletedListmultiplelines"/>
      </w:pPr>
      <w:r w:rsidRPr="00985981">
        <w:t>Over 20 years of progressive leadership experience with oversight of construction management, real estate, capital improvements, and master facilities planning within a large hospital or healthcare system.</w:t>
      </w:r>
    </w:p>
    <w:p w14:paraId="4537CE23" w14:textId="05F5C68C" w:rsidR="00985981" w:rsidRPr="00985981" w:rsidRDefault="00943353" w:rsidP="00985981">
      <w:pPr>
        <w:pStyle w:val="BulletedListmultiplelines"/>
      </w:pPr>
      <w:r>
        <w:t>E</w:t>
      </w:r>
      <w:r w:rsidR="00985981" w:rsidRPr="00985981">
        <w:t>xperience</w:t>
      </w:r>
      <w:r>
        <w:t>d</w:t>
      </w:r>
      <w:r w:rsidR="00985981" w:rsidRPr="00985981">
        <w:t xml:space="preserve"> within complex healthcare environments, including acute and ambulatory settings, with an understanding of inpatient, outpatient, and medical office operations.</w:t>
      </w:r>
    </w:p>
    <w:p w14:paraId="08EBEC29" w14:textId="042810F6" w:rsidR="00985981" w:rsidRPr="00985981" w:rsidRDefault="00985981" w:rsidP="00985981">
      <w:pPr>
        <w:pStyle w:val="BulletedListmultiplelines"/>
      </w:pPr>
      <w:r w:rsidRPr="00985981">
        <w:t>Demonstrate</w:t>
      </w:r>
      <w:r w:rsidR="007562AC">
        <w:t>d</w:t>
      </w:r>
      <w:r w:rsidRPr="00985981">
        <w:t xml:space="preserve"> track record leading large, complex capital projects and executing real estate strategies that advance organizational objectives.</w:t>
      </w:r>
    </w:p>
    <w:p w14:paraId="5DCF9365" w14:textId="77777777" w:rsidR="00985981" w:rsidRPr="00985981" w:rsidRDefault="00985981" w:rsidP="00985981">
      <w:pPr>
        <w:pStyle w:val="BulletedListmultiplelines"/>
      </w:pPr>
      <w:r w:rsidRPr="00985981">
        <w:t>Proven success leading enterprise or campus-wide master planning efforts within acute care environments.</w:t>
      </w:r>
    </w:p>
    <w:p w14:paraId="7F5673DC" w14:textId="77777777" w:rsidR="00985981" w:rsidRPr="00985981" w:rsidRDefault="00985981" w:rsidP="00985981">
      <w:pPr>
        <w:pStyle w:val="BulletedListmultiplelines"/>
      </w:pPr>
      <w:r w:rsidRPr="00985981">
        <w:t>Possesses a strong understanding of real estate principles, including market dynamics, transactions, and valuation methodologies.</w:t>
      </w:r>
    </w:p>
    <w:p w14:paraId="32A7CDE3" w14:textId="619A4952" w:rsidR="00985981" w:rsidRPr="00985981" w:rsidRDefault="008100A5" w:rsidP="00985981">
      <w:pPr>
        <w:pStyle w:val="BulletedListmultiplelines"/>
      </w:pPr>
      <w:r>
        <w:t>S</w:t>
      </w:r>
      <w:r w:rsidR="00985981" w:rsidRPr="00985981">
        <w:t>olid financial acumen, including capital planning, cost management, and oversight of vendor relationships.</w:t>
      </w:r>
    </w:p>
    <w:p w14:paraId="6A9246D1" w14:textId="39C38D32" w:rsidR="00985981" w:rsidRPr="00985981" w:rsidRDefault="00985981" w:rsidP="00985981">
      <w:pPr>
        <w:pStyle w:val="BulletedListmultiplelines"/>
      </w:pPr>
      <w:r w:rsidRPr="00985981">
        <w:t>Demonstrate</w:t>
      </w:r>
      <w:r w:rsidR="008100A5">
        <w:t>d</w:t>
      </w:r>
      <w:r w:rsidRPr="00985981">
        <w:t xml:space="preserve"> familiarity with facilities management practices and sustainable design principles that enhance the environment of care.</w:t>
      </w:r>
    </w:p>
    <w:p w14:paraId="08B3B977" w14:textId="62408F40" w:rsidR="00985981" w:rsidRPr="00985981" w:rsidRDefault="008100A5" w:rsidP="00985981">
      <w:pPr>
        <w:pStyle w:val="BulletedListmultiplelines"/>
      </w:pPr>
      <w:r>
        <w:t>C</w:t>
      </w:r>
      <w:r w:rsidR="00985981" w:rsidRPr="00985981">
        <w:t>omprehensive understanding of healthcare systems and the clinical environment, with the ability to effectively partner with clinical and operational leadership.</w:t>
      </w:r>
    </w:p>
    <w:p w14:paraId="3174E233" w14:textId="31610490" w:rsidR="00985981" w:rsidRDefault="008100A5" w:rsidP="00985981">
      <w:pPr>
        <w:pStyle w:val="BulletedListmultiplelines"/>
        <w:rPr>
          <w:b/>
          <w:bCs/>
        </w:rPr>
      </w:pPr>
      <w:r>
        <w:t>F</w:t>
      </w:r>
      <w:r w:rsidR="00985981" w:rsidRPr="00985981">
        <w:t>amiliarity with healthcare financial structures, including capital markets and bond-related considerations.</w:t>
      </w:r>
    </w:p>
    <w:p w14:paraId="08749C61" w14:textId="06F2F385" w:rsidR="00BA48F7" w:rsidRDefault="00BA48F7" w:rsidP="00CB560C">
      <w:pPr>
        <w:pStyle w:val="Heading2"/>
      </w:pPr>
      <w:r>
        <w:t>Leadership Skills and Competencies</w:t>
      </w:r>
    </w:p>
    <w:p w14:paraId="629AB424" w14:textId="77777777" w:rsidR="00CB5CA3" w:rsidRDefault="00CB5CA3" w:rsidP="00CB5CA3">
      <w:pPr>
        <w:pStyle w:val="BulletedListmultiplelines"/>
        <w:numPr>
          <w:ilvl w:val="0"/>
          <w:numId w:val="30"/>
        </w:numPr>
      </w:pPr>
      <w:r>
        <w:t>Operates with an enterprise mindset, maintaining a strategic focus while empowering teams and reinforcing accountability across the organization.</w:t>
      </w:r>
    </w:p>
    <w:p w14:paraId="63FDB952" w14:textId="77777777" w:rsidR="00CB5CA3" w:rsidRDefault="00CB5CA3" w:rsidP="00CB5CA3">
      <w:pPr>
        <w:pStyle w:val="BulletedListmultiplelines"/>
        <w:numPr>
          <w:ilvl w:val="0"/>
          <w:numId w:val="30"/>
        </w:numPr>
      </w:pPr>
      <w:r>
        <w:t>Exhibits high emotional intelligence, effectively navigating complex organizational dynamics and competing priorities in a matrixed environment.</w:t>
      </w:r>
    </w:p>
    <w:p w14:paraId="17BB5C61" w14:textId="77777777" w:rsidR="00CB5CA3" w:rsidRDefault="00CB5CA3" w:rsidP="00CB5CA3">
      <w:pPr>
        <w:pStyle w:val="BulletedListmultiplelines"/>
        <w:numPr>
          <w:ilvl w:val="0"/>
          <w:numId w:val="30"/>
        </w:numPr>
      </w:pPr>
      <w:r>
        <w:t>Demonstrates a strong change management orientation, with the ability to lead through ambiguity, implement structured processes, and drive consistent execution.</w:t>
      </w:r>
    </w:p>
    <w:p w14:paraId="09D3A3B3" w14:textId="77777777" w:rsidR="00CB5CA3" w:rsidRDefault="00CB5CA3" w:rsidP="00CB5CA3">
      <w:pPr>
        <w:pStyle w:val="BulletedListmultiplelines"/>
        <w:numPr>
          <w:ilvl w:val="0"/>
          <w:numId w:val="30"/>
        </w:numPr>
      </w:pPr>
      <w:r>
        <w:t>Has a proven ability to build and lead high-performing teams, establishing clear direction, fostering engagement, and driving accountability.</w:t>
      </w:r>
    </w:p>
    <w:p w14:paraId="173BAED2" w14:textId="2AAC5352" w:rsidR="00CB5CA3" w:rsidRDefault="00CB5CA3" w:rsidP="00CB5CA3">
      <w:pPr>
        <w:pStyle w:val="BulletedListmultiplelines"/>
        <w:numPr>
          <w:ilvl w:val="0"/>
          <w:numId w:val="30"/>
        </w:numPr>
      </w:pPr>
      <w:r>
        <w:t>Demonstrates the ability to build consensus and maintain alignment among diverse stakeholders.</w:t>
      </w:r>
    </w:p>
    <w:p w14:paraId="67AE68E2" w14:textId="77777777" w:rsidR="00CB5CA3" w:rsidRDefault="00CB5CA3" w:rsidP="00CB5CA3">
      <w:pPr>
        <w:pStyle w:val="BulletedListmultiplelines"/>
        <w:numPr>
          <w:ilvl w:val="0"/>
          <w:numId w:val="30"/>
        </w:numPr>
      </w:pPr>
      <w:r>
        <w:t>Balances standardization with flexibility, ensuring consistent governance while adapting to market-specific needs.</w:t>
      </w:r>
    </w:p>
    <w:p w14:paraId="28FA8197" w14:textId="77777777" w:rsidR="00CB5CA3" w:rsidRDefault="00CB5CA3" w:rsidP="00CB5CA3">
      <w:pPr>
        <w:pStyle w:val="BulletedListmultiplelines"/>
        <w:numPr>
          <w:ilvl w:val="0"/>
          <w:numId w:val="30"/>
        </w:numPr>
      </w:pPr>
      <w:r>
        <w:lastRenderedPageBreak/>
        <w:t>Communicates effectively with a wide range of stakeholders, utilizing strong written and verbal communication skills.</w:t>
      </w:r>
    </w:p>
    <w:p w14:paraId="2D4A4F61" w14:textId="77777777" w:rsidR="00CB5CA3" w:rsidRDefault="00CB5CA3" w:rsidP="00CB5CA3">
      <w:pPr>
        <w:pStyle w:val="BulletedListmultiplelines"/>
        <w:numPr>
          <w:ilvl w:val="0"/>
          <w:numId w:val="30"/>
        </w:numPr>
      </w:pPr>
      <w:r>
        <w:t>Builds trusted relationships across functions, fostering collaboration, alignment, and shared purpose.</w:t>
      </w:r>
    </w:p>
    <w:p w14:paraId="688872F5" w14:textId="16D407B2" w:rsidR="00CB5CA3" w:rsidRPr="00BA48F7" w:rsidRDefault="00CB5CA3" w:rsidP="00CB5CA3">
      <w:pPr>
        <w:pStyle w:val="BulletedListmultiplelines"/>
        <w:numPr>
          <w:ilvl w:val="0"/>
          <w:numId w:val="30"/>
        </w:numPr>
      </w:pPr>
      <w:r>
        <w:t>Embodies servant leadership, demonstrating integrity, accountability, and a commitment to Providence’s mission and values.</w:t>
      </w:r>
    </w:p>
    <w:p w14:paraId="06DE8B40" w14:textId="77777777" w:rsidR="001D462B" w:rsidRDefault="001D462B" w:rsidP="001D462B">
      <w:pPr>
        <w:pStyle w:val="Heading1"/>
      </w:pPr>
      <w:r>
        <w:lastRenderedPageBreak/>
        <w:t>The Community</w:t>
      </w:r>
    </w:p>
    <w:p w14:paraId="2290D378" w14:textId="77777777" w:rsidR="001D462B" w:rsidRPr="00993DAD" w:rsidRDefault="001D462B" w:rsidP="001D462B">
      <w:pPr>
        <w:pStyle w:val="Heading2"/>
      </w:pPr>
      <w:r>
        <w:t>S</w:t>
      </w:r>
      <w:r w:rsidRPr="00993DAD">
        <w:t>eattle, Washington</w:t>
      </w:r>
    </w:p>
    <w:p w14:paraId="290D656E" w14:textId="77777777" w:rsidR="001D462B" w:rsidRPr="00993DAD" w:rsidRDefault="001D462B" w:rsidP="001D462B">
      <w:pPr>
        <w:pStyle w:val="BodyText"/>
      </w:pPr>
      <w:r w:rsidRPr="00993DAD">
        <w:t xml:space="preserve">Seattle is a diverse, dynamic, and innovative city that has been growing and rising in national prominence. Surrounded by water and mountains and covered with hills, the city is equipped with a landscape as diverse as the city itself. Seattle enjoys a thriving economy and has been named the nation’s “Most Walkable City,” the third “Coolest City,” and the second “Best City of the Next Decade.” As the accolades continue to mount, this 750,000-plus person city will continue to be experienced as one of the United States’ </w:t>
      </w:r>
      <w:r>
        <w:t>premier</w:t>
      </w:r>
      <w:r w:rsidRPr="00993DAD">
        <w:t xml:space="preserve"> locations. </w:t>
      </w:r>
    </w:p>
    <w:p w14:paraId="01F907B4" w14:textId="77777777" w:rsidR="001D462B" w:rsidRDefault="001D462B" w:rsidP="001D462B">
      <w:pPr>
        <w:pStyle w:val="BodyText"/>
      </w:pPr>
      <w:r w:rsidRPr="00993DAD">
        <w:t xml:space="preserve">Seattle boasts one of the most affluent and educated populations in the country, with a strong foundation of public and private options beginning with K-12. Included among the higher education institutions are University of Washington, University of Puget Sound, and Seattle University. Such strong academic credentials, along with an absence of state income taxes, have made Seattle increasingly popular for families. </w:t>
      </w:r>
    </w:p>
    <w:p w14:paraId="49A93698" w14:textId="77777777" w:rsidR="001D462B" w:rsidRPr="00993DAD" w:rsidRDefault="001D462B" w:rsidP="001D462B">
      <w:pPr>
        <w:pStyle w:val="BodyText"/>
      </w:pPr>
      <w:r w:rsidRPr="00993DAD">
        <w:rPr>
          <w:noProof/>
        </w:rPr>
        <w:drawing>
          <wp:anchor distT="0" distB="0" distL="114300" distR="114300" simplePos="0" relativeHeight="251658242" behindDoc="1" locked="0" layoutInCell="1" allowOverlap="1" wp14:anchorId="617ACBF8" wp14:editId="3EEFDC42">
            <wp:simplePos x="0" y="0"/>
            <wp:positionH relativeFrom="margin">
              <wp:align>left</wp:align>
            </wp:positionH>
            <wp:positionV relativeFrom="paragraph">
              <wp:posOffset>40640</wp:posOffset>
            </wp:positionV>
            <wp:extent cx="4251960" cy="2139696"/>
            <wp:effectExtent l="0" t="0" r="0" b="0"/>
            <wp:wrapTight wrapText="bothSides">
              <wp:wrapPolygon edited="0">
                <wp:start x="0" y="0"/>
                <wp:lineTo x="0" y="21350"/>
                <wp:lineTo x="21484" y="21350"/>
                <wp:lineTo x="21484" y="0"/>
                <wp:lineTo x="0" y="0"/>
              </wp:wrapPolygon>
            </wp:wrapTight>
            <wp:docPr id="265376222" name="Picture 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82">
                      <a:extLst>
                        <a:ext uri="{28A0092B-C50C-407E-A947-70E740481C1C}">
                          <a14:useLocalDpi xmlns:a14="http://schemas.microsoft.com/office/drawing/2010/main" val="0"/>
                        </a:ext>
                      </a:extLst>
                    </a:blip>
                    <a:srcRect/>
                    <a:stretch>
                      <a:fillRect/>
                    </a:stretch>
                  </pic:blipFill>
                  <pic:spPr bwMode="auto">
                    <a:xfrm>
                      <a:off x="0" y="0"/>
                      <a:ext cx="4251960" cy="2139696"/>
                    </a:xfrm>
                    <a:prstGeom prst="rect">
                      <a:avLst/>
                    </a:prstGeom>
                    <a:noFill/>
                    <a:ln>
                      <a:noFill/>
                    </a:ln>
                  </pic:spPr>
                </pic:pic>
              </a:graphicData>
            </a:graphic>
            <wp14:sizeRelH relativeFrom="margin">
              <wp14:pctWidth>0</wp14:pctWidth>
            </wp14:sizeRelH>
            <wp14:sizeRelV relativeFrom="margin">
              <wp14:pctHeight>0</wp14:pctHeight>
            </wp14:sizeRelV>
          </wp:anchor>
        </w:drawing>
      </w:r>
      <w:r w:rsidRPr="00993DAD">
        <w:t xml:space="preserve">From Boeing to Microsoft to Starbucks to Amazon, Seattle has always been home to some of the most influential and innovative American companies. In addition to the companies above, Seattle is also the headquarters of Nordstrom, Costco, and Nintendo America. While there are numerous big-name companies in Seattle, it is also a hotbed for start-ups, especially within the green and clean technology sectors. Seattle has continued to strengthen its own commitment to clean technology with an expansion of public transportation, greenhouse gas reduction programs, and a goal of being the first “climate neutral” city in North America. </w:t>
      </w:r>
    </w:p>
    <w:p w14:paraId="7BA03385" w14:textId="77777777" w:rsidR="001D462B" w:rsidRPr="00993DAD" w:rsidRDefault="001D462B" w:rsidP="001D462B">
      <w:pPr>
        <w:pStyle w:val="BodyText"/>
      </w:pPr>
      <w:r w:rsidRPr="00993DAD">
        <w:t xml:space="preserve">Seattle is a vibrant center for arts, culture, and recreation. The city boasts </w:t>
      </w:r>
      <w:proofErr w:type="gramStart"/>
      <w:r w:rsidRPr="00993DAD">
        <w:t>a number of</w:t>
      </w:r>
      <w:proofErr w:type="gramEnd"/>
      <w:r w:rsidRPr="00993DAD">
        <w:t xml:space="preserve"> different arts offerings, including music festivals of all genres and a widespread theatre community. The city is home to a growing “foodie” community as well, recently ranking as the “7th Best City for Foodies” by Travel and Leisure. The Pike Place Market is perhaps the most recognized farmers’ market in the United States. Outside of food and arts, Seattle is home to several professional sports teams, including the Seattle Seahawks of the National Football League and the Seattle Sounders of Major League Soccer, which are known for having some of the most passionate and loudest fans in the country. Finally, Seattle is recognized for its abundance of outdoor activities. Home to </w:t>
      </w:r>
      <w:r>
        <w:t>the leading outdoor gear company, REI, Seattle has become an ideal area for year-round recreation, including walking, cycling, hiking, skiing, snowboarding, kayaking, sailing,</w:t>
      </w:r>
      <w:r w:rsidRPr="00993DAD">
        <w:t xml:space="preserve"> and rock-climbing. </w:t>
      </w:r>
    </w:p>
    <w:p w14:paraId="4BE55F0A" w14:textId="77777777" w:rsidR="001D462B" w:rsidRPr="00993DAD" w:rsidRDefault="001D462B" w:rsidP="001D462B">
      <w:pPr>
        <w:pStyle w:val="BodyText"/>
      </w:pPr>
      <w:r w:rsidRPr="00993DAD">
        <w:t>For additional information, visit the following websites:</w:t>
      </w:r>
    </w:p>
    <w:p w14:paraId="35F2908F" w14:textId="3BE32FE1" w:rsidR="00D71F15" w:rsidRDefault="00034981" w:rsidP="00034981">
      <w:pPr>
        <w:pStyle w:val="ListBullet"/>
        <w:numPr>
          <w:ilvl w:val="0"/>
          <w:numId w:val="0"/>
        </w:numPr>
        <w:ind w:left="340" w:hanging="340"/>
      </w:pPr>
      <w:hyperlink r:id="rId83" w:history="1">
        <w:r w:rsidRPr="00D82B46">
          <w:rPr>
            <w:rStyle w:val="Hyperlink"/>
          </w:rPr>
          <w:t>www.seattlechamber.com</w:t>
        </w:r>
      </w:hyperlink>
    </w:p>
    <w:p w14:paraId="397BE7DD" w14:textId="66B718F5" w:rsidR="001D462B" w:rsidRPr="00993DAD" w:rsidRDefault="00034981" w:rsidP="00034981">
      <w:pPr>
        <w:pStyle w:val="ListBullet"/>
        <w:numPr>
          <w:ilvl w:val="0"/>
          <w:numId w:val="0"/>
        </w:numPr>
        <w:ind w:left="340" w:hanging="340"/>
      </w:pPr>
      <w:hyperlink r:id="rId84" w:history="1">
        <w:r w:rsidRPr="00D82B46">
          <w:rPr>
            <w:rStyle w:val="Hyperlink"/>
          </w:rPr>
          <w:t>www.visitseattle.org</w:t>
        </w:r>
      </w:hyperlink>
    </w:p>
    <w:p w14:paraId="54DC6B84" w14:textId="77777777" w:rsidR="006550A8" w:rsidRDefault="00BA53C4" w:rsidP="00BA53C4">
      <w:pPr>
        <w:pStyle w:val="Heading1"/>
      </w:pPr>
      <w:r>
        <w:lastRenderedPageBreak/>
        <w:t>Procedure for Candidacy</w:t>
      </w:r>
      <w:bookmarkEnd w:id="3"/>
    </w:p>
    <w:p w14:paraId="60FE984C" w14:textId="77777777" w:rsidR="00786F44" w:rsidRPr="00993DAD" w:rsidRDefault="00786F44" w:rsidP="00786F44">
      <w:pPr>
        <w:pStyle w:val="BodyText"/>
      </w:pPr>
      <w:r w:rsidRPr="0070792D">
        <w:t>Please s</w:t>
      </w:r>
      <w:r w:rsidRPr="004F6A53">
        <w:t xml:space="preserve">ubmit all applications, nominations, and inquiries to </w:t>
      </w:r>
      <w:r w:rsidRPr="004F6A53">
        <w:rPr>
          <w:b/>
          <w:bCs/>
        </w:rPr>
        <w:t>the search team</w:t>
      </w:r>
      <w:r w:rsidRPr="004F6A53">
        <w:t xml:space="preserve"> through the WittKieffer Candidate Portal by </w:t>
      </w:r>
      <w:hyperlink r:id="rId85" w:tgtFrame="_blank" w:tooltip="https://candidateportal.wittkieffer.com/" w:history="1">
        <w:r w:rsidRPr="004F6A53">
          <w:rPr>
            <w:rStyle w:val="Hyperlink"/>
            <w:b/>
            <w:bCs/>
            <w:i/>
            <w:iCs/>
          </w:rPr>
          <w:t>clicking here</w:t>
        </w:r>
      </w:hyperlink>
      <w:r w:rsidRPr="004F6A53">
        <w:t>. New user</w:t>
      </w:r>
      <w:r w:rsidRPr="0070792D">
        <w:t xml:space="preserve">s should select </w:t>
      </w:r>
      <w:r w:rsidRPr="0070792D">
        <w:rPr>
          <w:b/>
          <w:bCs/>
        </w:rPr>
        <w:t>“Register Here”</w:t>
      </w:r>
      <w:r w:rsidRPr="0070792D">
        <w:t xml:space="preserve"> to create an account before proceeding. After logging in, navigate to </w:t>
      </w:r>
      <w:r w:rsidRPr="0070792D">
        <w:rPr>
          <w:b/>
          <w:bCs/>
        </w:rPr>
        <w:t>“Open Positions”</w:t>
      </w:r>
      <w:r w:rsidRPr="0070792D">
        <w:t xml:space="preserve"> and locate the role by entering the institution’s name and clicking on the search wheel.</w:t>
      </w:r>
      <w:r w:rsidRPr="0070792D">
        <w:br/>
      </w:r>
      <w:r w:rsidRPr="0070792D">
        <w:br/>
        <w:t xml:space="preserve">Nominations and inquiries can also be directed to: </w:t>
      </w:r>
      <w:hyperlink r:id="rId86" w:history="1">
        <w:hyperlink r:id="rId87" w:history="1">
          <w:r w:rsidRPr="005D5F40">
            <w:rPr>
              <w:rStyle w:val="Hyperlink"/>
            </w:rPr>
            <w:t>marka@wittkieffer.com</w:t>
          </w:r>
        </w:hyperlink>
        <w:r w:rsidRPr="0070792D">
          <w:rPr>
            <w:rStyle w:val="Hyperlink"/>
            <w:b/>
            <w:bCs/>
            <w:i/>
            <w:iCs/>
          </w:rPr>
          <w:t xml:space="preserve"> </w:t>
        </w:r>
      </w:hyperlink>
    </w:p>
    <w:p w14:paraId="6B2CF0D9" w14:textId="77777777" w:rsidR="0064408D" w:rsidRDefault="0064408D" w:rsidP="00462507">
      <w:pPr>
        <w:pStyle w:val="BodyText"/>
      </w:pPr>
    </w:p>
    <w:tbl>
      <w:tblPr>
        <w:tblStyle w:val="TableGrid"/>
        <w:tblW w:w="0" w:type="auto"/>
        <w:tblLook w:val="04A0" w:firstRow="1" w:lastRow="0" w:firstColumn="1" w:lastColumn="0" w:noHBand="0" w:noVBand="1"/>
      </w:tblPr>
      <w:tblGrid>
        <w:gridCol w:w="3358"/>
        <w:gridCol w:w="3359"/>
        <w:gridCol w:w="3359"/>
      </w:tblGrid>
      <w:tr w:rsidR="00BA48F7" w14:paraId="7B32C389" w14:textId="77777777" w:rsidTr="00BA48F7">
        <w:tc>
          <w:tcPr>
            <w:tcW w:w="3358" w:type="dxa"/>
          </w:tcPr>
          <w:p w14:paraId="36209DA8" w14:textId="413424E0" w:rsidR="000A7456" w:rsidRDefault="00B718EA" w:rsidP="000A7456">
            <w:pPr>
              <w:pStyle w:val="Heading3"/>
            </w:pPr>
            <w:r>
              <w:t>Mark Andrew</w:t>
            </w:r>
          </w:p>
          <w:p w14:paraId="1C4D145E" w14:textId="340A8523" w:rsidR="000A7456" w:rsidRPr="00914291" w:rsidRDefault="002D3E16" w:rsidP="000A7456">
            <w:pPr>
              <w:pStyle w:val="Heading3"/>
              <w:rPr>
                <w:b w:val="0"/>
              </w:rPr>
            </w:pPr>
            <w:r w:rsidRPr="00914291">
              <w:rPr>
                <w:b w:val="0"/>
              </w:rPr>
              <w:t>Senior Partner</w:t>
            </w:r>
          </w:p>
          <w:p w14:paraId="541327EC" w14:textId="4F660C68" w:rsidR="00BA48F7" w:rsidRDefault="00A84577" w:rsidP="000A7456">
            <w:pPr>
              <w:pStyle w:val="Heading3"/>
            </w:pPr>
            <w:hyperlink r:id="rId88" w:history="1">
              <w:r w:rsidRPr="00914291">
                <w:rPr>
                  <w:rStyle w:val="Hyperlink"/>
                  <w:b w:val="0"/>
                </w:rPr>
                <w:t>marka@wittkieffer.com</w:t>
              </w:r>
            </w:hyperlink>
            <w:r w:rsidRPr="00914291">
              <w:rPr>
                <w:b w:val="0"/>
              </w:rPr>
              <w:t xml:space="preserve"> </w:t>
            </w:r>
            <w:r w:rsidR="000A7456">
              <w:tab/>
            </w:r>
          </w:p>
        </w:tc>
        <w:tc>
          <w:tcPr>
            <w:tcW w:w="3359" w:type="dxa"/>
          </w:tcPr>
          <w:p w14:paraId="7DEF7766" w14:textId="226B7B0A" w:rsidR="000A7456" w:rsidRDefault="009353C2" w:rsidP="000A7456">
            <w:pPr>
              <w:pStyle w:val="Heading3"/>
            </w:pPr>
            <w:r w:rsidRPr="009353C2">
              <w:t xml:space="preserve">Donna Padilla </w:t>
            </w:r>
          </w:p>
          <w:p w14:paraId="66C48F1F" w14:textId="6B707957" w:rsidR="000A7456" w:rsidRPr="00914291" w:rsidRDefault="009353C2" w:rsidP="000A7456">
            <w:pPr>
              <w:pStyle w:val="Heading3"/>
              <w:rPr>
                <w:b w:val="0"/>
              </w:rPr>
            </w:pPr>
            <w:r w:rsidRPr="00914291">
              <w:rPr>
                <w:b w:val="0"/>
              </w:rPr>
              <w:t>Executive Partner and Market Leader</w:t>
            </w:r>
          </w:p>
          <w:p w14:paraId="1DB376E6" w14:textId="140B34A6" w:rsidR="00BA48F7" w:rsidRDefault="006318BC" w:rsidP="000A7456">
            <w:pPr>
              <w:pStyle w:val="Heading3"/>
            </w:pPr>
            <w:hyperlink r:id="rId89" w:history="1">
              <w:r w:rsidRPr="00914291">
                <w:rPr>
                  <w:rStyle w:val="Hyperlink"/>
                  <w:b w:val="0"/>
                </w:rPr>
                <w:t>donnap@wittkieffer.com</w:t>
              </w:r>
            </w:hyperlink>
            <w:r w:rsidRPr="00914291">
              <w:rPr>
                <w:b w:val="0"/>
              </w:rPr>
              <w:t xml:space="preserve"> </w:t>
            </w:r>
            <w:r w:rsidR="000A7456">
              <w:tab/>
            </w:r>
          </w:p>
        </w:tc>
        <w:tc>
          <w:tcPr>
            <w:tcW w:w="3359" w:type="dxa"/>
          </w:tcPr>
          <w:p w14:paraId="08E518D8" w14:textId="239907BE" w:rsidR="000A7456" w:rsidRDefault="00FB3DD3" w:rsidP="000A7456">
            <w:pPr>
              <w:pStyle w:val="Heading3"/>
            </w:pPr>
            <w:r w:rsidRPr="00FB3DD3">
              <w:t>Stephanie Ikediobi</w:t>
            </w:r>
          </w:p>
          <w:p w14:paraId="57F6CE4A" w14:textId="29AD4ED1" w:rsidR="000A7456" w:rsidRPr="00914291" w:rsidRDefault="00DC6D18" w:rsidP="000A7456">
            <w:pPr>
              <w:pStyle w:val="Heading3"/>
              <w:rPr>
                <w:b w:val="0"/>
              </w:rPr>
            </w:pPr>
            <w:r w:rsidRPr="00914291">
              <w:rPr>
                <w:b w:val="0"/>
              </w:rPr>
              <w:t>Senior Associate</w:t>
            </w:r>
          </w:p>
          <w:p w14:paraId="3254D316" w14:textId="167CBF45" w:rsidR="00BA48F7" w:rsidRDefault="00FB3DD3" w:rsidP="000A7456">
            <w:pPr>
              <w:pStyle w:val="Heading3"/>
            </w:pPr>
            <w:hyperlink r:id="rId90" w:history="1">
              <w:r w:rsidRPr="00914291">
                <w:rPr>
                  <w:rStyle w:val="Hyperlink"/>
                  <w:b w:val="0"/>
                </w:rPr>
                <w:t>sikediobi@wittkieffer.com</w:t>
              </w:r>
            </w:hyperlink>
            <w:r w:rsidRPr="00914291">
              <w:rPr>
                <w:b w:val="0"/>
              </w:rPr>
              <w:t xml:space="preserve"> </w:t>
            </w:r>
          </w:p>
        </w:tc>
      </w:tr>
    </w:tbl>
    <w:p w14:paraId="65846916" w14:textId="77777777" w:rsidR="000A7456" w:rsidRDefault="000A7456" w:rsidP="00BA48F7">
      <w:pPr>
        <w:pStyle w:val="BodyText"/>
      </w:pPr>
    </w:p>
    <w:p w14:paraId="23C056D2" w14:textId="0C23CCB8" w:rsidR="00BA48F7" w:rsidRDefault="00071F43" w:rsidP="000A7456">
      <w:pPr>
        <w:pStyle w:val="EEOStatement"/>
      </w:pPr>
      <w:r w:rsidRPr="00071F43">
        <w:t>Providence</w:t>
      </w:r>
      <w:r w:rsidR="00BA48F7">
        <w:t xml:space="preserve"> values diversity and is committed to equal opportunity for all persons regardless of age, color, disability, ethnicity, marital status, national origin, race, religion, sex, sexual orientation, veteran </w:t>
      </w:r>
      <w:r w:rsidR="000A7456">
        <w:t>status,</w:t>
      </w:r>
      <w:r w:rsidR="00BA48F7">
        <w:t xml:space="preserve"> or any other status protected by law.</w:t>
      </w:r>
    </w:p>
    <w:p w14:paraId="24CF8A5C" w14:textId="77777777" w:rsidR="00BA48F7" w:rsidRDefault="00BA48F7" w:rsidP="00BA48F7">
      <w:pPr>
        <w:pStyle w:val="BodyText"/>
      </w:pPr>
    </w:p>
    <w:p w14:paraId="48FBBD9E" w14:textId="77777777" w:rsidR="00BA48F7" w:rsidRDefault="00BA48F7" w:rsidP="00BA48F7">
      <w:pPr>
        <w:pStyle w:val="BodyText"/>
      </w:pPr>
    </w:p>
    <w:p w14:paraId="7CA63A33" w14:textId="77777777" w:rsidR="00BA48F7" w:rsidRDefault="00BA48F7" w:rsidP="00BA48F7">
      <w:pPr>
        <w:pStyle w:val="BodyText"/>
      </w:pPr>
    </w:p>
    <w:p w14:paraId="1013B4A3" w14:textId="77777777" w:rsidR="00BA48F7" w:rsidRDefault="00BA48F7" w:rsidP="00BA48F7">
      <w:pPr>
        <w:pStyle w:val="BodyText"/>
      </w:pPr>
    </w:p>
    <w:p w14:paraId="5F05794D" w14:textId="77777777" w:rsidR="009A6961" w:rsidRDefault="009A6961" w:rsidP="00BA48F7">
      <w:pPr>
        <w:pStyle w:val="BodyText"/>
      </w:pPr>
    </w:p>
    <w:p w14:paraId="700B5FA1" w14:textId="77777777" w:rsidR="009A6961" w:rsidRDefault="009A6961" w:rsidP="00BA48F7">
      <w:pPr>
        <w:pStyle w:val="BodyText"/>
      </w:pPr>
    </w:p>
    <w:p w14:paraId="7F608976" w14:textId="77777777" w:rsidR="009A6961" w:rsidRDefault="009A6961" w:rsidP="00BA48F7">
      <w:pPr>
        <w:pStyle w:val="BodyText"/>
      </w:pPr>
    </w:p>
    <w:p w14:paraId="35867C50" w14:textId="77777777" w:rsidR="00BA48F7" w:rsidRDefault="00BA48F7" w:rsidP="00BA48F7">
      <w:pPr>
        <w:pStyle w:val="BodyText"/>
      </w:pPr>
    </w:p>
    <w:p w14:paraId="035BDA10" w14:textId="02E92766" w:rsidR="00BA48F7" w:rsidRDefault="00BA48F7" w:rsidP="000A7456">
      <w:pPr>
        <w:pStyle w:val="BodyTextSmall"/>
      </w:pPr>
      <w:r>
        <w:t xml:space="preserve">The material presented in this leadership profile should be relied on for informational purposes only. This material has been copied, compiled, or quoted in part from </w:t>
      </w:r>
      <w:r w:rsidR="00730803" w:rsidRPr="00730803">
        <w:t>Providence</w:t>
      </w:r>
      <w:r>
        <w:t xml:space="preserve"> documents and personal interviews and is believed to be reliable. While every effort has been made to ensure the accuracy of this information, the original source documents and factual situations govern. </w:t>
      </w:r>
    </w:p>
    <w:p w14:paraId="77C535F1" w14:textId="77777777" w:rsidR="00454172" w:rsidRDefault="00BA48F7" w:rsidP="000A7456">
      <w:pPr>
        <w:pStyle w:val="BodyTextSmall"/>
        <w:sectPr w:rsidR="00454172" w:rsidSect="00590948">
          <w:footerReference w:type="default" r:id="rId91"/>
          <w:headerReference w:type="first" r:id="rId92"/>
          <w:footerReference w:type="first" r:id="rId93"/>
          <w:pgSz w:w="12240" w:h="15840" w:code="1"/>
          <w:pgMar w:top="1440" w:right="1077" w:bottom="1440" w:left="1077" w:header="720" w:footer="431" w:gutter="0"/>
          <w:pgNumType w:start="1"/>
          <w:cols w:space="708"/>
          <w:docGrid w:linePitch="360"/>
        </w:sectPr>
      </w:pPr>
      <w:r>
        <w:t xml:space="preserve">All images and logos used in this leadership profile were attained from </w:t>
      </w:r>
      <w:r w:rsidR="00730803" w:rsidRPr="00730803">
        <w:t>Providence</w:t>
      </w:r>
      <w:r w:rsidR="00462507">
        <w:t xml:space="preserve"> </w:t>
      </w:r>
      <w:r>
        <w:t>and/or are owned by Witt/Kieffer Inc. via Getty Image</w:t>
      </w:r>
      <w:r w:rsidR="009107AA">
        <w:t>s</w:t>
      </w:r>
      <w:r w:rsidR="00681B79">
        <w:t>.</w:t>
      </w:r>
    </w:p>
    <w:p w14:paraId="48627026" w14:textId="77777777" w:rsidR="00BA48F7" w:rsidRPr="00BA48F7" w:rsidRDefault="00590948" w:rsidP="005C5682">
      <w:pPr>
        <w:pStyle w:val="BodyTextSmall"/>
        <w:ind w:left="90"/>
      </w:pPr>
      <w:r>
        <w:rPr>
          <w:noProof/>
        </w:rPr>
        <w:lastRenderedPageBreak/>
        <mc:AlternateContent>
          <mc:Choice Requires="wpg">
            <w:drawing>
              <wp:anchor distT="0" distB="0" distL="114300" distR="114300" simplePos="0" relativeHeight="251658241" behindDoc="0" locked="0" layoutInCell="1" allowOverlap="1" wp14:anchorId="6D658A57" wp14:editId="5C53B28C">
                <wp:simplePos x="0" y="0"/>
                <wp:positionH relativeFrom="column">
                  <wp:posOffset>-13335</wp:posOffset>
                </wp:positionH>
                <wp:positionV relativeFrom="paragraph">
                  <wp:posOffset>15240</wp:posOffset>
                </wp:positionV>
                <wp:extent cx="6318250" cy="6764020"/>
                <wp:effectExtent l="0" t="0" r="6350" b="0"/>
                <wp:wrapNone/>
                <wp:docPr id="2118607511" name="Group 14"/>
                <wp:cNvGraphicFramePr/>
                <a:graphic xmlns:a="http://schemas.openxmlformats.org/drawingml/2006/main">
                  <a:graphicData uri="http://schemas.microsoft.com/office/word/2010/wordprocessingGroup">
                    <wpg:wgp>
                      <wpg:cNvGrpSpPr/>
                      <wpg:grpSpPr>
                        <a:xfrm>
                          <a:off x="0" y="0"/>
                          <a:ext cx="6318250" cy="6764020"/>
                          <a:chOff x="0" y="-76200"/>
                          <a:chExt cx="6318250" cy="6764020"/>
                        </a:xfrm>
                      </wpg:grpSpPr>
                      <pic:pic xmlns:pic="http://schemas.openxmlformats.org/drawingml/2006/picture">
                        <pic:nvPicPr>
                          <pic:cNvPr id="1726524717" name="Picture 3" descr="A picture containing screenshot, graphics, design&#10;&#10;Description automatically generated"/>
                          <pic:cNvPicPr>
                            <a:picLocks noChangeAspect="1"/>
                          </pic:cNvPicPr>
                        </pic:nvPicPr>
                        <pic:blipFill rotWithShape="1">
                          <a:blip r:embed="rId94" cstate="print">
                            <a:extLst>
                              <a:ext uri="{28A0092B-C50C-407E-A947-70E740481C1C}">
                                <a14:useLocalDpi xmlns:a14="http://schemas.microsoft.com/office/drawing/2010/main" val="0"/>
                              </a:ext>
                            </a:extLst>
                          </a:blip>
                          <a:srcRect b="18586"/>
                          <a:stretch/>
                        </pic:blipFill>
                        <pic:spPr bwMode="auto">
                          <a:xfrm>
                            <a:off x="0" y="-76200"/>
                            <a:ext cx="6318250" cy="6144260"/>
                          </a:xfrm>
                          <a:prstGeom prst="rect">
                            <a:avLst/>
                          </a:prstGeom>
                          <a:noFill/>
                          <a:ln>
                            <a:noFill/>
                          </a:ln>
                          <a:extLst>
                            <a:ext uri="{53640926-AAD7-44D8-BBD7-CCE9431645EC}">
                              <a14:shadowObscured xmlns:a14="http://schemas.microsoft.com/office/drawing/2010/main"/>
                            </a:ext>
                          </a:extLst>
                        </pic:spPr>
                      </pic:pic>
                      <pic:pic xmlns:pic="http://schemas.openxmlformats.org/drawingml/2006/picture">
                        <pic:nvPicPr>
                          <pic:cNvPr id="1027252759" name="Picture 9"/>
                          <pic:cNvPicPr>
                            <a:picLocks noChangeAspect="1"/>
                          </pic:cNvPicPr>
                        </pic:nvPicPr>
                        <pic:blipFill>
                          <a:blip r:embed="rId95">
                            <a:extLst>
                              <a:ext uri="{28A0092B-C50C-407E-A947-70E740481C1C}">
                                <a14:useLocalDpi xmlns:a14="http://schemas.microsoft.com/office/drawing/2010/main" val="0"/>
                              </a:ext>
                            </a:extLst>
                          </a:blip>
                          <a:srcRect/>
                          <a:stretch>
                            <a:fillRect/>
                          </a:stretch>
                        </pic:blipFill>
                        <pic:spPr bwMode="auto">
                          <a:xfrm>
                            <a:off x="63500" y="5956300"/>
                            <a:ext cx="2390140" cy="731520"/>
                          </a:xfrm>
                          <a:prstGeom prst="rect">
                            <a:avLst/>
                          </a:prstGeom>
                          <a:noFill/>
                        </pic:spPr>
                      </pic:pic>
                      <wps:wsp>
                        <wps:cNvPr id="976782917" name="Rectangle 1"/>
                        <wps:cNvSpPr/>
                        <wps:spPr>
                          <a:xfrm>
                            <a:off x="2744758" y="1912620"/>
                            <a:ext cx="188942" cy="3015615"/>
                          </a:xfrm>
                          <a:prstGeom prst="rect">
                            <a:avLst/>
                          </a:prstGeom>
                          <a:solidFill>
                            <a:schemeClr val="bg2">
                              <a:lumMod val="50000"/>
                            </a:schemeClr>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clip" horzOverflow="clip" vert="horz" wrap="square" lIns="91440" tIns="45720" rIns="91440" bIns="45720" numCol="1" spcCol="0" rtlCol="0" fromWordArt="0" anchor="ctr" anchorCtr="0" forceAA="0" compatLnSpc="1">
                          <a:prstTxWarp prst="textNoShape">
                            <a:avLst/>
                          </a:prstTxWarp>
                          <a:noAutofit/>
                        </wps:bodyPr>
                      </wps:wsp>
                      <wps:wsp>
                        <wps:cNvPr id="817483044" name="Text Box 8"/>
                        <wps:cNvSpPr txBox="1"/>
                        <wps:spPr>
                          <a:xfrm>
                            <a:off x="2933700" y="2141221"/>
                            <a:ext cx="3322320" cy="2651760"/>
                          </a:xfrm>
                          <a:prstGeom prst="rect">
                            <a:avLst/>
                          </a:prstGeom>
                          <a:noFill/>
                          <a:ln w="6350">
                            <a:noFill/>
                          </a:ln>
                        </wps:spPr>
                        <wps:txbx>
                          <w:txbxContent>
                            <w:p w14:paraId="64E6FD1D" w14:textId="77777777" w:rsidR="00455C6D" w:rsidRPr="00137B34" w:rsidRDefault="00455C6D" w:rsidP="00455C6D">
                              <w:pPr>
                                <w:pStyle w:val="LeadParagraph"/>
                                <w:rPr>
                                  <w:sz w:val="20"/>
                                  <w:szCs w:val="20"/>
                                </w:rPr>
                              </w:pPr>
                              <w:r w:rsidRPr="00137B34">
                                <w:rPr>
                                  <w:sz w:val="20"/>
                                  <w:szCs w:val="20"/>
                                </w:rPr>
                                <w:t xml:space="preserve">WittKieffer is the premier executive search and advisory firm developing inclusive, impactful leadership teams for organizations that improve quality of life. For more than 50 years, we have operated exclusively at the intersection of not-for-profit and for-profit healthcare delivery, science, and education – the Quality of Life Ecosystem. Through our expert executive search services as well as our Professional Search, Interim Leadership, and Leadership Advisory solutions, we strengthen organizations that make the world better. </w:t>
                              </w:r>
                              <w:r w:rsidRPr="00137B34">
                                <w:rPr>
                                  <w:sz w:val="20"/>
                                  <w:szCs w:val="20"/>
                                </w:rPr>
                                <w:br/>
                              </w:r>
                            </w:p>
                            <w:p w14:paraId="0C892C29" w14:textId="77777777" w:rsidR="00455C6D" w:rsidRPr="00137B34" w:rsidRDefault="00455C6D" w:rsidP="00455C6D">
                              <w:pPr>
                                <w:pStyle w:val="LeadParagraph"/>
                                <w:rPr>
                                  <w:sz w:val="16"/>
                                  <w:szCs w:val="16"/>
                                </w:rPr>
                              </w:pPr>
                              <w:r w:rsidRPr="00137B34">
                                <w:rPr>
                                  <w:sz w:val="20"/>
                                  <w:szCs w:val="20"/>
                                </w:rPr>
                                <w:t xml:space="preserve">Visit </w:t>
                              </w:r>
                              <w:hyperlink r:id="rId96" w:history="1">
                                <w:r w:rsidRPr="00137B34">
                                  <w:rPr>
                                    <w:rStyle w:val="Hyperlink"/>
                                    <w:sz w:val="20"/>
                                    <w:szCs w:val="20"/>
                                  </w:rPr>
                                  <w:t>WittKieffer.com</w:t>
                                </w:r>
                              </w:hyperlink>
                              <w:r w:rsidRPr="00137B34">
                                <w:rPr>
                                  <w:sz w:val="20"/>
                                  <w:szCs w:val="20"/>
                                </w:rPr>
                                <w:t xml:space="preserve"> to learn more.</w:t>
                              </w:r>
                              <w:r w:rsidR="005C5682" w:rsidRPr="00137B34">
                                <w:rPr>
                                  <w:noProof/>
                                  <w:sz w:val="20"/>
                                  <w:szCs w:val="20"/>
                                </w:rPr>
                                <w:t xml:space="preserve"> </w:t>
                              </w:r>
                            </w:p>
                            <w:p w14:paraId="056FE695" w14:textId="77777777" w:rsidR="00455C6D" w:rsidRDefault="00455C6D" w:rsidP="00455C6D">
                              <w:pPr>
                                <w:spacing w:line="320" w:lineRule="exact"/>
                                <w:rPr>
                                  <w:sz w:val="24"/>
                                  <w:szCs w:val="24"/>
                                </w:rPr>
                              </w:pPr>
                            </w:p>
                          </w:txbxContent>
                        </wps:txbx>
                        <wps:bodyPr rot="0" spcFirstLastPara="0" vertOverflow="clip" horzOverflow="clip" vert="horz" wrap="square" lIns="91440" tIns="45720" rIns="91440" bIns="45720" numCol="1" spcCol="0" rtlCol="0" fromWordArt="0" anchor="t" anchorCtr="0" forceAA="0" compatLnSpc="1">
                          <a:prstTxWarp prst="textNoShape">
                            <a:avLst/>
                          </a:prstTxWarp>
                          <a:noAutofit/>
                        </wps:bodyPr>
                      </wps:wsp>
                    </wpg:wgp>
                  </a:graphicData>
                </a:graphic>
                <wp14:sizeRelH relativeFrom="margin">
                  <wp14:pctWidth>0</wp14:pctWidth>
                </wp14:sizeRelH>
                <wp14:sizeRelV relativeFrom="margin">
                  <wp14:pctHeight>0</wp14:pctHeight>
                </wp14:sizeRelV>
              </wp:anchor>
            </w:drawing>
          </mc:Choice>
          <mc:Fallback>
            <w:pict>
              <v:group w14:anchorId="6D658A57" id="Group 14" o:spid="_x0000_s1026" style="position:absolute;left:0;text-align:left;margin-left:-1.05pt;margin-top:1.2pt;width:497.5pt;height:532.6pt;z-index:251658241;mso-width-relative:margin;mso-height-relative:margin" coordorigin=",-762" coordsize="63182,67640" o:gfxdata="UEsDBBQABgAIAAAAIQDQ4HPPFAEAAEcCAAATAAAAW0NvbnRlbnRfVHlwZXNdLnhtbJSSQU7DMBBF&#10;90jcwfIWJQ5dIISSdEHKEhAqB7DsSWKIx5bHhPb2OGkrQdVWYumZef/Pt10uN3ZgIwQyDit+mxec&#10;ASqnDXYVf18/ZfecUZSo5eAQKr4F4sv6+qpcbz0QSzRSxfsY/YMQpHqwknLnAVOndcHKmI6hE16q&#10;T9mBWBTFnVAOI2DM4qTB67KBVn4Nka02qbzb5MNDx9njbnDyqrixk8DcECcZj6eRqX6aCDDQkYv0&#10;fjBKxnQfYkR9lCXb58gTOc9QbzzdpLBnHKbO3xi/DfbcS3qAYDSwVxnis7QprNCBBCxc41R+WWNa&#10;0lLm2tYoyJtAq5k67HROW7tvDDD+V7xJ2BuMB3Uxf4P6BwAA//8DAFBLAwQUAAYACAAAACEAOP0h&#10;/9YAAACUAQAACwAAAF9yZWxzLy5yZWxzpJDBasMwDIbvg72D0X1xmsMYo04vo9Br6R7A2IpjGltG&#10;Mtn69jODwTJ621G/0PeJf3/4TItakSVSNrDrelCYHfmYg4H3y/HpBZRUm71dKKOBGwocxseH/RkX&#10;W9uRzLGIapQsBuZay6vW4mZMVjoqmNtmIk62tpGDLtZdbUA99P2z5t8MGDdMdfIG+OQHUJdbaeY/&#10;7BQdk9BUO0dJ0zRFd4+qPX3kM66NYjlgNeBZvkPGtWvPgb7v3f3TG9iWOboj24Rv5LZ+HKhlP3q9&#10;6XL8AgAA//8DAFBLAwQUAAYACAAAACEA6JUKTwYFAAAqDwAADgAAAGRycy9lMm9Eb2MueG1s3Fdb&#10;b9s2FH4fsP9AaMCe2tq6WbZXp/CSpSiQtUHboc80RVlEJVIj6djpr99HUpLjNEW3oAW2PUTh9fCc&#10;73zn4ucvDm1Dbrg2QslVFD+bRoRLpkoht6voj/eXT+cRMZbKkjZK8lV0y0304uzHH57vuyVPVK2a&#10;kmsCIdIs990qqq3tlpOJYTVvqXmmOi6xWSndUoup3k5KTfeQ3jaTZDqdTfZKl51WjBuD1YuwGZ15&#10;+VXFmX1TVYZb0qwi6Gb9V/vvxn0nZ8/pcqtpVwvWq0EfoUVLhcSjo6gLainZafGZqFYwrYyq7DOm&#10;2omqKsG4twHWxNN71rzUatd5W7bL/bYbYQK093B6tFj2+ual7t511xpI7LstsPAzZ8uh0q37Dy3J&#10;wUN2O0LGD5YwLM7SeJ7kQJZhb1bMsmnSg8pqIH+897SYwV8Bb1b/9pXrk+H1yYlOnWBL/PVAYPQZ&#10;EF8nDG7ZneZRL6T9WzJaqj/uuqfwWUet2IhG2FvPP3jHKSVvrgW71mECTK81ESXioUhmeZIVcRER&#10;SVvwH8fc6ySNSMkNAxPXpNeIMCUteAQaE+xwLk2t7BPSs9M8cTfEVv7802H9i/9cOAmis4g9QndW&#10;IUYEo01zS7Zcck0tLx3gTkGnU9CQOgSvFPtoiFTnNZVbvjYdAgXqutOT0+N+emLephHdpWgaopX9&#10;IGz9rqYdLIs9/91mjyxsu8fSB5wTIuBCsV3LpQ0hrXkDQxTMF52JiF7ydsOBpn5VxiAa0onFe50W&#10;0gY+Gc3ewgCCiI7n+XzWr1rNLasHkwa1Ax4GjCeb/e+qhCiHndf+QcbfZe7DtI+zLJl5bo+8Bcra&#10;2JdctcQNoDwU9G/QmytjnVLHIy7IpHKYYp0uG3mygINuxTvCqd0P4aZgCgb/nYCYJkWSJ0W+uB8Q&#10;i+/IVAfndyZmcsJE70YT+Ocer+Bax9Dg9nHDu/QRvJylOVIpQcbNF/ksHdLqQM4kXUzjrM/JRRrn&#10;ISV/A24+yMF9h9JthqjH7LO4/0fVyacTRIoTe8yki2JWzJPFMZE6OJG7Gk581upPj4XMLEOoDHVk&#10;rGJJkWVFjq4E6MWLOEFVCq4b0Ivn80WWhIKWTuN8FufuwOPRM6oRpQtuxwTf2PDzRpMbipZks018&#10;Umh2LVJRWINvg0fx5HjcK3Ai6QtZwgERTPcje9tw924j3/IKNQklO7w4Sg6PUsaQf0MONzUteViO&#10;nTK9+eMNr4sXeOR2L7sX4Lq3o5GD7IBiiIXKXeW+QRsVm3ooxmdOFQuXxxv+ZdTL8XIrpNIPCWhg&#10;Vf9yOA/170DjhhtV3qIcoJ75Lsd07FIgaV9RY6+pRj+IWEKPa9/gUzVqv4oYylxEaqU/3V9z5xAA&#10;2InIHn3lKjJ/7qjrN5pXEqGxQLGAOOsnWV6AfkTf3dnc3ZG79lyBJ6h70MoP3XnbDMNKq/YDWuC1&#10;exVbVDK8DQWtHibnFnNsoYlmfL3249DIXMl3Hdqf4DRXpt4fPlDd9RXLIiJeqyEc6fJe4QpnnR+k&#10;WqOAVsKntyOePc5IDSGYv3uOmMdFNk+nWTbUlvcupn9VBzJ3DHCaIaG4FEHsAcvO8n79S8likaZF&#10;n2qTOIuTxN8Ac/v+NU2TJHUudO0ver24+KZ9AAHVXLL3vB47hKEh8Cz2DYEb2cPm0FvzP+Sz/Tex&#10;2f8owQ8ynwj79tz94rs79+w//sQ9+wsAAP//AwBQSwMECgAAAAAAAAAhALowGQijlQMAo5UDABUA&#10;AABkcnMvbWVkaWEvaW1hZ2UxLmpwZWf/2P/gABBKRklGAAEBAQDcANwAAP/bAEMAAgEBAQEBAgEB&#10;AQICAgICBAMCAgICBQQEAwQGBQYGBgUGBgYHCQgGBwkHBgYICwgJCgoKCgoGCAsMCwoMCQoKCv/b&#10;AEMBAgICAgICBQMDBQoHBgcKCgoKCgoKCgoKCgoKCgoKCgoKCgoKCgoKCgoKCgoKCgoKCgoKCgoK&#10;CgoKCgoKCgoKCv/AABEIBxcF8AMBIgACEQEDEQH/xAAfAAABBQEBAQEBAQAAAAAAAAAAAQIDBAUG&#10;BwgJCgv/xAC1EAACAQMDAgQDBQUEBAAAAX0BAgMABBEFEiExQQYTUWEHInEUMoGRoQgjQrHBFVLR&#10;8CQzYnKCCQoWFxgZGiUmJygpKjQ1Njc4OTpDREVGR0hJSlNUVVZXWFlaY2RlZmdoaWpzdHV2d3h5&#10;eoOEhYaHiImKkpOUlZaXmJmaoqOkpaanqKmqsrO0tba3uLm6wsPExcbHyMnK0tPU1dbX2Nna4eLj&#10;5OXm5+jp6vHy8/T19vf4+fr/xAAfAQADAQEBAQEBAQEBAAAAAAAAAQIDBAUGBwgJCgv/xAC1EQAC&#10;AQIEBAMEBwUEBAABAncAAQIDEQQFITEGEkFRB2FxEyIygQgUQpGhscEJIzNS8BVictEKFiQ04SXx&#10;FxgZGiYnKCkqNTY3ODk6Q0RFRkdISUpTVFVWV1hZWmNkZWZnaGlqc3R1dnd4eXqCg4SFhoeIiYqS&#10;k5SVlpeYmZqio6Slpqeoqaqys7S1tre4ubrCw8TFxsfIycrS09TV1tfY2dri4+Tl5ufo6ery8/T1&#10;9vf4+fr/2gAMAwEAAhEDEQA/AP38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Dn1o59a/N3/hvH9q//AKKsf/BHY/8Axikb9vT9q1evxWP/AIJLH/4xXuf6v4z+aP3v/I+V/wBb&#10;su/kl9y/zP0j5o5r82G/b4/ax/h+Kp/8Edj/APGKT/hvb9rL/orB/wDBHY//ABij/V/GfzR+9/5B&#10;/rdlv8kvuX+Z+lFFfmsf2+f2sRwPiwf/AAR2P/ximf8ADff7WmM/8LZP/gjsP/jFH+r+M7x+9/5F&#10;f625d/LL7l/mfpZRX5pn9v39rPt8WP8AyhWP/wAYpp/b+/a1Ayfix/5Q7H/4xR/q/jP5o/e/8g/1&#10;ty7+WX3L/M/S6ivzPP7f/wC1t2+LP/lCsP8A4xTT/wAFAP2tx1+Lf/lCsf8A4xR/q/jP5o/e/wDI&#10;P9bcu/ll9y/zP0x3L60bl9a/Mxv+Cgn7XHb4tH/wR2H/AMYpp/4KCftd9vi2f/BDp/8A8Yo/1fxn&#10;80fvf+Qf625d/LL7l/mfpruX1o3L61+ZB/4KDftd9vi5/wCUHT//AIxTf+Hg/wC17/0V1v8AwQ2H&#10;/wAYo/1fxn80fvf+Qf625d/LL7l/mfp1RX5in/goP+16vX4un/wRWH/yPTT/AMFCf2vu3xdP/ghs&#10;P/kej/V/GfzR+9/5B/rbl38svuX+Z+nlFfmC3/BQv9r5f+avH/wQ2H/yPTW/4KHftfjp8Xv/ACg2&#10;H/yPR/q/jP5o/e/8g/1ty7+WX3L/ADP1A3D1o3D1r8vT/wAFDv2wu3xg/wDKBp//AMj03/h4j+2H&#10;/wBFf/8AKBp//wAj0v8AV/GfzR+9/wCQ/wDWvL/5Zfcv8z9RKK/Llv8Agoj+2Ioz/wALi/8AKBp/&#10;/wAj1G3/AAUX/bFPCfGA/wC9/YOn/wDyPT/1fxn80fvf+Qv9bMv/AJJfcv8AM/Uqivyz/wCHin7Z&#10;Kjn4xn/wn9P/APkej/h4t+2T/wBFj/8ALf0//wCR6P8AV/GfzR+9/wCQf62Zf/JL7l/mfqUR/s0Y&#10;P92vy1P/AAUZ/bIH/NYv/Lf07/5HqNv+Cjn7ZPb4x/8Alv6d/wDI9T/YGM7x+9/5D/1ry/8All9y&#10;/wAz9TsH+7Rg/wB2vytb/go/+2YBkfGT/wAt7Tv/AJHpp/4KQ/tndvjJ/wCW9p3/AMj0f2BjO8fv&#10;f+Q/9asv/ll9y/zP1Uwf7tGD/dr8qT/wUh/bPHJ+Mv8A5b+nf/I9NP8AwUj/AG0D0+Mv/lvad/8A&#10;I9H9g4z+aP3v/IP9asv/AJZfcv8AM/Vn5vSj5q/KQ/8ABSX9tEdfjP8A+W/pv/yPUb/8FKP21P4f&#10;jR/5bum//I9H9g4z+aP3v/IP9acv/ll9y/zP1e2/5xRt/wA4r8n2/wCClf7bCjP/AAupv/Ce03/5&#10;Go/4eV/tsf8ARbP/AC3dO/8Akaj+wcZ3j97/AMh/605f/LL7l/mfrFtHpRtHpX5NN/wUv/bZHT41&#10;n/wndO/+RqYf+CmX7beP+S2H/wAJ3Tf/AJGqf7DxneP3v/IP9acv/ll9y/zP1m20bf8AOK/Jg/8A&#10;BTL9tpeD8bW/8J3Tf/kamH/gpr+29nA+Nrf+E7pv/wAjVX9g4zvH73/kH+tGX/yy+5f5n62ZPpRk&#10;+lfkif8Agpr+28P+a3n/AMJ3Tf8A5Gpjf8FOf24c8fG8/wDhN6b/API1T/YeL7x+9/5Ff60Zf2l9&#10;y/zP1xyfSjJ9K/I3/h5z+3F/0W8/+E3pv/yNTT/wU8/bi7fG8/8AhN6b/wDI1H9h4vvH73/kH+tG&#10;X9pfcv8AM/XTJ9KMn0r8ij/wU8/bkHX44n/wm9N/+RqY3/BUD9uQD/kuB/8ACb0z/wCRqP7DxfeP&#10;3v8AyD/WfL+0vuX+Z+vGTRk1+Qp/4Kg/tz9vjif/AAm9M/8Akar3h/8A4Kq/tk6Xcsdf+JqalC64&#10;Yf2HYRSR+6MtvjP+8rCj+xcX3j97/wAh/wCsuA7S+5f5n62ZPpSEZ6ivynm/4KDftteIo2v/AIa/&#10;tFf2htUtJpNx4Z0uO9jAGThfs2JunVDnp8orl7n/AIKhft4W872lx8bXjljYrJHJ4Y0wMrDqCDbc&#10;Gl/YuK/mj97/AMh/6yYFfZl9y/zP2B59aOfWvyS0L/gqp+1tcWn9j+JvjBPayM37vWLLw7pzOhPa&#10;SJrfa6j/AGdrfXpUfiD/AIKKf8FBNDtF1mD48x3+lytiHU7Hw3pjRE8fK3+i5jbkfK4B9qP7FxX8&#10;0fvf+Qf6yYH+WX3L/M/XHn1o59a/IPw//wAFXP22NK1NLrXfipFqlt0ktJNBsI8j1DR24IP1yPY1&#10;01//AMFBP21PGFnJr3wf/aEkuvLUyXXh+68M6V9stx3Kf6N++X3XJ5A5NH9i4r+aP3v/ACH/AKx4&#10;L+WX3L/M/VbJ9KMn0r8cpP8Agqd+3rBM0U3xxdZI2xJG3hfTAQR2P+i5Fdjp3/BTf9rT4kWUen+H&#10;PjpH4f8AECptSyuNB09rS/b0SSS3JjkPTaxIJwAeTR/YuK/mj97/AMg/1iwX8svuX+Z+rnNHNfjp&#10;rn/BTv8A4KGeHdTm0fXfjPNa3UDbZYZvC2lgr/5K8g9QehHIro/D3/BUf9rXxrpUfh+T49R6DrkY&#10;xbX0nh/TmtL4/wB2TfbnyX9GHynuBxS/sXFd4/e/8g/1jwP8svuX+Z+tHNGe2a/HXxD/AMFNf+Ci&#10;PhTVZtB8RfGmW1uoGxJFJ4X0v8wfsuCD2IyCOldBoP8AwU9/bJ+Iekw6Bovxyj0fxJD8tusmgaYb&#10;fVT/AHcyW58qY9uQjHgAZGF/Y+K7r73/AJD/ANYsD2l9y/zP1q5o/Gvxpvf+Cp3/AAUJ0XUpLDVv&#10;jXJFPbybZ7W48KaapBHVSPsoIrqtW/4KY/tseMvD0ni/4b/HE29xYwhtZ8Onw7psjwqODcQlrYtJ&#10;F/eBJZM85HIP7HxXdfe/8h/6w4LtL7v+CfrZzRzX40aT/wAFZ/267TUY7nV/jSbu1BxNbr4d0tCy&#10;kYyGFrww6jqMgZBGQZ/Ev/BT/wDb90Vob+w/aHa6028Baxvv+ET0td+OqMPsp2yLwGXJxkEEqysT&#10;+x8V3X3v/IP9YcF2l9y/zP2Pw396jDf3q/HjR/8Agqb+3b4p0VtO0n45+XrVqrSRxr4Y0w/2hH1K&#10;gG2OJVHIUAB1B/iA31vBv/BWv9teLV/s/jL45O9jcxtC1xH4Y03zLRm+7OoW2G4qeSpBBGRjOCH/&#10;AGPiu8fvf+Qf6w4LtL7v+Cfshhv71GG/vV+NfiP/AIKjf8FEPA/iR9I1n47Q3H2eRXXb4Z0sw3UR&#10;wysrLbAlHUgggg4PUGrXxB/4Kjft4aZPa+JPCvx+b+xNYjM2nq3hjSma3YcSW7n7L95GP1KsjfxV&#10;P9kYruvx/wAg/wBYcF2l93/BP2L59KOa/HTUf+Crf7cf/CNWPiqx+NJNvNiz1KOHw7pvmWt0gzvB&#10;NqRtlX5gGB5EirgLkJr/APwVB/b4u/C1j4t8GfH2WeFFa21ZV8JaVvhnUM4cqbYkK0YDEglQVfkD&#10;Ao/sfFd197/yH/rBg/5Zfcv8z9jKK/G++/4K1fty6TFpett8XWurHULNPOj/AOEc02No7iIhZlV/&#10;sxGWwrkEHCzgDbwRfvv+CmH7fFv4g1ax0z9oIXVu1hNcWMZ8MaUtxbr5RuIW8v7NmQNEmNy71AkB&#10;baxAB/Y+K7r73/kP+38H/LL7v+CfsDRX4z+Hv+Csf7eZu9Hu7741JcQ3TzW80UnhvTF82QdDlbYE&#10;ECRMAHBx05NW5v8AgqN+3Tq3hD+2fC/7Ru28ZodtjfeG9HWTBNzu2N9lCyE+UoC4VjwACTyv7JxP&#10;dfe/8g/t/B/yy+7/AIJ+xtFfiPe/8Fbv+CjGn3cllf8Ax7lguIWKSwzeEdKVkYdQQbTIPtWlaf8A&#10;BXz9tzV4I7HUPj9JpN0ihVvofCumTQScnmVDal1PPLISMDiMnml/ZWI7r8f8h/29hP5Zfcv8z9pq&#10;K/E/W/8Agqp/wUn0BY7m6+P4ktZv+Pe+t/DOkSQS8A4V1tMbgCMqcMucMAeK3/2f/wDgqp/wUB8e&#10;fFnSfBur/GaLULXUJytwkvhrTYzHEql3ZWjt1+bapxnI9s4o/srEd1+P+Qf29hf5Zfd/wT9kaK/G&#10;XxP/AMFR/wBv7V9X1DVfhX+0odQ09bqV49LXwhpS3drDuYj92bZmlRVH+sRnwoy+wnFcov8AwWF/&#10;4KJJMkjftALIqtlo5PCmk7W9ji1B/Ig0/wCysR3X4/5B/b2F/ll93/BP3For8hfEn/BUD9uXX/hT&#10;4Z8VeDfjvbaPrGrXeoCSwutD0wrdiJkASFpLXau3narHc27G52AB82/4fB/8FH9A1ryNb+Nu6S1n&#10;xdadfeENMjyVPMbhbVXX0OCCPUU/7JxPdfj/AJC/t7Cfyy+7/gn7hjPc0HPrX5FfEb/gpP8At++J&#10;PAPhv4o/B/40rZxalpcxvvDy6Bpc9z5sEzrLNGHtS0igFcheVUKxGCxGZ8H/APgqh+3V8WfB2u+D&#10;B8crXT/E2m2J1LTtcm0HTEjniRgJYZg1sY0G1gQ4VQAMsQAST+ycT3X4/wCQf29g7X5Zfd/wT9iK&#10;K/Jnw9/wUU/b+8X634T1W1+K8ljHZ+J7DRfiB4dfwzpm+B5LhE+0AtbmRY5lfbwRtYHaSOR+siY2&#10;fNXHiMLUwtlNrXsd+Dx1HHRbpp6d7fo2OooornO0KKKKACiiigAooooAKKKKACiiigAooooAKKKK&#10;ACiiigAooooAKKKKACiiigAooooAKKKKACiiigAooooAKKKKACiiigAooooAKKKKACiiigAooooA&#10;KKKKACiiigAooooAKKKKACiiigAooooAKKKKACiiigAooooAKKKKACiiigAooooAKKKKACiiigAo&#10;oooAKKKKACiiigAooooAKKKKACiiigAooooAKKKKACiiigAooooAKKKKACiiigAooooAKKKKACii&#10;igAooooAKKKKAPx6ec5wgpmSetBOOtNLntX6Yfh/KKWAppYmkLAdajJJ6mgv3hxf0prN3Y00v6U0&#10;sSMk1fvB7w5m9DTSfU00yADio2cnpU+gxzSDOQaYXY00sBTSxNIBxYetMJJ60U0v6CgV0OprP/dN&#10;NLdyaa0gHSgPeHFvU1G0nvTWkJppIHWgfKKWY96aWAppYmmF/Sgv3h5YmmF/Smkk9TTS/oKA94cz&#10;f3jTS3GFFNLdyaaXPapkHvDiQOpphYmmlgKY0vY0fCNaCsxamF/Smkk9aaX9KUtwGlu5NNL+gprN&#10;3NNZ+wpAOLepqNpCOrUjNgVGzYp+oDixNNLAU0sTTGlVenNIqI5m7sab5gI+WozuYbmPFNMwHCip&#10;t3KHO56VGz+lI8tMMhNHoArEdGNMaQjg0Ux/vUtjQCxNJTS/pTSSetIBzP6VGzgdDQ0gHSoXcUF+&#10;8OZyelNZu7Go3kYCmF2NT7we8PeSo2kz1amuewNNJwMmpGOSaWGRZ4ZWR1bKsrYKn1FdJB8Q7HxB&#10;Gmn/ABM0ptSVRtXVrdgl9EP948Sgc/K/P+0K5Uknk01nBGMUFLmOk1j4d3K2EniDwfqMetabGMyz&#10;WyETW/HSWI/MnfkZXjrWToHinW/DF013od6Y/MXbNEyho5l/uuhyrL7EVX0rW9V8PX0eqaLqM1rc&#10;R8pNDIVYe3uPboa6N/EPgrx6PK8W2y6LqjdNYsYf3E5/6bQr90n++nc5K0FR8iI2vgzx1zpjw6Dq&#10;zdbOaQ/YrluPuOeYCTn5Wyv+0vSsLUbTxL4L1v7PdxXOn39rIGQ5KOh7MpHb0I4PapfFXgvxB4Rk&#10;jOqW6vbXC7rW/tZBJb3C+qOOD9Oo7irGj+PjHpi+GfF+nDVtKXIhikk2zWmf4oJOqYx9w5Q915zS&#10;94r1NxPGng74nRrp3xRQafqm0LB4msofveguIxgOP9oYI47ZNcz418BeIvAs0a6tbLJbXC7rPULV&#10;/Mt7lfVHHX6cH2qxrfgVZNLk8T+C786tpceDcFV23FnnPE0eSVHH3xlD6jpTfBnxO1XwrayaDf2s&#10;eqaLcH/StIvOYz/tIesb85DLjnBOcCmHqaGjfEbSvEWlQ+EfivayXlnGuyx1iHm8sPTBP+sjz1U8&#10;46dAKyvG/wAPtV8HrHqkVxFqGkXTf6BrFn80Mw9D/cf1Q8g564zWnr/w10zxBpc3jL4T3Ut9Yw/P&#10;faTJzeWH1Uf6yP0cZ4HPQmsbwV8RNZ8GPNZxwx3ul3fy6hpN2N0Nwv0/hYdmHIIHbil7xRp+HvH+&#10;j67pUXgn4pRy3FhGu3T9WhXddaae2P8AnpFnqh6D7vIArJ8beBNX8EXUTTzR3VjdLv07VLVt0N0n&#10;qp7MO6nkH8CdbxJ4A0fW9Kn8cfCuaS60+Ib9Q0mRt11pvfkdZIuuJB0A56E1n+CviLL4ctpfDev6&#10;auqeH7xgbzS5mxtb/npE3WOQZ6jr0OeMQVymtY+JtE+KFhD4Y+IGoLa6xCvl6X4jk+6/92G6PUr2&#10;EnJXPORnPN3K+MPhd4wVX87TdW0+UMjLjj0I6hlI+oIPcVb8b+A4dDsY/FXhbVP7U0C7kKW96Fw9&#10;vJjPkzL/AASAfgw5HoLXhvxRofjLSIfAHxFu/KMK+Xoevs3zWJPSKX+9Bn8U7cdAon1/RNJ+JekT&#10;eOPBVitvqVrH5viDQoV+Uf3rmAd4yfvJ1QnuvNcz4Z8SW2nCbRdege40m92i7hTG+JhnbNHnpIuT&#10;jswyp4NSX1v4x+E/jOPe0ljqlhIstvNG25WHZlPR0YfUEEg9xWt4r0TSPH2jXHxG8D6fHazW6h/E&#10;Wh26nbak/wDLxCOf3JPVesZ68EETzAc/r2kX/hHVontL/wAyNgtxpupW5IWaPPyyIexBGCOqsCDg&#10;g1e8R21v4s0mTx1pcSx3UTAa7ZxqFCOSAtyoAwEc8EDhX9AygQ+Ftb069sG8FeJ5xHYzSb7K+ZST&#10;YTnjfwMmNuA6jqMMMlRmta3mufDbxVJFd2qrcW7NDeWs2GjniYYdDjhkdT1HYhgehqQNnQpP+Fl+&#10;FR4Jn3NrelxtJ4fk/iuYRlpLP1LdXjHPO5f4hir8Or611m2uvhhrk6x2urSB9PuJWwtnfgYjf2V/&#10;9U3YBgx+4Ko+JtNHhnVLPxP4Tv5lsbtvtOk3asVkhZW5jJHSSNuCe/ysOGFXviFbWWu6fb/FLQoF&#10;hj1CYxatawrtW0vwNzBR2SQfvF64+cfw0AVvCEv2DW7zwD4nLWtvqZ+x3guPlFrcK37qVs9Nkn3u&#10;+wuO9L4LhvYdb1D4dX0bQ3N9ugh3MVaC/iJMJGOjFw0XsJmqTx86+MvDVn8TYPmu9y2XiJV/5+FX&#10;93Of+uqA5Pd43PU1U8Y3E2s6ZpXxJs5JFuJMWupSKMbLyEDa/Hd49jZPVxJ6UFx2LGm63beKvBWp&#10;aL4jaTztOmXULa4t4xvwzJFOWTIEjEGNiflY+XkscVZtyNL1Lwf48Ny19ZwyR2uqXMJbaDFLjyyc&#10;Ap+4eJRkD7pxkYNMnvrW0+KNl4jQ29vp/iiDfOI1Hlwx3atBcKB2CSGYD02A1k2815ovhPVNNM0l&#10;vqWk61Ht2N92N1kjnU+oLJACDwehpPYZuaTrEOoW+laf4tgaS4sfFjI17CqrMrSeSNz8fvv9U33i&#10;GJ/jHIrN8eeFL/SfDem3doxuLXyY2kliU/IrQQyoXGMpnzmxkYPYnrW3fy6Fqvi3UrnyRYeZ4os7&#10;2NowXR1dbiYZXPyHacErkcL8o5J5z4l3PiTQdX00yPPayW+kxwQzQyECRVXZlWHUGMIDg9MA+lHv&#10;AZVr4teS1j07xNZLqdrGu2PzJCs8C+kcuCV74VgyDJO3PNEnhmLVYvtPg6/bUPl3SWLR7LqLgE/J&#10;k+YoOeULHC5ZUziopNR0PxAcatAmm3THm9s4f3MhJJy8Q+51HMYAAXiMkk1T1LRdT0RI72VN0Mrf&#10;6LeQNujkICk7XH8QDLlfvLkAgHioK9B+jeJdb8PySf2bdbY5htubWaMPDMufuvGwKsPqODyMGvUv&#10;2f28H+X4q+JltB/Y93o/h2aGGNrjNp9rud0UJV3O6IZO3axccli6gYrzX/hKbPXh5PjWza4k7ara&#10;4W6X7xy+fln5bJ3/ADnAAdQMV32u6HL4H/Zdj/sZGu4/FGvfabnUIrd1xZ24CRrIGHyfvm+mehYE&#10;Ggb2PMtR0/XPC2pLDqFvNZ3UeJIWB28dnRh1HcMpIPUGtV/FuheLf3PxDtZFum+74g0+NTPn1mjJ&#10;Czj/AGsrJySWfAWs/SPGF/ptp/ZF/bw6jpu7cdPvcsinOSY2BDRMTjJQqTjDZHFTP4X0/wATDzPA&#10;N3LNOx/5At2w+1ZyBiIgBbjk8BQr/wCxgbqBnafGvw7ceHvgl8ObGKVbyFLfUZ31C1jfyH8643Jg&#10;sqkEovRgDweOOOMsfGtprFpHofxDtZL63jQR2upQkfbLNR0Csf8AWxj/AJ5OfZWTJNdf8c/FfiLw&#10;R4o8N6BpVz5LaX4H020vrOWFZIZSUMrJLE4KSDMmcMDyAeoBrjzpvhPxxz4ckh0PVG/5hN1cEWtw&#10;fSGZz+7P+xK2PSQkhKAidp45tb3Qf2f/AAbrfhrxF9qj0rxJqC2eqaezo0PmLDIgbo0UgIbKnkEZ&#10;BYYY2vgd8QPA/in4n6XrXi+a30bXDcG3vLxYgllrEEytFKs6jiKYq5IcDZIfvBW+cw29/wCLPAv7&#10;LGXs3tLi1+JE1nqFhfW2VdWsUYxSxOMEZXOCOCFIwQCOFXw1o3jkfbfh5CbbVF+eXw60pZnPrau3&#10;Mo/6ZMTIB0MnJFfCJa3PcP2cvi/P8Jfjo/ws+JtxMl1Y3R0nT9YhQ+ZIqSfuYZeDuTO1opMEpu2n&#10;KP8AL+zXwI+Kq/EXwyIdTmjbVLKGM3TR423MTrmO5UDgBwDleqOroeVr8YbrxxoXib9oH4eah440&#10;iSRtWk0PVdF1HT4Qbm1maSNXtXBI86Fpo3xk7oy+VOMof0j0q8vfAPxE1fx/8LZ5Lu30W4N7daDN&#10;mKZNOmb/AEqERn7hhlG11IO0iJxgbt/k5lTjUtHqtj1srrSw0+bo9Gvle69D65FBGazfDPiTSPFu&#10;h2fiTQrtbi0vbdZreZP4lI/Q9iOoPBrSyPWvn9tGfYxkpRugooooKCiiigAooooAKKKKACiiigAo&#10;oooAKKKKACiiigAooooAKKKKACiiigAooooAKKKKACiiigAooooAKKKKACiiigAooooAKKKKACii&#10;igAooooAKKKKACiiigAooooAKKKKACiiigAooooAKKKKACiiigAooooAKKKKACiiigAooooAKKKK&#10;ACiiigAooooAKKKKACiiigAooooAKKKKACiiigAooooAKKKKACiiigAooooAKKKKACiiigAooooA&#10;KKKKACiiigAooooAKKKKAPxzLepppcnpTCwFMdie1fp/vH4l7w5pABkU1mJFNLgdKY0nPSp9A94e&#10;0gFRtITTS3cmml/QUhji3qaaXPam0hYCgBaaXA6UhYmmNIBQL3hxJPWmtIB0pjSZphbuTQOMRzSE&#10;01m/vGml/QU1m/vGgv3hxc9qYWApDITTCwFAe8OLN60wv6U0knk00v6CgPeHM3qaaX9BTSe5ppf0&#10;FAxxb1NNLntTSQOpppkJoAGbjg1GX9KHIx1qMv6VmAryHpmmEk9aCe5prSAUANY4PzGmlz2prNzy&#10;aY8mOlX7wDmbFRlgKaXY00uBU+oCkk9TTSQvAFNeSo92DuNI0HyEEfM1RO4zhDQ7bjTaACimuxzg&#10;UhYkYqXLsaCs3oaiZjng0FiaY5561IAXx0qN5fehnAFQuwz1oAc0hJ4prN/eNNLntTSQOtAA78c0&#10;wsTQWJphkArM0Bn29qaST1prSk01mzyaC/eFdh60wue1NZueTTS+fu0DHFvU01nJ6U1mA5Jppcnp&#10;S94v3jY8NePdc8KxSWFuYrrT7j/j60u9TzLeb3K9j0+ZcH3rUl8H+G/HUTXnw0uGgvvvTeG76YeZ&#10;25gkPEo6/KcOMd+K49ySetR7pY5FnikZWVsqytgg+tHvDLlhquv+ENZF3pl1cWF9bsVO3Ksp7qwP&#10;5EEYPeugC+EPiQhMf2bQdeYfKv3LG+bPQf8APu5/74J/u5ot/HWieMbaPSPipDI0yqEtfEVqgNzC&#10;MAASjjz0GO/zjnBOayPGXgbWfCccN+zRXmmXXNjq1m2+CfrwD/C3BypwRg/WoAgSbxf8NfE3mxvd&#10;aXqlm/8Ausv9GUj6gj1FdUP+ES+NSnykttB8WN0UAJZ6q3/tKU8/7LH3PGHo/juwv9Oi8K/ES1kv&#10;9PiULZ3kRH2uwH/TNj95PWNsj02nmqPi7wTqHhuCHWbO7j1DSLpsWerWoPlucZ2MOscg7o3PBxkc&#10;0ANhvfF/wv8AFXmxG403VLGTDqwww9iOjKR9QQa6W60Tw78YrSTVfBVpHpviRF332grhYb3+9Jbk&#10;9G7mM+vHTmDRfiBoPjnTY/B/xdd90a7NM8SRruuLT0SX/nrHn1+YZOD0I5/xh4O8U/DXW4BeMUDY&#10;n0zU7OU+XcJwVlicdeoPqMig0HeDvHWtfD7VJovsiz2tx+51XSbxT5dymcFHB6MOcN1U/iKueN/B&#10;GkPpX/CffDy4kutCkYLcW8nM2mSn/llKO6n+F+h6HnrrRahonxyhWy1m7tdO8XqoW3vWURw6v6Ry&#10;Y4SbsG4DZwe2OT0DxH4q+Fviib/RfLmjZoNS02+izHOnRopUP3lP/wBcetTIDY8K+KNF8XaPF8O/&#10;iFeiGOPjQ9cZdzWDn/llIepgPp/CeRxnGSJfGfwd8cZdfsuoWMhDRuN0c0Z6g9njdfwINX/Gng3S&#10;L3RW+Ivw6EkmjtIF1Cxf5pdJlboj+sZP3JO/Q/N1l8MazpfxD0O3+G3i66jt763XZ4b1qbOYyTxa&#10;SnvEx+6T/qyf7vAUtwK/jnw1o2oaTH8SPAcBXSriQR6hYdW0u5P/ACzPrG3JRvT5TgjmHTGX4h6E&#10;nhqf5tb02E/2PIfvXkA5Nqf9peWj7nlP7gFfw74g1v4WeKrrS9c0ZpIW3WmuaPcDAuIs8ofQ91cd&#10;DgjjrH488KnwZqlpr/he/mm0i/8A9I0PUlyHwp5RiOksbcMB0OD3FIA8F6xY3cE/gLxDcpDYak4M&#10;FxNwtldgERyk4yEOdj4/hOcEotS+DtRXwp4j1DwD44je30/Us2OrxsvzWzq37uce8b4b3XcO9M8Y&#10;2sHi3RP+FlaVbqkhmWLxBbxrhYrlslZgOyS4Y4AwrhhwCopurkeOvBq+JkXdqmiRxwat6z2vCQ3B&#10;9WU4iY+nln1NBUSx4Whk8H+M9R+Gnjh1gtNSzp2pMzfu4X3ZhuR0yEfa4PGULdmNV/C2lXy6hrfw&#10;n1q1K3V0rrbxs2PLv7csyY9Sw82Ie8oNGvyr45+Hdr4sX5tS8PiOw1b/AKaWx4tpfquDET6CP1NH&#10;i7U7vU9M0H4vaVK4vo2W01Sb+5e24Uxyf8Di8ts92R6CiiWGu/DBl8lfO0HUt3mfxNb3Axg/7KSR&#10;j8ZzWtqk2n3uva3LBlv+Eg8LLfLI3/PwBFcz/lJDMtObT9Nf4iX2k2VqbfTfFukPLptvGc7GmQT2&#10;8Q/3blEjP+6RUHhSJNdi8J26D99N/aGi/wC8HBZT+d4R+FL3gNPwfpH9ua59idwpksbAxyNxlho9&#10;yQPxZQPrXL+OvF95eePNavYZo5rWe/YfZmG6F40OyMYPogADcMB0IrtPBG200/8A4Sp7hY/7N0C3&#10;vRKqgEtHDeRoh/3nCL+IryPcF75qZbgaQttH1lc6XOtncn/lzuZP3b/dHySHgHJY7XwAF++xOKht&#10;tS1rw1cS2rxtDuwt1Z3MOUkA5AeNhg+oyODyMHmqJxjmrMHiBvIXT9StlvLVV2pHI2GiHP8Aq36r&#10;1JxypPJU0jQ0bDS9J8Y30Om6Cv2HUrqZYobGRmaCd2OAsbnLIxJUBXyOpLjgV1v7SGu3fhX4mWXg&#10;/wANXl1bQ+EdHt9MtbgMUaUqmZJMf7TMQexx6U/9nbw1pkPiu8+LCSvd6b4R02bUZLYw/vROFYQx&#10;kdOWywZSR8nO3OBwMnjnVb2e4k8RBdUjuppJpob0k/vHLFnRgQ0bbmLfKQGIG4MBigPtEyan4Z8U&#10;N5Wswx6PeNgLf2kP+jOeB+9hUZj7ktEDjAAjJJNGh+Adau/GuieHbq13R6tqUEFtcwMHimVpFUlX&#10;Xg4zzzlTwcEGqj+H7TWm3+DrmS4kb/mFzD/SV56Jjibr/CAx5OwAZrtP2WdQ1LRvG9/4oNzt07w9&#10;ot1qt9bzHMcjxxlYhg8b/MdcH7w5waCvsifHP4gaP4x+MfiKLxfpe+2j1aW2tdQ06NVuYI428sHs&#10;sy7VztcgnoHQVw2t+ELyws/7b064i1DTWZQt/a52oxHCSKfmibqMMACQdpYDNWZ7DQfFsr3nh+7+&#10;x38jF5NM1C4+WRjknyZm698JJhugDSMay7XUfEfg3WJPKa4sbyFmiuIJI8Hg/NHIjDDDIwUYEHoR&#10;UtiUT1az8V2Vx+yRZ6d47F1qNm3jySC3KXRE9miWS7WizwwUu3yN8pDYypww838QeDbvRrQeJdA1&#10;FdU0jzFEep2qlTAx6JMn3oZPY5UkHYzgZrvfEUemeIf2dvDNqk1jo1xqHiG/uIYG3JbXEiRwRE72&#10;YiEnrz+7BLcxqAK82s9S8XfDjXZAhmsbxV2XFvcQgrLGwB2PG4KyRsMHBBUjB54ol5jie8eA9d0H&#10;x/8A8Kd8a+Mr+8bXLXxcunNqwUzfaDDewzRxSqPmJZZsCQZIYHcG3Fk/YT4tTWunarof7QHwsWzm&#10;vlv00vWPO/dR3FvMQnl3BI3ROkgjXLDKFvmGFxX48/A1vDXjfw54R1DQLSz0WbRvi5ptzeWd1qG2&#10;3IkCbhA0pyMiHcI3YnIYKxJVa/ar4s/CmD4j+E9SufBuqQ2t7q2n+XJJu3W1+u392ZAOCw+UpKPm&#10;XA+8uUPk5jJKrBv08j2srpyqYaoo7pprumrtNHH/AA9+J2hfDbx0vhIxXFl4b1+8cWdreLsbQtTy&#10;DLZSDcdsbkiRCPly/wAuVJYe5L8w5rwDXPB+gftQfC2DxV4ekjg8W2NnCb62mjK+fIgP7uQHkqzC&#10;QJKOgLLnG9a6v9m34vReM9FXwjqeoyTX1jD/AKPNdMfOnhXAZJCQCZ4iQknAzlH6SCvNrU+aPMt1&#10;o1+p62DxEqdRUp7S1i/zXlY9WooorlPW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Pxpcr3NNaVugphYmmF/Sv0w/ExxJPWms/YU0knrQTjrQAEk9aCcDJppc9qazY5JoF7wpdjTSwFMe&#10;TtTCzetAcqHvIelRkk9TTS/pTS3cmgpK44v6CmlvU00v6Cmlu5NBXvDi57U1mxyTTS57UwsBQHvD&#10;ixNML+lNJJ6mml/SgY4knqaaX9KaW9TTS/oKAHE9zTS57U0t6mmlz2oAcSB1qN5O1IWAplT9oBSx&#10;NJnHWmvJgfLUTMzdTT94B8koP3ajJ7mmsxBwKYzheWNL7ICO5J61GzNnrQzljkUwsBT94v3hcnGK&#10;YWJoLE0lQMKjJJ604v6Coy/oKCuUcTjrTS57U0t6mmlz2pe8UOJA61G8hxTS4HSmPIM5qAFJJ6mo&#10;5Xw2BSNJmo3c5oAUnuajJycmgt6mmPKOlBfvClz2ppYDrTcs33RTCwHWpkCVhxYmonYg/NQ7nGaj&#10;Zzt61JUdxxcY4P41G0hJ4ppJJyaCcDNBYM39400ue1NLepqNmbHFAD2bFNLE00sBTCxPU1Pwmgry&#10;heFqJ3frmiRwDxUbMcZNUAMxPLGtbwl4+1vwg8lvbeXdWF1xfaXeJvguF/2l7H0YYI9axSe5ppc9&#10;qmQHZX3gbQfGdjL4g+FbyGWNC994buJN1xbjGS0Tf8t4xz/tjjIOaw/CnjfWvB1xNHbJHPZ3Hyah&#10;pl4m6G5UdnX1HZhhh2NZdnqF9pd7HqOnXskFxCwaGaFyrI3qCORXYf2r4X+LKiDxLcW+j+Iz/q9W&#10;2hLW/OOk4H+rfP8Ay0Awc8joakv3inrHg7S9f0yXxZ8N/Mlt4Y9+paNI++5sPVhx+9iH98DIH3gO&#10;tN8FfE2DS9NbwV41099U8OzybmtQw820f/nrAx+6w54yAcnPUmsm6t/Gfwz8UCOcXOl6pYyblZWw&#10;R7gjhlI+qsPUVuS6Zofxaja78OW1vpviYKWn0mPCQal/twZOEk9Y+jdVxyKBlHx98ObjwlDb+I9D&#10;1NdU0G+ObDVoVwM/885B1jkHcHr27gbGl+IdF+MenQeEvG2oR2niKFRFo/iC4+7cr0W3uD19AsnJ&#10;Hf8A2sHwR4/1XwDd3Glajp4vNLum8rV9FvMhJlBwf9yQdmHIIqXx98PLGw0uPx34CvX1Dw7cPtEr&#10;L++sZP8AnjOB91hkYbo3GOoyAVNH1zxd8I/F81vc6eYriHdb6npt4mY7mI/eidejKw5B+hHY1Y8e&#10;+DtIOlR/ETwCXk0O7k2TWrMWl0uf/njIe6/3H7jrz10tC1/Sfi7o0PgbxrfLb65ax+V4f16ZsCUd&#10;rW4PdT0V+oJ+oOF4d8Q+I/hN4ru9K1zRvMibda65ot5kJcxd1OOhHVXHQ4IyODL02A2rGaP406Cu&#10;hXbr/wAJZptvjTZ2wP7Vt1H+ocnrMo+438SjaeQDWV8P/FGlLbXHw28dStHpGpTZWZly2m3Y4S4A&#10;PQfwuOCU9wKj8deEh4OuLPxv4J1KabRL6TzdJ1BcrJbyKc+TJj7sqH/vrG4e1zxfBa/FDw3L8TNG&#10;gVdXslUeKrKJceZngXqjphjw4H3W5xg5qSuUzbSbU/hV43utD8U6d50GGtNWs1bC3Vs+MlGx3G10&#10;f1CsKJBJ8J/Hkc0e3UNMmj3RvtwmoafMpBHtuQkEfwuCOq1dspU+LPgf+xnLN4k8O2rPp7dWv7Be&#10;Wh/2pIvvLzym4YOBVLw1u8feEJvA0x3alpayXmgtjLSx43T2o/AGVR/eVwOXoKLFiNO+GfxGbTdQ&#10;na48P6tbeTJcbeZ9NuANsoH99RtfHZ48Y4xTvD3h280/WvEXwW1eMSTXUbHTzn5TeQAyQuvtJHvQ&#10;evnL6ZFGwI8Z/DifRiu7UvDe67syF+aWxZv30f8A2zciQDPAeX8JtX1q8vPC/h/4oaZJs1LRbqPT&#10;r+YN8zSRDfay/jGpT/th70AQ22sungfRfFenq39oeF9a8l2PTyXPn24/CRLnP+8Paui0xbHw74iu&#10;ooYdq6X8QNNvdPRh1tJTKQevQqID17iqd9pNvN4o8S+HNFg+z6f4i0JtW0iE9EVFF4ij3VUmh+pN&#10;NDzarp8niGcbpJ/BtlNGO2+1voLXJ99kRP8AwKl7wGtrxi8Pfs8TXxT95qxt9LjKt0VJ5Z2P0+QD&#10;/gQ/DyFnxXrH7R1zJofg/wAMeCJNyyLJdXkgbHzIxURsPT/loPqD+HkJY9zUFRHSSZ4zUbP2FNZv&#10;7xrovhF4Fb4k/ETTfCzuI7V5fN1GdpNoitk+aVie3yggH1Io9DT4TrPFM03ww+AGj+EI3lg1Pxfc&#10;jV9S52stnGdtsnuGb94PQiuAk1yx1tiPEsDeedx/tG3UGVm5OZFJAkyerZDc5JbAFanxl8er8Rfi&#10;JqPiS3Ty7PzBBpsK52x20Y2RgDt8o3EerGuWLntRKQoxLWqaJfafEt8rJPas+2O8t23Rk84HqjcZ&#10;2sA2OcYr0rSfEEWkfs7ahq/jDzpLrxXrMemR3sSKLj7LbgSvIScefiTYuGIOBjeABjy/TL/U7G8A&#10;0mVvMm/dmLYHWXJ+6ykEOM44IIzXpH7QraOur6T8J9P1CKzbwnpMds9uSRayXkv724KMSSh3sF+f&#10;j5eWGADPmN9jzvVPDt1Z2X9q2U8d7Y5UG7tclY2IB2yKRujbJx8wAYqdpYDNTWni9by0j0nxfZHU&#10;bSKPZby+ZtubVRnAjkwflB/5ZsGXrgKTuFGC613wpqm+3MlrcIMMrLw6nnBB4dGHYgqw9RVy3i0X&#10;xfeR2MSR6bqU8ixxhVJtZ3O1RwMtExOScbkJbgRqKko7345aNc6f8MvAug+H1kvNL03Q5dQe6MaL&#10;Kv2y4Zw0sSuzRjasY3ElcnAYkGvPtM8YldPTQvE1j/aWmx58mNpNk1rnJ/cyYJj5JJUhkJOSpOCO&#10;y/aV1TUPCnxsl0nQbi6s4/D2nWmmabNyjNDFAqE+6sd/qCD3Fce114Y8YnF39n0XVG/5bxpts7lu&#10;PvKP+PdjzyoMfQbYwCxqW5K+E9m/Zj0GwithcaJrMeo2P/CxvCs8OVEc8H+myIwmiySpw6cgshz8&#10;rEqwX9zrrwrrHgmaTVvhzAslozNJd+G2YJHISclrcniGQnJ2nEbk87CS9fhL+ydZ+JPCN7eWlybi&#10;wmuvHHhO3ZoZmQywyXkhJR0I3KyjqpIKtwcV+8IuPEPgk7dRe41fSs/LdrGXurUZ6OqjMyAcb1G8&#10;ADcHO5x4+afFC3Z6H0GSqLhUv3Wq3WhwXwf0uy8TjxDp2jXlxpeoaB4juG0eVrcxzWkFyFn8iWNs&#10;b4/MaQFDwduVIIVxwt/4K8W2vxg1W+8LaMdJ8X2jLrWn2fmFrbVFzsuoVk43KxIdc7SBK6MBgFfQ&#10;rvRU1b9oG41nwV4h+x3WpeE7e+tb63bzLe6aKdoysiA4ljKPGDghhgFWU81T+M+syappFlrN+1x4&#10;f8TeE9QjvLr7LJvdbF28qeaBiAJ4QGDkEf8ALMK6jODxxlaenVfd/wABnVUpxlR977Leq6pduzSs&#10;emeAfGWmfEDwnZ+LdJVljuo/3kMn34JAcPEw7MrAqfp6VuAknI7V4LN8S7r4KfFNbnxNYpa6fr8g&#10;GvQ2+fI+04G3UoOMmN1XEi9UYfMSdpf3iKWOeNZYnVlZcqytwRXLVp8mvR7HpYXEKtFxe8dH/n8y&#10;SiiiszqCiiigAooooAKKKKACiiigAooooAKKKKACiiigAooooAKKKKACiiigAooooAKKKKACiiig&#10;AooooAKKKKACiiigAooooAKKKKACiiigAooooAKKKKACiiigAooooAKKKKACiiigAooooAKKKKAC&#10;iiigAooooAKKKKACiiigAooooAKKKKACiiigAooooAKKKKACiiigAooooAKKKKACiiigAooooAKK&#10;KKACiiigAooooAKKKKACiiigAooooAKKKKACiiigAooooA/GAsTSU0v6U0t6mv0w/EeYcX9BTWb+&#10;8aa0gHSo2cnpQP3h7S47UxpCaaSB1NMLsaBqNhxcCmliaaWAphJPWgv3hxf0ppbuTTS/pTS3cmgP&#10;eHFz2prN/eNNZ/SmkgdTQHKhxc9qYXAppYmmlgKBjizetML+gppJPU00v6UAOLepppc9qaT6mmlz&#10;2oAczf3jTTITTSQOpphYmgXvDiwFMaTsaQuBURfHSl7wxzN6mms+OlRvJ3zUbP6Gl6gSPKeuKieT&#10;I5pC3qaYzbqkuOwpc9qbRTGOTTuxil/Smlj3NGajJ7k0gHNIB0qNnJ4FNZufmNNZ/wC6an4i/eHE&#10;45NMLk00sB1pjydqPhGDynpUZJPU0EknNNkqQAv6CmO5zSk461HK/wA3FAAzf3jUZZVG5zQSB1qN&#10;39aXvGg5pWPTimFgKaWJpjOB0pegDnckZIqMse5pHZsZzzTC3qak0HFscLTWY4zQTjrUbyUAFIWA&#10;prvxkVExJoAkdxmoy+ec00uB0pjyE9DU8ppuKxBOaazAjApju3TNMJ7mpAV346UwyE0M3YUxmwKA&#10;BmxTGbPJNNaQLTSSepoK947Dw54/0nU9Jh8EfE2GW60yMbdP1CMZudMJ7of44+mYzxgccgVm+NfB&#10;Gr+B57e/jvY7zT7keZpusWLHyZx7Hqrjup5BHfrXPs421veC/iLdeF4ptD1bT49U0O8YfbtJuGO1&#10;v9tD1jkHZh+vGAo17fVtJ+MUK6X4juYbHxOsYSy1iVtsep44EU56CXGAsv8AFgBuxrJ8N+KvFvwe&#10;8U3Vhe6e20t9n1jRb1f3VzH3R1OQeCcNz1yMg8v8afD+1sNNXxr4Hv5NS8PzSbftDL++snP/ACxn&#10;UfdbkYb7rduoFWtK8U6N8SdKh8HfEG8jttSgjEeieI5j930guT3jPZ+qH1GaXvAR+PPAmlNoy/Eb&#10;4bvJcaDPJtuLeT5ptLmP/LKXH8J/hfvwDzgm7pOrWvxv0iPwd4jvI4fFFlDs0PVZ5Ao1BB0tZmP8&#10;f9xyeTweTzi6Nr3jH4K+MbnT7/TlHHkarpd0oaG7hPO1uxBHIYeuRwTmX4g+BtMtbGL4m/DaWWTw&#10;/dzbdjMfO0y46mCQ9eCflbPIxyTyT3iokHgjxYPCF9feBfHumzSaLfSeTq1iV/e20inAmjz92VD+&#10;YyD7LcxeIfgd4+hvrG6hu4Wj8y1uFAa31KykGOnIKuuQRzg+4BrXl8v476C06gDxnpltmRe+s26D&#10;7wHedAOnVlHcjih4F1bT/G2h/wDCovFt6sO6Yv4b1Gc8WVyesLekUh4PZWIbHWoH7xD4s09fAmu6&#10;X8TfhpdyLpd9J9q0mb7zWkynL2z56sh454ZSDyCaPHKRabqGl/GP4fn7La6hcecI4V/5B1+hDSQf&#10;TOHTplWxjg0ngnUodIvtS+EHxFLWen6hOYrh5l/5Bl8uVjuMZ6A5VsEZRjycCl8JRt4a8R6r8FvH&#10;+23tdSkFvJJI2Vs7xf8AUXK/7OSASOsbnnpQMNa1ODwj4u0n4seGdNjXTdW3TNYLhY1b7l3Z4/uf&#10;MwAx/q5F61a0rw/baV431j4V28wm07xNYj+xbhjwzECezk5/iJxEfTzHHPej4W0rUrz+2/gfr9uY&#10;77znm0uN+THqEIIMS84/eoGT3YR9cCqqXt7rPw3s9dtHZdS8HXyxsyL8y2crl4nP+5PuXP8A02UU&#10;AXvD+sWa6F4T8XXTsZPD+vf2fqit/wA+bt50YPsc3a/QY7Ctjw7ZQaeV8K61M3k6ZPr2m3MiAbhF&#10;Ckdx8uf4iwkx7/jVPWrOLWNX8UWOmW8UVr4n0FPEGmwrjEckZ+0Ogx/dAuoxj0H0rvvh9pep6lc3&#10;Wu6BawTf2g1ldMZlDLvn0qUyBh3D3KxqffI9aXvAeeftXaql38To9KSbzG03SoIpps5Ekj5nZx7H&#10;zhXmDu2cZrsPj3qCah8ZPEkqfdh1SSBR6eV+7wPb5a49nVRxUGkdhuSetenaGT8KPgLe+KX/AHes&#10;eOGbT9N3RjdHp6H9/ICezsQn0AIri/ht4LvPiR440/wfZSeWLqb/AEi4bpDCo3SSH6KCfc4Her/x&#10;y8eWHjrxzIfDyCPRdKhTT9DhUnatrFwrDPPzHLc8889KB76HJO4zUbS+lNcnOAajdwozmoluWd9+&#10;z3ptmPHEnj3W4WbTfCNm+r3Srx5jx48mIHoGaUpjPXBritd1q/8AEOs3mv6rOZbq+unnuJG/id2L&#10;MfzNd34rlk+GvwO0vwQFaPUvGEy6vqy7vmSzQlbWMgdQxLy88jivNXY4qveJ8zQs/EEsNsumalAt&#10;5Zr92GRsNFnOTG/JQ5JOOVJ5ZWwK7T9n/wALaXq/xZ0nXYrn7RpmjyNqepRzYWW3jt0MuXXoyF1C&#10;7lyORkKWArzdm7sa9E+Ht4/gX4I+LPH8Es0d7rVxD4f0uSFtpTJFxcMT/uIi8d2o94JHL3/xH1rX&#10;tVvL7xNFHqFvqF9Nd3FnMxCxyytud4iOYmJxyvB2qGDAYqrceHLbUIW1DwlcyXUaKXns5VAuYAAC&#10;TtHEiDn507LllTIFN/tLTNbUr4gVoLo/d1KBc7zg/wCtT+LJ25dcMBuJEhNVb2w1Xw7cw3iyMuTv&#10;tLy2kyr4P3kcdwfoQeCAeKgo90/Zi1m70jwb4XS5WO8h1D4x6Ta2ttdSSFbcoBIZUCsMHe6Hg4OM&#10;Hjr+9GmeL54b6LQPF9kthfSHbbyK5a3vDjP7pyB83/TNsPw2AyjcfwZ+GWo2H2T4N2/iKWRb/Vvi&#10;D/acclnEmZPLuoIE81PlyXZCPMyCNpJDE5r98EuPD3jPS5rC7t1uI+EurO6h+aJsZCuh5U9CPwIP&#10;Q15ObfFDTofQZH8M7PW6+Z5/8QNGvPCnxs8J+IPBNlbx3GrLqFtfW80zJDP+7WbsDtdjGcsBycE5&#10;xXSa9o/g/wCNPhq68M67ZXFvcRxsk9vIfKvLBnQqSCCeCCy7lLRyDcMspNc18RbfV/BnjXwTezXt&#10;xqWmw65MII/LaW8h3Wk+VyMmZAvPIMg2nmQsMdze6VoXjeztfEGi6qFnVd2n6rZMCyg9V9HQ4+ZG&#10;yDjoCAR5knaMX+PzPUpx5pTi+r1T9FseW+H4rD4vfDO1+GPxNtBY6xYtLaaNqwbIlubV2i3K38Mw&#10;MeXiP3lO5cjO2T9mr4rSQ6lJ8HPFNp9jvLVpEsbdpMiGSMkTWq8klFKs0ZJOUyuT5eTpeDLSyTx7&#10;4s+FvxGtbOObVbqHVdPjhkZUuS8Wx5YSfmjcPAX2g7lOSC20tXL+Mvhlqlr8RJPD2v8AiJbebVmS&#10;88H+Jm2o8eqQBQVlUDG+SMRhsALJ5IYDcSBv7slKD66r/gfqcf72ly1Y6tOz87aWfn2fnqfQSHin&#10;VzHw18ZzeNNA36pZ/Y9WsZjbaxp7dbe4X72OeUbh0PdWU10pJIIxXDKLjKzPahJTipIdRRRQUFFF&#10;FABRRRQAUUUUAFFFFABRRRQAUUUUAFFFFABRRRQAUUUUAFFFFABRRRQAUUUUAFFFFABRRRQAUUUU&#10;AFFFFABRRRQAUUUUAFFFFABRRRQAUUUUAFFFFABRRRQAUUUUAFFFFABRRRQAUUUUAFFFFABRRRQA&#10;UUUUAFFFFABRRRQAUUUUAFFFFABRRRQAUUUUAFFFFABRRRQAUUUUAFFFFABRRRQAUUUUAFFFFABR&#10;RRQAUUUUAFFFFABRRRQAUUUUAFFFFAH4sl/So2kJppbuTTS/oK/TD8TUbDmbuaaXPams3djTS57U&#10;F+8KzYppYmmlgKaWJoD3hxYCmEk9TTS/pTS3cmgXKOL+gppbuTTS/oKaW9TQUOLntTCwFIXPamFg&#10;KAHFiaYX9KaST1NNL+lADiSepppf0ppb1NNL+goAcW7k00ue1NJA6mmlz2pegClgKaWJ60x5VSo2&#10;kZuppgPeYL90ZqIknqaCcdajJJ60AOZs8Cm0UEgdaiW5SQ1gS3ApDtQZPNI8vbFRu5xmkUOeQsc1&#10;GX9KaST1NNL+lADie5qFpCaHfPFRs/YUFRHM2OTTTITTS3qaYWJpe8UK57U2kLgUwknk1ADi/pUZ&#10;kpJJdvC1EW7k0AOeXvUbSE02myPtOM0F+8OJ7k1GzZ5NND+tIWb1qZDEZmPaml8HGKdnHWoWf+7S&#10;5WX7w4t3JprP6U1m/vGmlz2ouw5UDtjvTSwHWmyEg53UwuB1pFxFeQ4qNiW70M5xzUbucZoKHOee&#10;tRl/Smkk9aCcdanmACSetNYAfMxoLntUbsAp5qRx3GvIwphYmmlgKYWJ6mgPeHF/SmlieSaaX9Ka&#10;W9TQWBJPWmyNtXNNafsoqMt3Jpe8BteDPHWt+B9Ua+0p0khnXy76xuF3Q3cR6xyL0IwT7jPFa/i3&#10;wLo2uaFJ8RvhjHJJpa/8hTSnbfPpTns3d4jztk9Bg8g1xm5m+6Kv+E/GOueBtbj1/wAP3nlzR/LI&#10;jDckqHqjr/Ep7j+RwagDpfDnijR/H+jW/wAPviDerbzW6iLw/r0g/wCPX0gmPUwEng9Yz/s5Ap6B&#10;rviX4LeLbvQvEWjb4Jl+z61o91/q7qE/Q4zg5VxnHUZBINrxZ4S0TxtoU3xG+GVp5Kwru17QVbL2&#10;DY5lj7tAT/3yevHRvhnW9K+Juiw/Dnxrex2+oW6iPw3rkyn5Dni1mPeI/wALdUPqDigv3iDxt4al&#10;8CX2n/EP4d6tNNot5L52k6hHkSW0oPMEn92RfyYcjPOLHjvT9P8AiR4ck+LfhW1SG8hZR4q02FcC&#10;GRul0gz/AKtz1H8LZ6g5qp4R8SXXw11rUPh58RtHmbR7yTydb02RfnhYfdni9HXhgRww+oILuLX/&#10;AIC+PIdS0y5j1LTby33W1wv+o1WxfhlYcjkcFTkq3PoSDLWsv/wuDwU/idpd3ibw/agaov8AFqFi&#10;owtx7yRjCv3K4YnjFV76QfFP4df2pt3a74VtlS86lrzTs4WQ+rREhSePkKk9KPEVvL8LfFGl/FT4&#10;Z3Rk0e/Yz6W8wLCM9JbOYZ6rkqRn5lOQe9O16W0+HHi3S/i34Dg3aHqrNLBaOdwiz8txZSfQEj3R&#10;lI55oAi8R6nfeK/C+m/FzSblk1nRZobLWplPz7kH+i3X1ZV2E5+9GPWtPdpC/EWz1dStvoPxB014&#10;rhV+7byStskXngeXdKHGOihexIqvDa6B4B+If2E3DP4N8XWO2OZ/4LSY/KxzkeZBIBnqQYz0zVNP&#10;Dt/H4X8SfC/VV26n4Zum1PT/AFdFwlwq/wCyU8uUY7RZ75ABp+D/ALVbweHYtTtnivvDviiTRNYj&#10;YfMtndEjy/pn7WPYv7ivS/g7omjQahpGhySTqbSzlt5syNl/sl3cwkj2Z7zfj+ERgc9a4iyhv/FV&#10;xqmsacUkm8XeE1vbePySd+qwbjJsAP3swTsP7rSpxgivUPDl1qXh211zxF9itWtksbrVY7j73yvb&#10;Wk7FG/uPK1yfqvoKBy3PlLxBqUura5e6rO+57m8lldj/ABFnJJ/Ws9m5yTSb8ruJrpfhH4Et/iF4&#10;1h03VLkW+k2kbXmt3jSbRBaR4MjZ7Ej5R7kVmWdNpUjfB/4I3HiAt5eveOI2tbELJh7fTVI8yQjH&#10;HmMAo9QAQeCK8tySOa6b4u/EWX4k+NrjXY4jDYwqttpNmOFtrROI0A7ccn3Y1yxYmpkVEVyeldJ8&#10;H/A8Hj/xzb6XqcvlaXZxvfa1c4O2GzhG+QkjpkDaD6sK5YsT1r0PWNvwr+CsGgKduueNlS7v/mO6&#10;30xDmFPYyvlzzyqgEURHLY5f4oePLn4j+OdQ8WzwiOO4l22duqBVgt0AWKMAcDagUe5Ge9c+7HHW&#10;jOOtMd81IxDkngZLfrXofx7mXwtZ+G/g1bs3/FNaWH1QbQAb+5xNL/vbQUTJ5+UiqXwB0jTrjxpJ&#10;428Q2zPpHhS1bVb5eMStGR5MOTxl5doA7jNch4i8Qah4n1698SavMZLq+upLi4b1d2LH9TT+yLeR&#10;WLk9Km07WrzSkkt49s1vMR51nMu6OXAIBI/vAM2GGGXJwRVUuT0rpPgx4Rh8dfFbQfC90pa3uNQR&#10;rzbx+4T95L9PkVue1I0949ansrCx/aW+FvhO0u47ebwvcaBb6hYzS48uRrhLiUo54faZcEcNx0OC&#10;R+/Wq+H7HWHjvoJ5La8jQi3vrYgSIp7cghkJwdrAqSAcZAI/nP8AAni1vH37Yfh/xk6lV1L4iWM0&#10;UbHOyM3sexfwXA/Cv6K5NFutHUz+GGRV3ZbT5mKwt1+4QCYmJweAVOD8uW3Dx80f7yNvM9/I4/up&#10;3V9jjviJqmo2vjXwNZeJo4Y/L8SOVvo2Cwy5tLhQMMco+SvynI+YYZjkDqb/AMLXdpeya/4NuI7O&#10;+kbddWsmfs16cf8ALQD7r9B5qjdwNwcALXLeONSs/EfxU8D6FJaMrLcahPe2d1GN0araMnzDkMpM&#10;mNwJU84J5rrPsWq+GF36Mkl5YLndp7NmWEY/5ZMTyB/zzY9/lYBQh82Xwx9P1Z61P3qk76q616rR&#10;HC6tqOheIfjbo+m+IdIkt7rU9CurC60+4bbJDLE8VzFIjqfmGBKUlQ8Mh5VlIEXx40q7g+Hsth4y&#10;VdQttNuor/S9Um+UyNEcm2n2gBJJI/MjWQYVi4B2sVD6PxifTvEFz4M1fTNRmhZfFiW4u7P5Zrdp&#10;IJkI+YfKQ20FWGOzAjiumt9burdx4U+Idrbs11mK3vli/wBFvgRjYVbPlyH/AJ5sSGH3Wb5gt83L&#10;ytLbp8zH2alzxb369NUt/n17nkvirxF4n+D/AIz0T4laZNPqmk6vHDa3F4oH/EytWGYRMcgC5jDY&#10;Rz/rEPJGGz7loWuab4k0i31zRbxbi1uoVlglToykcfQ+oPIPBryrwRatp3g/Wvhj8QoP7Q8O6bqE&#10;+nTNLnzNPt+JLdmPUw+S8ZDjDRFecqNyZXwY+IOt/DzxpcfDPx5Put7rVJLW1v8AcBE13hXVhk/L&#10;58bK+3oXbcMmRgjnT9pHTdfiv+AZYet9XqLm+GXR9H1Xoz3oZ70UUZrlPXCiiigAooooAKKKKACi&#10;iigAooooAKKKKACiiigAooooAKKKKACiiigAooooAKKKKACiiigAooooAKKKKACiiigAooooAKKK&#10;KACiiigAooooAKKKKACiiigAooooAKKKKACiiigAooooAKKKKACiiigAooooAKKKKACiiigAoooo&#10;AKKKKACiiigAooooAKKKKACiiigAooooAKKKKACiiigAooooAKKKKACiiigAooooAKKKKACiiigA&#10;ooooAKKKKACiiigD8Ty3cmml/QU0nuaazk9K/TD8W94cSB1ppkJppIHWmFiaA94cXAphJPJppf0p&#10;pY9zQMcX9BTS3cmml/QU0t6mgBxc9qaSB1ppc9qaSB1oAcXJ6UwuBTSxNML+lADixPU00v6Cmlie&#10;Saaz/wB00AOJ7mmlz2pjOF5Y1G0zHhaXqA95FTrUbys/Ham0hYCmAtNL+lNJJ60UroAJJOTTWfsK&#10;C/oKaT6mpluX7wZOc0jNgU1pMd6jLE0gjsOLAU0sTTSwFMdz3oGK7c53VEzf3jTXkJ6Go2kJNAEj&#10;SBajLntTaCQOtKOxSYE45NRs5JwaHYZ61GzMRSfMUOL+lMaXPamEk9TTS/oKkBXc5phPc0FvU0x3&#10;HTNACs/pUbnJxTGlduFFJ93knmgpIdTXlC9BTSSetRSP61PwlDnkZuWNM3gfdFNZu7Gml+wpXZUR&#10;zscdaj8zaMZpHY461GWA60ihzPk4pm8dhTXem/M1BoOaU9KjZu7GlO0DimOwx1qeYAL+gppbuTTS&#10;/oKaT6mpAcXPao3YbSDQXPaonY4IoNBpcCmlm9aazYphJPWgmI4v6VG8ueaH600kDqaB+8BPc01y&#10;AOaC5PSo5GwKXvDBpi3yqMVGWBFNyTTS4HC1PoVE0vC/ivXfBeuw+IvDt6YLiFuOMq6nqrDoykcE&#10;Gum8Y+F9E8caFN8TfhzZCFYfm8QaDEvNg5/5axgdYCc/7nTp93hSSepq/wCE/F+t+B9fh8R+H7oR&#10;zQ8MrruSVD96N1/iUjgj+RwaRR1+kXtr8btDh8H6vMkfimxh26LqErY/tKNf+XWVif8AWAfcY9cb&#10;Tzya/gTXbHVtPm+CXxKmeztmuG/sm8uFIbSb3OCGyMiNz8rqeAfm4OTUfjfwvo+s6R/wtv4WxPDY&#10;iZf7W02MnzNIuD6Y/wCWTHlG7dDg8Cxq8cXxt8NSeJ7GNf8AhLNKt92sW6AD+1LdRj7SgH/LVRgO&#10;O45HPFAEXhGd/Cer6p8EPiojWum6hcCO4eRf+QfdjiK7TOPl6ZIwGRupGKf4WsH0HWtW+AXxDkSC&#10;DUrhVt7h2ylnfAfubhTg/I4IViMZRwSeKdaMPjZ4N/smRTJ4s8P2ubJh9/VLFQcxcD5pYx93nLLk&#10;cnkV0dvi38PPJfc/iTwna5j6777TVP3evLwk57fIe5FAC6JpOp+IvDOr/BzXLVo9a0GWe90eJuW3&#10;IP8ASrYYJzuVd64yCYzz83Nu28UJJF4V+MfkefcadcLo3iSPbzOoQqjH1MlsWjJPUx85zzX1fxDq&#10;ev6DpXxz0GfGueH7mC2148kuy/8AHvct6hwvlvk8so45roNF0rTrfxZfRaOyw6D4+01X0FZMFYNR&#10;JLxqRkcxTJInGcB0zkNQX7xf8PQ6V4H1I6DJHLNH4I8Sx+XcSOV+1W2ogRM/yn5QBsYYOGB98V15&#10;tdN0b4G+KI9Pu55Dp3h2XS5PObO5oGurYuPRWILAdhXI+F7fV9Q0LRXVLfc2gXGnaghiKsL+AQS2&#10;Qc9WYf6KoU/dZZB3NdV45m1W1+BPiqe5to445rNWkZeS7ypaux/7/S3Wfce1BB8r54zXpPjWU/Bv&#10;4Vw/DCBvL17xIsd94lZWIa3txzBakdjyWYdQeOQRWd8E/DmlWX234weNLbdo3hwK8MLA/wCnXx/1&#10;MA+hwzdcADIwTXG+KPE2reL/ABFeeJ9fufOu76dpZm56nsM9ABwB2AArM03KDOAeaY8vbFNbczGi&#10;NXmmW1toWllkYLGka5LMTgADuaXKjQ6z4N+DNO8XeJpNT8UM0fh/Q7c3+uTc/wCpQ8RD1aRsIAOe&#10;TjpWT8RPHGq/EXxlfeM9XAWS8mzHCp+WCMDCRr7KoA/DNdZ8UbiP4ZeC7X4IaXKv26R0v/F00bH5&#10;rkrmK2z3WJTk9QXOeCK83dmx1pS7EruBbuTTHk7AUhbuTXV/BrwppniTxRJrfigbdB0C3Ooa05IG&#10;6ND8sIz1aR9qAdTuPpUlGv41I+Gvwf0v4dIqrqniRo9Z17By0dvgi0gPYZBaUjqCy15uzbVwTWp4&#10;78Z6t8QfGGoeMtZf/SL+4aRl3EiNeixjP8KqAo9hWOXA6UDih5YmvQfhMU8G/DLxl8UJZNssliNB&#10;0n5eTPc8ysp7FIVbnr84rzksScE16L8byPBfh7w38FIH2yaTZfb9cAXbu1C5Acq394xxeWgP16U4&#10;7jlroZn7Ohb/AIaB8C7v+hy0v/0rjr+mQf5/Ov5mf2dXx+0F4EC/9Dlpf/pXFX9Mw/z+deJmnxR+&#10;f6H0mR/w5+q/U8+1XTF8SftARWk8six6V4TMsMkMhVopproAMCO+2AjByCMgggkV1Meq3uiHyPEj&#10;K0I4XUkXanTP70f8sz/tfcP+ySFrm/hSV1jx3438Y7i3ma1HpsBPQR2sSqQPbzHk/HNd2VEowRXm&#10;1N0uyR6uHV4uXdv7r2X4I8++OWgQnStN8T6cqw3lt4k0tvN/gkzeRRjzFyN+N3HIYZIBALZ6aDUr&#10;LxCknhbxPpMcNxJCfOsbj95HcR5wWjYgCRfXgMuV3KuRnm/jBpT6L4Ut4tJkc29x4g0pVsOCA/8A&#10;aFuw8skjYDjG37vTG3nPWMND8WWDQyx+Z5cnzKd0ckEg6HsyMM5B4ODkcGq/5dr1f6Civ38kuqWn&#10;R7nn9ldr8JPi9fafqk93eaTr2jx3P26b52svszeUfNbq6BJYgZDlgFBfOHkrH+KHgLwd4T1iO91T&#10;zm8KeJo49Puo7dSf7KuFLSWtxEy8qgJkUDom4AfLhB0Xj241Lwr408H61r8yzQQ6tLYnVmZUBhuI&#10;XGyVeAG3pCdyjaxU5CcAy/EvwLqln4O1Ky8IQSTWMiefHpkP37K5RhJFNbjuokVWaHoRkpg/I+kZ&#10;csou+/8Aw3/BOSpT9ycUr8rul1V1d+qeppfCvxjd6rbTeD/EV9HNrekRxieaMgLf27D9zeJgnKyL&#10;1wTtYMPTPZkjrivAPFttrFjoHh39oP4aLHHa28CzXlqsjFbGKQZnhIVSWtw/LKOYirFRg/J7R4O8&#10;VWHjLQ4dZsAU3ZSe3YjdBKOGjb3B/AjBGQQTnWp8vvLr+DOnC1ub3JbrVPuujNmiiisTsCiiigAo&#10;oooAKKKKACiiigAooooAKKKKACiiigAooooAKKKKACiiigAooooAKKKKACiiigAooooAKKKKACii&#10;igAooooAKKKKACiiigAooooAKKKKACiiigAooooAKKKKACiiigAooooAKKKKACiiigAooooAKKKK&#10;ACiiigAooooAKKKKACiiigAooooAKKKKACiiigAooooAKKKKACiiigAooooAKKKKACiiigAooooA&#10;KKKKACiiigAooooAKKKKAPxHLepppc9qaSB1NNMhNfph+LilgKaWJ600sBTCSepoAcX9BTWbuxpp&#10;f0FNZv7xoAcX9BTS3cmmlz2ppIHU0C9Bxc9qYWAppdjTS4FAxxYmmF/QU1m7sajebstL1AkZscsa&#10;jafIwn51GST1NBOOtMAJJ60EgdaaXPam0AKWJpKaXA6U0se5pe8X7w4v6U0t3JprSAdKjaQmoGSN&#10;IB0qNnJ6U1m/vGmlz2oAcWx1phYmmlgKaWJoAUv6Ux5M9KSSmk460FJATjrUbNjk0Owz1qKRueKU&#10;thfaHPIOmaiZmPQUZpm8kcUe8PlHFgKYST1NNL+lNZjjk1N2UOZgRgVGz46U15ey03aTyxpABcng&#10;U07V++fwod9vCVHlVG5jmgr0FLE00uBTWc4phf0pe8UOZjjJqKSQjk0jynqKjaRj3qCojmbuaaX9&#10;Kazf3jTS/pQUK7HHWmUZppcDpQVEGYDqKazeppskvHWo3kZuWNBQ6SUEYWoy3cmml/QU1m/vGl7w&#10;Di/oKazY5NNLntUckgQZNQX7w55Pao3k7U0sz0EKo5oGNprP6U15h91ajJJ60C94dI5HNNZvU02R&#10;iOaaWHUml7w7XBpexqN2Y9BSMQOoppYkYpX7ABYmmF/SkLE0lSaAST1pjn5qUv6VGztuoA2/Anjn&#10;VPh/rq6xpyRzRSRmG+sZ13RXULfeicdwf0PNb/ijSX8D3+nfGT4SX8y6PcXO60kDZk0+4HLWsvJ7&#10;dM8Op7jk8GzAck10fw0+IMfhC+uNK16w+3aDqkYh1jTy3317SJnpIh+ZTx6ZHUBfvG74rjj2Wfx9&#10;+Fq/YVW7T+1LOAg/2ZfZzkAk/uZDkrkFeSpxwtP8S332G7039on4cQLbrLebdXsY1+SyvsfPHjH+&#10;qlUkjr95hxwBFiT4F+M1aUrrXhTXrYjcmfL1Kxc8+m2VM+xVh2B5fbxaf8H/ABjJo2pznUvBfiuz&#10;A+0Lz59qx+SUeksLdR1BB4G4UveD3i7D/Yfhjx9Z67o1lJN4Q8dWzW81lD8zQiRgssACj78MhDLg&#10;dNuOtWINGS0stW+GupRSSXHgOT+2dJnhHzXUYAaZQwPyq+YpARyFXOM5pnh/wvd6A+r/AAM8S6nC&#10;/wDasxl8I3jbTG0/ltsnU5OxZkZY88/MeCChq7pV9rg0Hw3riRL/AGx4UvIbfxZDPHtYWLLIIWlb&#10;k7UhaRGOMjeAeVAph7xqR3/h65nuNegFxHNqkNv45jj3Hyo5LZv31unH3yftHzdMeX6V2XjDwXd6&#10;18GNc8IeFb+S+urqW1toGbIAWS/89W56KI5xk+iZ5rndHs77SkbTLWG3uNPtfESwWcjzbt/h28ih&#10;R8Z/gVTAd/TKt3Brq/i1rfinwf8As6atrqLHp+qLYwQSG3XDLumSEuCDkEocj+7+FBB87fG3xRo8&#10;C2Pwn8EzrJofhzcjXK4/0+8P+tuCR15+VeTgDjg1wDNtOMUO7dM1GzYrM1juLI5xXffCiys/APh6&#10;6+OniK2jkazkNt4Xs5gD9pv8f63aeqQg7icYLbQDkVzfw58DX3xF8Uw6Dbzrb28atPqd9IP3dnbI&#10;MySsewA6Z6kgcZqx8WvH1n4z1uHT/DkDWvh/Rofsmh2bE/LCOsrD/npIfmY9TwDnFA/I5u/1G81G&#10;+n1LULhpp7iZpZppDlndiSWPuSag3g8k0wknrQSB1NZlx3Bm3sFUHJ6e9ehfE2UfDLwLZ/BOwfbq&#10;Nw8eo+LnVuk5XMNpkAZWNTuIyw3vkciofhHYWfg/TLr45eI7VHt9Hm8nw/azKcXupkZj47pEP3jc&#10;jkKBnJFcFqeq6hrWpXGr6rdSTXN1M0txNI2Wd2OSxPqSaB7shLE0lNL+lNLFztz+FBR3nwE0DTLz&#10;xXN468TxM2i+E7U6nqHzBRK6H9xBkgjMku1cdxurkPEviHUvFniG+8T6zNvutQupLi4bP8TsSce3&#10;PHtXd/E0j4WfDTTPgzAPL1bUGTVvFn7sKyMy/wCj2rHr+7Ulyp4DOCK8zJPc0/IldztP2dX/AOMh&#10;PAij/octL/8ASuKv6VvGHiS08H+FdQ8V3yM0On2Ulw6KeX2KTtHucY/Gv5pf2c3/AOMhfAYA/wCZ&#10;y0v/ANK4q/oy+MRj8T32g/ClUaRdZ1AXGqR7fl+w25EkgY9tz+Wg9dxrxsyjzVIJ+f3H0GUylDDz&#10;tvpb1eiNL4MeHb3wx8NNH0zU/wDj8e2+0XuevnTMZZM+pDORn2rqiCG/CgbUAwKd05ryJSvJs+gp&#10;x9nTUV0OH+MrPPceEtLRf+PjxhaFv92NZJs/nGK6bU9Bivpl1G0ma1vVVQl1FjJUEnY46OnJ+U9N&#10;xKlWww5vxmG1X4ueEdGjf5bGO+1S4X/djFun63BP/Aa7NjmrlpGJjT96pNvul+C/zPPvjNq62vgp&#10;bjxHbRw3Gm6tYXcbf8sZxHcxs+wn1jEmVPIG7qBuPSfZtR8Kpu0+GS60xclrNFLS2w6/uu7oOf3f&#10;UDhMgKlZfx+s0ufgz4iRk3bdLkk/FRuz9eK1ob3UNBVRqjNcWO1dt51kgGP+WoH3l/6aDoD8wABc&#10;1/y7Xq/0J/5fu/Za/N7nD+DLS58P+JvFFn4VVtSszfrqEmltMpju7W7UsWh3HasiyrOuMhXXCtg4&#10;ZeR8B+KJ/g74vumS8e48KSXMcM00ikPZ27llt5XG3cPLdXtm34ZfK2tgLEg9A8S2N14X+LOh+LPD&#10;VtC0euW9xY6hH5hVbh1AniI52h9iT4OME8HG7cuZ8SbLRdPkX4vaBoq3KMw03xZpcyhDdWspWNg6&#10;twJUbyzlsApnLbcGtIyT31uv6/4Bx1Kco6xdnBv7nrp5WeqPVV5HSjIPGa89+FHi6w0u8j+GcuoS&#10;TQrbmXw3dXCMr3Fqpw1u+4ZE0B+RlOG27WIzux6FnnNc8ouMrHo0qkaseZDqKKKk1CiiigAooooA&#10;KKKKACiiigAooooAKKKKACiiigAooooAKKKKACiiigAooooAKKKKACiiigAooooAKKKKACiiigAo&#10;oooAKKKKACiiigAooooAKKKKACiiigAooooAKKKKACiiigAooooAKKKKACiiigAooooAKKKKACii&#10;igAooooAKKKKACiiigAooooAKKKKACiiigAooooAKKKKACiiigAooooAKKKKACiiigAooooAKKKK&#10;ACiiigAooooA/D4sBTSxNNLAUwknqa/TD8XHlwKYSTyaaX9KaWPc0Cuhxf0FNLdyaaX9KaW7k0B6&#10;ji57UwsBSFz2qN5FTg9fSgY8sTTGmVenNRtIz/4U2gBWdm6mkJx1prP2FNJJ60AOL+lNoJx1ppc9&#10;qnmL94UsBTSxNNLAUxpff8qV2HKhxkApjSZphJPU01n7CkMcW7k00ue1NLepppc9qAHEgdTTTITT&#10;aKACml/ShmGMA1GX9KAFdyKYW9TTWkJPWmk9yaDQbI+TimlvU02RyTwKaTjk0C94Hk4xUZYnqaHc&#10;ZqMknqanzYxxf0qNsk5dqd5oUfKuTUbMerGpAUuq9KYZCelNJ7mo2c460F+8OkYjgUwsBTdzetML&#10;jtS94Y53OM0xjk9aQknqaaz9hR7xfvA/XJPFRlyThRQ/LZZqTOOFqBi7ccsaYWAoZ1XqajMgPNAC&#10;s5x1phYmkeXHAqNpff8AKg0FlfAwKiLdyaHc4qMnuaAHF/QU0t6mml/Smk9zWYDmfsKjYr3oMhNM&#10;LAUAOLE0x2GMU0knk0xjk0GguVQfLUZfsKGfsKjZwOhoAHY5600sB1ppdj3ptTIBCwBxTSxNIetN&#10;L+lSWlYC/pTS3cmml/QVG7tnGaBkjSAVGzkng00t6mmFyRijccdxzEdDTSxNNZsU0sTS94s7n4be&#10;KdF1nR5PhF49vFh0u+l8zS9Sk/5hd4eA+SRiJujjpznjk1qeEtKuLu4v/wBm74jE2txHdNJod5Id&#10;wsbvGcAlgPKmX8CWUgZOR5ez/wB016okt58VfAf/AAijXzf8JloVirw8bZNQs0Yv9lLFstLHkPjG&#10;eAMEqSFEmRY0hJvHujXGi6xpE1vrvw9Z57CHnzJrOLraO6bTvR1BDAg4Zyo4q/ba34d1CSz+KmpI&#10;y2XjiP8AsPxPCsZEdtcFSJJhjG0krDKvDf8ALTvUWp6t4n16w0rx/wCD54/+Es8O31vH4st13R/a&#10;JCojilkJIBCrvikJxgl/4fmO34e0ZNX8XzaZ4fe3k8K+J9IF14ZaSNnjsNQikJCqpGdyTGVmUYBR&#10;iScAin7w/eNr4WeH9DF4h8T3ywyeG7OTwlq8M0jbb8SNF5Kjj7pkkmAxzt2Z9a1P2h9Vstd/Z/8A&#10;E19Zag0wuEs5lVs/ulF1GhT6h43z703X11cw6f4Z0m8jvoYLWa21C8uoxHKdZtxbm0nkOeWdkjCg&#10;9VfknIwvxbRb79nHxI/9irZrJbJcKi+rPFcP9MSySDHYg0yD5BdhjrSRR3N5cx21nA800sgSOKNS&#10;zOxOAAB1J9KYzDHBr0PwRa2/wi8Ir8YNct0bWL7dH4PsZo87T0a+ZSCNq5wmfvNzjABrM0E8fXVt&#10;8I/Bh+EGjzq2s6j5c/jC7jIOw43R2SnH3V4Z8E5bjOARXm5Pc1JfXdze3Ml9eTNNNNIXllkbLOx5&#10;JJ7kmq5JPWpkXFDjJ2A/GtbwB4I1P4h+KLfwzpjxx+ZukurqZgI7WBRukmckgBVUE9eeg5IrHVXd&#10;1ijRmZmwqquST6CvQfGE8fwe8GP8L9OcDxDrEaSeK7mNgfssX3o7FSD1/ikx1OFyQDiS/IyPi341&#10;0rxLqVr4d8IwtD4e0KE2uiwt951zl534HzysN59OB2rkH+7QQf4fWmySKBgGgfKhhdVHFd38EdA0&#10;u2nvfi94wt1k0TwuqzLbyDi/vT/qLYc85b524OFU5GDXHeHPD2s+L9ftPC3h2ya4vr6dYbeFf4mP&#10;qewHUnoACe1dd8afEmjadDY/BzwVdJJo3h1m+1XkfTUdQYYmuDxyBjy0znCrwSDTXcjyOP8AEfiL&#10;V/FmvXnibXbrz7y+uGnuJiuNzMcngdB6AcAcVRLepprPjpUbSE0jQ7b9nSUL+0L4D5/5nPS//SuK&#10;v6NPhns8b+NNc+K7put2f+ytCctn/RoWPmyLjjEk2ffEa1/PJ+x38PrPx18edBudc1CSz0vS9Ys5&#10;7y8XqJGuESCMerPKyADI43cjGa/pJ8MaBp3hTQLPw5pEfl21jbJDCvH3VGMnHc9Se5NeTmj5eXu7&#10;/doe5ksXKUuyafz6fcaQ44oPvRVfUb+z0qwn1LULhYbe3haWaRuiKoyWPsAK8U+kOP8ADW3XvjP4&#10;i1zyz5ej2FrpULertm4lP5PCP+A122eM4rkPgnYXMXgWPX7+38u8166m1S7U9QZm3ID7rF5a47bc&#10;dq68D5eaue9u2hjR/hp99fv/AMjk/jqwT4OeJCf4tHmH5qRXUW65t4w39wD9K5X45QfbfhrfaSp+&#10;bUJrWzXb1JmuYov/AGeuujwBgUn/AA16/wCQL+O/RfqcD8XtIfQ9CsvE2nvttdJ1yzvZrRf4FEwS&#10;RozkBf3cj5U/KcZ+U7i2x4l8N6f410me402ZVkurWS1uFkUhJ4yCrQyrjIIJODjcjexZWPjPYPqn&#10;wk8S2EKbpJNEuvLX1YRMQPzFXLO3m1LTLXxJpNwI7qa1jkYN/q7gFQdrj+TDlfcZU2pe6n5/5Gbh&#10;erKNtGl+v/API9U8Lax478DW/iTw7esvjHwvdKut2sLr5s11B8jSKOQsromQcFZAVDBtq7PUPhf4&#10;/tfHvh5b4SR/aoVVbqOE/KSRkSL/ALLDkDqp3IfmRgMGyiK/FfVtPsLs2N1f2MWoWqvHz50eIZ1d&#10;f442X7MeDydxUhlJHEs+tfDb4m6hrvh/S5lWNWvtU0GNWYtbMwFyYD0fbIVmXGMiUgbGWRDs/wB5&#10;Hl+a+fT07HJGTw81JbPR/LZ+ttz3pCTTmG6quk6np+t6Zb6vpV2lxbXUKy280bZV0YZDA+4q0CD0&#10;rkPVTvqgooooAKKKKACiiigAooooAKKKKACiiigAooooAKKKKACiiigAooooAKKKKACiiigAoooo&#10;AKKKKACiiigAooooAKKKKACiiigAooooAKKKKACiiigAooooAKKKKACiiigAooooAKKKKACiiigA&#10;ooooAKKKKACiiigAooooAKKKKACiiigAooooAKKKKACiiigAooooAKKKKACiiigAooooAKKKKACi&#10;iigAooooAKKKKACiiigAooooAKKKKAPw2LAUwknqaaX9KaWPc1+mH4t6ji/oKaW9TTS/oKazY5Y0&#10;DHFz2qNnVeppjTE8LTMk8mgBzysw44ptIWAppYmgBS/pTSSetFNZ/Sp5h8rHE4600ue1NLdyaY0o&#10;7GldlcqHkgdTUbS9jTTITTCwFIY4sTTC/pSFm9aYX9BQA4se5ppf0FNJJ60UAFFBIHU00ue1AClg&#10;KYWJ6mkLAUwsT1NADmcAZFRtIBSSNxxURbuTQVEc0gHSo2kJoZuwpjNtFTIoSR9pxmo8u1DkZyaa&#10;8uOBT94AbA70xmOeDSFifvGo2b1NLmAcX9BTS3qaaX9BTWYDljUgOZ+OKhaQjq1I0rNwophKpyx+&#10;agvlQpYmmGQChpGbim1Mhgzd2NNZwBxQzDGBUbsDwKkpdwaQmmvIwXANBOOtRswzk0FBkmmsxzTS&#10;245prMc4zQVEGYEYFRl/Shn7Cm0rod0DM2Kbt7uaGcAcVG0hNL3hjiQKjeTtSM3HWmE4GTUgKzFq&#10;azYHFNLE01jgZoKiKzd2NRuwz1oZvU1GSSc0FA82eFFR0UEgdaAEZsdqYWZhmh374phZj3rMqIFm&#10;z1pkhAXmgv6UyRvl5NAcwhf0qNmbNDPjpUbOT0oKHFh1Jppc9qYWApC5PSgqIpcCmMxxk0E4GTT9&#10;Ps5NTuvs6yrGqqXmkYgLGgGWY59ug6k4AySBQUWdLWKzt2165CsI22WsbKGEs2M5wQQVXIYggg5V&#10;SPm4ueD9Xv8AwveH4iRzutxZzY09mz+9uiO5yMhQd7dQTtVhh6oytL4j1SHS9JhVYx+5s45JAqom&#10;SSzMxwvdmYkKMk8AYBft/b+r2/h3w8M2sH7m1dowu7nLzvjpnliTnaoAzhBS94D1Z9f0LQfL/aK0&#10;HR/O0/Xf+Jf4k0RUPlwyP/x8j733XAygPG5+cYArstI0HTvht4duPgpoPja6j1TxV9ov/D9yYGX7&#10;LBhcRZPKyOiOMjHPocZ5L4AXNppK6t478VXMVv4Jt7eOxjtry3DC9eNw6ybCT8ysTISM/PJtXPQa&#10;d5/wnuo/8JFpOv38Vx4m0u8kv/AurF9r3MTgSyx2/wDeXygMKCQpfH8PB7wveNHwzeaJ4/1P/hI7&#10;O8msW8bTW80cKsW+x6lpzGV1ZfR0VMdzk8cDHV+ODp2pfs7+JH0m+mmiutLn1GNZvvIk7NdAe4Ak&#10;2g/7GO1Ymm3mvNfzaro3hq323Wgzavp9ru3C012MyC5hK9RIwuCPcKvXacd3q2jSeJfB+ueExpa6&#10;fb3Gly2EF02MRxm2TZwOoUyyD2KH1ojsQfIvwr8D6VrAuvG/jh5IfDWiYe/kXIa6k/gtYz3ZzjP9&#10;1ecjg1i/EDx5qvxD8TzeI9TVI1ZRHZ2kIAjtYF4SFAAMKo46c8k8k1rfFXxzper/AGXwT4GiaHw3&#10;orMtirLh7uTo91JwMu/bP3VwAByK448N0rKXY2j3EJJGCaQsB1pGfnius+GvgrSb61uviF47Mkfh&#10;vSWAm25VtQuCMpaRH+838RH3VyTjg1JadjU8FQWnwp8LR/F3X7ZX1a8DL4PsJVBw4OGvnGfuochA&#10;R8z89BmvP7q+utQu5NQv7mSaeaRnmmkYs0jE5LEnqSa0vHnjfV/H/iKbxFrO1dyrHa2sIxHbQqMJ&#10;Eg/hVRwPzPJNYpfigfXUWRyRjNRuQF5oZsV2vwr8LaHb6fc/Fr4hW/maDo8wS3s2IB1S86pbrk8q&#10;PvOecKMd+DyKNLTmHwK+HH9uyN5fi7xVZldNUN8+maa3DT8H5ZJei8ZCgkEE4rzBmbbya0/GvjPx&#10;B4+8U3ni/wAS3hnvL6YvI3O1fRFBPCqMADsBWSST1oJjGwEk9aArPhEUszHCqo5JoJA613Xwns7L&#10;wZo118cPEUMbR6XMIPDlnMCftupEZVsd0hH7xuRzsHfFL3mUdx8PpYvhz8Vfhp8FbNgL/wD4TjSd&#10;R8WSKw5umuYvKtcjqIUPPJG+RuhFf0cf5/Wv5h/gBqV9rH7S/gnVdTupJ7i58dabLcTysWaR2vYy&#10;zEnqSTmv6eB/n868bNPij8/0Posh/hz9V+odGzXF/GKeTWLCx+HFlNtuPEl4ttMFbDLZr89y3t+7&#10;GzPrIuOa7R+BiuJ8FP8A8Jj481T4gytus7PdpOh7uhVG/wBImHb55QEB7iH3ry6envdvz6HsVveS&#10;h3/LqdpBDHbxLBCgVUUKqqOgA6VJRRUmxx/xP82+1Twt4fif5rrxLFLIvrHBFJOT+DRp+OPWuwx6&#10;Vx7A678akdH3Q6BoLBx6T3Ugx+Ijtz+Eg9a65Dmql8KRlT1lKXnb7v8Ag3IdQtE1GxmsJfuzQsjZ&#10;54IxWN8J7j7X8LfDd2TnzNBtHz65hU1t3EqW8TTzHCxoWY+gArD+EUBtvhV4ZtmzmPQbRfmHPEKC&#10;hfB8x/8ALxej/Qy/itbGyv8Aw94utpmhmsdajtmnjAOIrn9ztIPBXzGhJHovBBwRW+JcN9caOviK&#10;xtFh8R+Hs3tltj3+fCvyzKo4Lo8ZYFMghtnQ7Sdv4r2E998OtZjtV3XEenSTWvtNGPMjI9w6qR9K&#10;vRx2fivRrPUSm3zIVuLWZSN8TMnDKeezEHsQSCCCRVxl7q8jGdPmlKK6pP57ferI4TwZ420vwb4k&#10;g8MTiG10fWpA+mKsu6Ozu3yxgVsBTBNzJCw4J8xcDAVfTxgc9TXksvgG28U+Fbz4S6heR2mraFcN&#10;Hot0rOiSW5AlhGA2TGFxGVyT+5Y84NdJ8JPHp8Q6e3h3W7gf2rp+6O4jZ/nfYdrg85Lo2FdujZVx&#10;hZFFOpFNcy+f6P5meGqSjLkn129eq+R3FFGeM0VidwUUUUAFFFFABRRRQAUUUUAFFFFABRRRQAUU&#10;UUAFFFFABRRRQAUUUUAFFFFABRRRQAUUUUAFFFFABRRRQAUUUUAFFFFABRRRQAUUUUAFFFFABRRR&#10;QAUUUUAFFFFABRRRQAUUUUAFFFFABRRRQAUUUUAFFFFABRRRQAUUUUAFFFFABRRRQAUUUUAFFFFA&#10;BRRRQAUUUUAFFFFABRRRQAUUUUAFFFFABRRRQAUUUUAFFFFABRRRQAUUUUAfhaX9KaW7k1G02OFF&#10;RsSxy1fph+LkjzdlqMknrQTjrTS57UAOJA60wsTSU0uB0oHysdTS/pTSSetNL46VF2PlHFvU01pA&#10;OlRtITTS3cmkUOZyelNJA6mmlz2phYCgXoOLE00uBTSxNJQMCSetFFNL+goAcTjrTS57U0t3Jppc&#10;9qAHEgdTTCxNNLAUxpPegB5cCo2k96YST1prPg4AoAczdyajyT1oJJ6013wOKC/eELE9KQkDqaja&#10;QgYphYmp+ELdx7uM1E8i9aZK5B2ioySetP3h2uPaTNMLepppf0ppPc1ADi/pTSe5ppc9qazY5JoL&#10;94V2JGFqJgQOOtKznFMDnvQMdUZOTmh5DmoySetL3i/eAnnk00v6Ch3G3rUTSYqBjyQOpqN3Gc00&#10;yE1G24nAoAc8ntTCxPU0vyr70x3weaC/eFqNmGetNeQseKax7ml7wojmbPApjOq9TTWckfLTNoHL&#10;GlIoGcls0hZj3pKazDGBUlx2AyAUxpM0klMYkDIoGKW9TTWfsKaW7k00ue1L3gAue1MLD1ppdjTS&#10;wFKQCySYGTUZkycZpsjsxwTTWOBmpKiK8u3gComYnljQT3NNL+lBQ1m7k00yMRtFNobOOKAELAUg&#10;cYzTSwTr1pplzyRQVEcS7sFUZLdAKuanIdKtW0KF18xjm/kVurDpFkHBVep9W9QqmnWUraHaLrDP&#10;i8m/48dp5hGcGbrw2eF75y3GFzDoVlbS+drGrDdZ2e0yRq2DNIc7IhyPvEHJHIVWIyQAV7xRO5Ph&#10;3RMbWW+1KHvwYLU8+nWT8Pk9RJxu/C/wDe+JGMDSraRXdu8t9qEyHbY6ch/ez59XIMY65w4OAc1g&#10;+HdH1j4keL0sFjkkmupt9wYI1BCkgYUEhR1CqMhclRwK7z4g6xpOiq3wf8PXUccKMtz4y1G1PyyG&#10;JfltUPdIgAi5+9IRnBJJPeAyPjJ8QbbV9Ps/Dnhq0NlpKxhdMsSmGitFPyMx675nBlbI6LEcnrXY&#10;eA7y28TW+m+GJ9TlXXvhyFv7e4h3PJd2y4e5tAP7yNiMcEELgcEmvKtG1D7f4ivPGuoW6LDpsf2m&#10;OHZvjDghbeDDZygbYNpJ+RG64rS8BeLte+HOkt490W6b+1tS1RLe33LuMsMTLNMD/vuYV9xvHrUA&#10;e3eE4dG8TXlleaN4juIYPGWuL4g0eHdu+w3lsY3u4GIxkyAyAdgE6Hv6p4Xt7HTbWTw9aambhXE1&#10;0yyOGKi4lldVVh1VT5ijrworlLTT38J6NNbeD/D32a6udMub/RbKe3i8rTbwgM1uCOfMdpmGAdoW&#10;MADAOeh8E3byMyr4fjtLdlhazMeDtjaMsyN6Mkvmqf8AeHrWhlLY+E7xfstzLbENujkZGz2wcVXL&#10;c8mui+MOlDQfip4i0pIwkcWtXPlqOyGRiv8A46RWf4L8H6z4+8Qw+HdCWNXkBee4uG2xW0K8vLI3&#10;8KKOSfwGSQDjI3ja1y58PfAlz471aRJrxbHS7CPz9Y1Sb/V2kA6n/aY/dVRyxI7ZIk+Jnj+38Vz2&#10;uh+G7JrHw/pCGLR7FsbsfxTSY4aVyNzH8B0zVr4j+N9Gh0qP4XfDqR10Gym33V4w2yatcjrO/HCD&#10;oidhgnk8cT5ntUlRHO2RyKjZ/WhmOOTWj4N8H694+8RW/hjw7ArzzElmkbbHDGBlpHb+FVGST/XA&#10;oNC/8Nvh/c/ELWpIZ79bHSbCE3OtatIuY7S3HVvdj0VRyx+hxJ8VPiLb+Nb620bw7ZNY+HdHiNvo&#10;enbvuR5yZX55lc/Mx+g5xk3viX400PTdEj+EXw3uGfRLOYSalqO0BtXuhwZSRyIl5Ea56fMcnBHC&#10;HCjgUErXUUnHWmPJgcUhbuTTrGyvdYv4dK0y0kuLi4lWO3giXc0jscBQO5JoKNj4eeCNR+IviaPQ&#10;bK5S1gSNp9R1Cb/V2dsgzJM/so7Z5OB3q18V/Hen+LdXt9J8M2rWvh/RYPsmhWbdRHnLTPwMySNl&#10;2PXJA5wK1viDqFn8MfDMnwV8OXCSX80iyeMtQibIknQ5WzQj+CJvvEfefPZRXnbPg4AqfIXmdx+z&#10;ezf8NE+Aef8AmdNK/wDSuKv6gh92v5ef2b2J/aJ8A5/6HTSv/SuKv6fru7t7G1ku7y4WKGGMvLJI&#10;wVVUDJJJ6ADvXi5n8Ufn+h9Hkf8ADl8v1Oa+KXiC/sdKt/C/hybbrGvTmz09v+eI2kyzn2jj3N/v&#10;bR3rd8M6BpnhXQrPw5pEPl2tlbrDCpPO1Rjn1Pqe5rmfh1Bc+LdZuvixqsbKt9D9n0G3kUgw2IbO&#10;8j+9Kw3n/ZCDsa7ULg8V5svdXL9/qexT9+TqPrt6f8EE+7TGbA3k4p2SF4Fcr8VL67/4R+Pwpo8m&#10;2+165WxhZT80cbAmaUf7kIkYe4UdwCRXM7Gk5csWyP4SpLqmnah47uo9sniDUpLqH/r1UCK3/AxI&#10;r/WQ12Ge1VtPs7XS7GHTbGERw28SxQxr0VVGAPwAqxkZxiiWrJpx5IJGB8UtSfRfhvr+rxfettHu&#10;pF/3hExH61o+GrIaZ4dsNMAx9ns4osem1AP6VifFt7a58Jp4enXcusala2DR/wB+OSZRIP8Av0JD&#10;+FdQCAuaH/D+f+Qo/wAZ+i/UbNHHMrRyJuVlwyt3rm/hBced8M9DjY7mt9PS2ZvVov3R/VK6Zutc&#10;t8HY1g8F/ZlIxFrGpJ8vtfT0f8u36r9Rv+MvR/oQeI9MtLT4jabfyQNs1q1exmkRiCs0O6eBh6EL&#10;9p59wOlcn448OeINE+IdvrmibY9UvFDWd1JIVhvbmFD+5cAhQZYQynPCmIFcbzjtvivDKvg6fWbe&#10;Vkk0eaLUlZV6rA4ldR/vRq6f8Cq34z8Pf8Jj4UuNMsrxYbiSNZdPvF58mdTuikBHowB46jPrWkZc&#10;tn8jnq0efmS3Vmv676fiWfCviK18WaHb65ZxyRrMpElvMu2SCRSVeNx2ZWBUj1FaXD9q8t07xvJ4&#10;Tu7Lxpe23k6brm1dbXaEEFxxGLgjs4YCGVRk5CMOAa9SidWRWVgdwyPepnHlZtRqqpG3Vf1cdRRR&#10;WZsFFFFABRRRQAUUUUAFFFFABRRRQAUUUUAFFFFABRRRQAUUUUAFFFFABRRRQAUUUUAFFFFABRRR&#10;QAUUUUAFFFFABRRRQAUUUUAFFFFABRRRQAUUUUAFFFFABRRRQAUUUUAFFFFABRRRQAUUUUAFFFFA&#10;BRRRQAUUUUAFFFFABRRRQAUUUUAFFFFABRRRQAUUUUAFFFFABRRRQAUUUUAFFFFABRRRQAUUUUAF&#10;FFFABRRRQAUUUUAfhGTjrTS/oKaST1oJx1r9Luj8XAknrQSB1ppc9qYWApcxXKOLE0wyAU15e2Kj&#10;LE9TUlD2lJ6Uwt3Jppf0FNLdyaBXQ4v6CmlvU00ue1NoD1HFz2ptFIXAoGLTS/pTSSetNL+goAcW&#10;9TTS/oKaT3NNaQDpQA4t6mo3kI701nJ6U2gBSxNJSFwKYST1oAcX9BTSe5ppf0FRu7ZxmgCRnx0q&#10;EkDqaCe5NR0FRFZt1MdhjrQ57A0wuBS94oZK+DxUZY9zRK/zcCmMG6moAUv6U0t6mmuSOlNJA6mg&#10;v3h+8YzTHfnNN8wYzTXcZoD3hS5NM8w5zSFiaYZAKBiu2OfWmM3djTWkJPFRu7ZxmgBzt3zUdBJP&#10;WkLAVmaC012OetIzFqikk7A0AOL46VHK+TyaaSTyajdgT1oKSHF/QUzeDyTSF/QVGXPagodJKeim&#10;kLD1pjEj86QsBUS3L9RxdjTC+OlNZieajZs8mkMc8vvUbSE9DSOwNML+lADi3qaaXPamkgdaaXJ4&#10;FKWwCF2NNLgU0sTTC/pSkAO+DmmNKT0pJOmaaTjrUmgFvU00ue1NdhnrTWcnpQAM5zTSSRtBprse&#10;lNJJXANA47gXROnJq1YWsBV9V1Ef6PDgbO8z9oxyPxP8I9yAY9M09tQnaNW2RxLvubhlJWGPIBY4&#10;9yAPUkAckU3V9TW9kSC0iaK1gUraws2SATksx7sepP4DAAAXvFR2HAal4k1dUQiS4uHwoLbVUAfk&#10;qqo+iqOwFO8QanbSeToulTFrGz3eW/I8+Q/fmI7FsAAdlVQckEmW5ZvDelGwX/kIX0QNy3e3gPIj&#10;9mfhmx0XC5+ZxXR/DPw3pHhjR2+Mvjy08yxs5tuh6e5x/aV4vTj/AJ5IRlj0OMc8gwM3oL2L9n34&#10;cJIEVfGXiKHzI+m7TLQjCt6rIwJwPU88pg+d6g7aL4fj04yf6VqW24vSJDuEPWKM+5OZCOQQYjwQ&#10;alm1e98deKLzxp4zuWuFDG51AtIV8wZAWFTyVySqDGdq84wpqDRVPiHxFceIPEG6S1tQ15qTKvDK&#10;CAsf+yHcrGPTf6CgEh2tJNp2jWHhG1hZrq8ZLy8jjYsXdxiCPaO4Rtw75nIPSvXNJ0bw98KNT03X&#10;vGEf2m60vTmXw/prL9xIleW4vX9ml8xYs9dyHnAI5L4e6JLo9ndftLfEOBpLe2vPN0m14T+0L4ud&#10;pGMbY0bLHA/gIGcEVzmteM9b1/RtZ8ba/qfmaj4ivFstvljiCPZLIB/dAIt1XHbcPWgD034IapL4&#10;p8LxeH/F3i25h1DxJ4nlv9HunK/uru18mQsc4z5hZlx0ynAya9h+H2o+Gby9a/0vWJcX93dXlnaT&#10;bg0avJElxEc91uQSfTzABxXzjZzx+GvHVjFIvkt4J8ISTSLJyI74xPIMj+8Lm4RfqoHSvoP4f6/d&#10;67Z6TrNl4Yggh1bSYr1WRQvk3Mkqtdqe+XSRZF/vbGJqokyPAP2j/AHiDWP2kL7w/wCHtNae41jy&#10;Z7VF/utEAzE9AoZXJJ4AGa5/xr4q0PwV4ck+FPw7v1uEkYHxFrsJ/wCQjKP+WUZ7QIc4/vnnpjPr&#10;f7avibUfBz2aaBYLa3HiKxa11DVo2PnPbxMG+zL/AHFJky2OWGAeBXzMxAO41nLSRpHWKHFz2qMM&#10;AOKdznGKk0zStS17VYdD0axkurq6lEdvbwruZ2PYf54qS47kmg6HrXirWrbw94fsJLq8u5dlvDGv&#10;LH+gHUk8Acmux8YeJNJ+Gvhyf4VeAdRjuLy6+XxVr9rISt0wP/HrCcD9wvdv+Whz0Xgv17WNN+DG&#10;jXHgbwZqcdx4hvIfL8Ra5bSBltlPWzt2H/j7jqRgdCB5yzgCnsNa7gX7LTWbuTTS/oKjklKjANTL&#10;YoGc54Nei2pX4B+HP7SuNv8Awm2sWv8AocWQW0O0cf61h/DcSKSFHVEbJwSBVbwrpem/CbQbf4n+&#10;MrOObWLtPN8K6HcL78X0y/8APMH7in/WEZ+6M1wur6zqWvanca3rV9JdXd1M0txcTNlnY9SaZPxE&#10;DOzHcT/9emlgKaWJpKn1KO2/ZuY/8NFeAef+Z00r/wBK4q/pQ8XSP8RvE3/CtLIMdLs9k3ia4VsB&#10;1PzR2Y75f7z46IMfx1/OP+yP4Fn8T/HDwz4gvNW/svTdL8UaaZNSaLfm5a5QQQov8Ts+OOgUMx4H&#10;P9K/gnwjp/grw/Hotg7SN5jS3V1LzJczucySuf7zNk+3AHAAryMyfLKL9bf5nvZPF1Iyj00v/l8z&#10;YiijhRY41Cqq4VV6AU857UUV5B9EN5xmuR8NA+LvHF94ykO6x0vzNN0dTH1kDf6TMD3yyrGD/wBM&#10;mx945tfEXW9RtrS38L+HJymra1IbezkVc/ZkAzLcH2RenYuUX+Ktbw5oWn+GdFtdB0eHy7Wzt1ht&#10;48k4VRgZJ5J9SeSar4Y37mMv3lTl6LV+vT/M0OvUUUZ70E45qTY5XxAz6t8SND0SOLdDp8NxqVw3&#10;9yTb5EIP182Yj3j9q6j5tvNcv4BK6vqmteNiJNt9efZLPzP+fe2LRgj2aUzOD3Diuo69fwqpduxl&#10;S1vLu7/LZfkH/wATXMfCBlfwc0yDiTWtTf8AO+nrpXYINzHAC8k9q5/4UwLD8PNHdRzcWa3LA9ml&#10;/ekfm9L7HzQ3/FXo/wBDc1GyttTsZ9PvI90VxC0ci+qsMEflWL8LLk3Xw70kST+ZLb2S21w3rNCP&#10;Kk/8fRq6BuPxrl/hTbtp+k6npbH/AI9/EWoFR6LJcPMB+Uop/ZYS/ir0f6FP/hHdMv8AVtb+Hutp&#10;M1pqS/2jZ/Nt8vzPkmWMjoVk/eH3uMcjOafwv8QXmgak/wALvElzuurH93ay7dokAXcAB0CsnzqA&#10;fl+ePpGpbc8dE6TfaR4u84xrZ6gtvdbf44LgiIg+gEphcn0jrM+KPhW3v57PxGk8luyyJbTXkMas&#10;0BL/ALifnr5UpHB4CySMeQCNIy5lZ9fzOeUXCXNHdfin/k9vQ7misPwb4gutasJLXWIVh1Kxk8jU&#10;rdfuiTAIdfVHUhlPocHkEDcAxwKxa5dDqjJSV0FFFFBQUUUUAFFFFABRRRQAUUUUAFFFFABRRRQA&#10;UUUUAFFFFABRRRQAUUUUAFFFFABRRRQAUUUUAFFFFABRRRQAUUUUAFFFFABRRRQAUUUUAFFFFABR&#10;RRQAUUUUAFFFFABRRRQAUUUUAFFFFABRRRQAUUUUAFFFFABRRRQAUUUUAFFFFABRRRQAUUUUAFFF&#10;FABRRRQAUUUUAFFFFABRRRQAUUUUAFFFFABRRRQAUUUUAFFFFAH4Ol/QU0kDqaY0mKYzk9K/SD8b&#10;HNJ70wsTTSwFNLE0AKX9KaWPc00v6Cmkk9aBeo4v6Cmkk9aKCcdaBhQSB1ppc9qYWAoAcWJphf0p&#10;CxNML46UAOLE8k01nx0pjSZ5FMyT1oH6jmkJptBOOtNLntQIUsBTSzetNLAU0s3rQApf0ppY9zTS&#10;/oKaW7k0AOL+gqN3bOM0F/QVG77aBx3HM3cmo3l7CmF2NNLgUFcqFdjjNRkk9aCSepppf0qJbjBz&#10;2xTHZvWkaQmmlvU0gGuxz1ptDuOtRvJ2oKiOdjnANMZgtMaX0NMLE0FDmkzTCSetFNZ/SgBxIHWo&#10;2YZyaR2NMLepqZFJDmbsKYzqvWmPJ2phYmpKFaRn6mmMSBkUhfHSms+RuoKSAt6mo3YZ6013OcU0&#10;gjqKChzOTwKaSB1oJA61EWApfEA4sTTSwFNLE0zeKUi/eHMzEVGT6mkeQ9M0xm7k1IxXYUxn9Kaz&#10;d2NNLntQA4nHWo3l7YopshyaXvFJDSxPU00v6U0knk03fgYAqWrD94c7HHWoy3qaHY4zmoy3cmkM&#10;HYZ60xmJpGYZ5NMLEjFAAzEnFPtrW4vrmOztU3SSNhVyB+p4A9zwB1qLOWCKpLE4Cr3rRvHOg2sm&#10;lwt/pkq7b2VSf3S94R7/AN8/8BGAG3L3ikiPVry1t7ddG0yTfFGwa4mx/r5QMZHfYMkLnk8k4LYE&#10;mkQQ6baHxPqcSuqsUsLeRcieYfxEHgomQTn7xKr0LFaui6WmozNJd3BhtbdfMup/7q+ijuxPAHqe&#10;cAEjR0XQ9c+Kni+30LQrSOFTHtjUtiKzt05LMewAyzN1ZiTyzcwUaHwv8AS/EfXbnWfEWoNb6Np4&#10;N1r2qSH7qckqCRzI3OPxPPQ0vih8QJPH2vKdOtfsmk2Mf2bRdOUfLbwDpx/fbqx5ye+AK6H4u+Md&#10;E0LQYPg38PpWGmWbCTUrnOGvp/7z4PPODtP3cKOCpA4rQidGtX8VXEfzRSeXpoZThrjAO/qP9WCG&#10;7jcYwQQTT8gHeIJG0eyj8KQy/NHJ52pbWbDXGCAhBA/1akr04YyYJBFdl4S8C6Npng5de8eztb6L&#10;DIl3qgTKzXkxU/Z7GLPU7G8xmHQSgHBTIwfhV4Is/EmpSeKvF832fw3o7rNrF1IT+85yIExyzueM&#10;DkA564zpeIPH0/xe8cNrOr2rW/hvQYZLpdNU5WKEMPlPrJNIVUt1zJ6CkBD8bPH+reIotN0K7hjt&#10;wsKXbWNsf3dqrr/o9uo4GI4Sp6Z3TSVXs9KsdQ+JGjeCL+Zf7P0GL/iZMi4GIg1xdknuQRIgb0Rf&#10;Ssvw7qtzqni+++IevOsj2PmalcM0YKyXG/8AdJt6YMzICP7u70q74C0/XbvwrrWq6XZSXupa9cR6&#10;Np8cfMjs586d/wAEjVSfSXJOAclrlfZJ9ObxJ4y0DxDrEGlyXmqeLNchs7WOFf8AWMXa5mA9ACsG&#10;c8AMD0FfQ3wx8Q+ENF1W88D6Z4huPtlveadY3E2Q0H2qG2Ktbx8dfLtWVj3LYHIFeZadqM3wku/D&#10;HwV0mW1n1C4uBe+INYgw4gglKmaKI9R+5hG5+pA4xnjnvhv4huZNY0LxDcgqupeNb3U50z1+zwI4&#10;P0/eyD8DR8JPxHpf7bmkpq3wq0XxPZs00dlqChpG5Plyxn5ifcqn4mvllmzX2j8ZbeX4mfs46le2&#10;0fl/atFi1KGMrkqEVJ9vucKR+Ir430HQdb8W63b+G/DenSXV7dSbILeIcsfXngADkk4AAyeBSnuF&#10;P4bDdI0rVfEOqW+h6FYzXV5cyBILeFcs7H/P4Cu21rXNJ+CulzeEvB1/HdeJrqMxa3rluQUslIw1&#10;rbt/e6h5R9B3Ih1nxJofwm0+bwb8PtQS81qeMxa54mgbKqD963tT2Ts0n3mOQML18+ZjjJFTsaLU&#10;UknkmmswxgU12OOtRs3GSaRoOZs8Cu28K+GdC8B6Fb/E74jWCXHnfN4e8PynDXzD/lvKP4bdT/38&#10;IwOMmjw54X0X4faTbfEP4m6f50lzH53h3w5MvN9/dnnH8NuD0HBl7fLk1yfizxbrvjXXZ/EfiW+a&#10;4urg/M20BVUcBFUcKoHAA4AoDcZ4s8Va9408Q3PiTxFftc3d1Jukkbt6KB/CoGAFHAAwKzqKazY4&#10;FS2ApYCtfwP4M1Lx5rX9mWU8dtbwRNPqGoXBIhs7dfvyufQenUkgDkiqvhPwtrPjfXYfD2gwK00m&#10;WkkkbbHBGoy8sjHhEUclj0Fbnjnxnoml6H/wq74cXLtpKTLJq2pMu19YuV6OR1WFOfLj/wCBN8x4&#10;PMryR2Hwy8cabrP7RPw38IeC4JLXw3pPjjSxp8M2BJcyG7iD3U2Osj4+iqAo4BJ/pm5K8V/LX+zU&#10;cftG/D/P/Q7aV/6WRV/UqteLmfxR+f6H0WRq1OfqhB6haq6vqtjomm3Gr6pcrDb2sLS3EzdEVRkn&#10;8qtMcd64uc/8LQ8T/ZFG7w9ot5/pDE/LqF7GchPeOJhk9mcAdEOfNjHvsexUlyqy3exa8BaXqOqX&#10;lx8Q/ENq0V5qUYSytZFG6yswcpH/ALzH94/uwX+AV1SgjqKcAAMCilKXMVGPLGw1f92sH4g6tf6d&#10;oP2HR2/4mOpTLZaft6rJJnMnuI0DSH2jNb38PpXL6Ip8WeMLjxQw32WleZZaXvUYebOLiYfiBED2&#10;2SY4bkj3fQmo3blW7/q5u6Ho1p4e0i10TTU229pbpBArHJCqABk9+BVtU7mlUsetKSB1pFpcqsYP&#10;xIuLi18CaqbSXZczWLwWrH/ntIPLjH4uyj8a1NNsIdL023023H7u3hWKP/dUAD+VYfjRYdW1vQ/C&#10;rBmWa++3XCr/AM8rbDgn/tsYPrmuk6rg1X2URHWo320/UcRkYrnfBhX+3/FEYK4GuJ8o7ZsbUn8y&#10;c/jXRVznghxNrPia6UfLJr2F/wCAWlvGf/HkNKOzHLdev6Gj4q0b/hIPDl9oYk2td2ckSyf3WKkB&#10;vqDg/hVPRprfx34DtpdZ09fL1bS1+2WrdB5kfzp+GSK3GJ6Vzvw5Wa0tNS0W5bc1jrl2F9kkkM6D&#10;8EmUU18IpfxF5powXvNa0/S4/F1u/n6p4fkNj4gt0OTeW6HO488PsZbhepAdl/jNdtpmpWurWkd/&#10;ZSboZl3RsVKn8QeQR0IIBB4NZN2U0Tx3DLJJGtvrlv5G1lwWuogzr9S0XmZJ7QqKzPD6N4D16bw4&#10;kTLpcm2S1WOIBIUZsAqFGcKxCN2VTC3eRqp+8jGLlTlrts/Xo/mjtaKKKzOoKKKKACiiigAooooA&#10;KKKKACiiigAooooAKKKKACiiigAooooAKKKKACiiigAooooAKKKKACiiigAooooAKKKKACiiigAo&#10;oooAKKKKACiiigAooooAKKKKACiiigAooooAKKKKACiiigAooooAKKKKACiiigAooooAKKKKACii&#10;igAooooAKKKKACiiigAooooAKKKKACiiigAooooAKKKKACiiigAooooAKKKKACiiigD8EyQOpppk&#10;JphYCmlia/SD8a94cWAppYmkozQMKCcdaaX9BTS3cmgBxc9qaW9TTWcnpTCwFADi7GmlgKY8g6Yp&#10;hYmgB7SEd6jJJ60U0v6CgBxOOtNLntTS3qaazk9KAHFvU00yE0wsBTSxNADi4FMJJ6mml/Smk9zQ&#10;A4v6CmlvU00v6Cms3c0AOL+lRMxY5NKXzwBTCwFBURajoYk1GSTyaXvFRHOwxgGoy/oKHYY61GX9&#10;BUF+8DsQcCms2OWNNkfbzmoXcE5NBA6SY9cVEWJpSxI6U2guOwUU0v6U0t3JoGBJJyaRiQMikL+g&#10;pjsQOtACSE9c80wsF60jk+tNJwMmszQCSTmms3HBprFmXFNfpQUkDkHpTScDk0jNgVE7tnGaCiQv&#10;jpUbSE00t6mmNJ2oAcWAqMsBTSxNNLgVMgHFm9aYX9KQsTTC/oKkuOw4nuajZu5NGSetRkmgYUE4&#10;GTSFh60x3OOlABvJ/iprsc4BprEmmuR61MjQaST1ppfstDSAdKjL+gqRe8Du2cZprN/eNNd2zjNN&#10;oGBOBk0wszDApcKvWr9klvpdsutXiLJM/wDx427KGUkHHmuDnKgjAU8MRzkAghXKOjH/AAjcC3BH&#10;/EwkUNDux/o6EcP7Oe2R8o+bqVIoWdneaneR2NjHvlkOFDMFA7kkk4AAySTgAAk4FMmuJrq5aaaR&#10;pZppCzMxyzsT19yTWhqb/wDCM2j6DCP+JhMNupSAn9yP+fce+fvn1AUYAbcveKH3Czavd2/gvwlB&#10;JdK0wWPykO68nPG/HpzhRxheSAWYnute1HTPgp4Sn8F6FcRz6rcHy9cv4ySsswx/o6dP3Uefn/vs&#10;QpBG8LHoenxfBbRGnu2VfFV/Z+ZPNtDNoVm38WO1xJkKBwRuAJGTnzHWNVbVbzzmXy40UR28W7Ox&#10;B0HQZPUk45Yknk1OwDrG2utd1RbYTjzJmZ5p5mOFUZZ5GPoACx69K6Hw34Tk+JOuyRWtz/Z/h/R4&#10;R9r1G4UAW9uD944+9K53EKMkscDgcP8AB/gjVdZDeHrKaO0aa3W517Urhisen2Y+YK5yBluHI5Jx&#10;GAR84rV1nx1pNjon2fwdbSW/hvRZtulxzKQ+q6jj/j5lIxkoMSbTwuI1IAfFICt8b/G+myw2Pwx8&#10;H2bWOi6MMva7jukuT95peBmRR8p67WLgEjBrndbZPDHg208OKy/a9UKX+o7W5SLBEER+oJlPqJI/&#10;Sqng/TbXXddfUPEDO+n2ULXmqHzNryRqR8gY/wATuyxg/wB5xVvw5pGt/GL4mQ2LndPql4XuGXCr&#10;DEPmcjsAqA4HTAAoHsTW2ga1d6FpfgXw/p9xcapr063txbRr1jG5bdfbgyyEnja6HtXceJNYuPh3&#10;baV+zz4FSP8At2Rhb61rUOQRJdMjPFCewx5as/BIjA4xUlv4t8LWvi+68P8Ag9o5oNr3XirXIWJV&#10;rG3Xd9htmJBEO1Fi3cGQlei4FcH4O1m9v/EPiL4r6lc4uLGzuLuNjzuup28qMD3VpS49o/SgRp/8&#10;JDZXHjTxh430ZC1hpmjz2el+0cgWxgA9xE+76IaXSXNvY6DYhWDWPgvV72b5R8rzLdKh/LyT9CK5&#10;/wAuTRfg81z5m1te1zy9v/TK0jyfqC9yv4x13GnaBJ4g8YeL7GO6hsLHR/CttpFzql4pENs8f2aG&#10;TJA+8fLmwo5Ygilyov3j3z4TSJqWial4U1BSYbeO0tvJJ4CHTbQso9sv+Zr5b8ceJNM+GMWofC74&#10;eBxcK8lr4g16SLZPdsGw0EY6xQgjkZy/fjivpTw34ssbTxnNpGk2H2aIeIJba8ZXP+lvHpkbhyDw&#10;uFUKFHHyA9TXzr+134Zi8M/G/UJLe28qHU4Y72NV7lhtdvxkRz9TTlsRH4jzMn0FG7Pem+YScmnW&#10;NteajdxafptrJcTzyBIIYYyzSMTgKAOSSe1ZmhGSTya7vSNC0D4TWMfir4iaWt9rU0Ky6L4Zm+7H&#10;n7txdjqF7rF1f+LC9VC6F8EE866FvqnjJc+XDxJbaI395+qy3A7LyqHrlgAOD1TVNQ1i+m1XVb2a&#10;5ubiQyTXFxIWeRj1JJ5JoK+IseJ/FGv+MNauPEniXU5bu9uX3SzStz6ADsFA4AGAAMDArPLAc00s&#10;W4pucc5pe8UtBSxNXvC3hPXvHGuR+HvDlp5s8gLszOFjhjUZaR2PCIo5LGn+DfBmu+PNVbTNHWOO&#10;OGMzX19cyeXb2cI+9LK/RVH5k8AEkCtTxh450XStEb4efDJZI9MbA1TVpFKXGsSA9WH/ACzhB+5F&#10;9GbLdJ9QJvFvjHRPDXh+T4afDe7MtnNt/t7XNpV9VkU8KueVt1P3V4LH5m7AcTuxwoptFI02O2/Z&#10;qJP7R3w/z/0O2lf+lkVf1MZxzX8s/wCzUwH7Rvw/5/5nbSv/AEsir+m/xb4p1O4vv+EL8FSK2sTR&#10;gz3TR749Nib/AJbSDoWODsQ/eIz90E15GZRbnH5nvZPPlpzv3X6jPFWr6j4m1dvh94WvWhYKG1vU&#10;oetnCf8Almp/57OOn9xfn/ug9Fo+kadoWmW+jaVaLb29tGsdvCnRFHQVV8LeF9O8I6Quk6Z5jfOX&#10;uLiZt0lxKeWlkb+JmPU/gMAADU+YjANeZJ9Fse1TjL4nu/w8h1BPoKRiegqh4g13TvDWlTazqU22&#10;GFc/LyzsThUUfxMxIVVHJJAHWpLb5VdmZ431e/xD4T8P3Bj1TVtyQzLgm1hGPNuMH+6CAPV2QdCS&#10;NXRdJsNB0m30bS7dYbe1iWOKMdlAx+J9+5rM8GaPqKPceKfEUW3VNS2mSENuW0hA+S3U/wCzkliO&#10;GdmI4wBvknOAaqWmiIh73vvrt5L/AII6hjgZoIzwax/GGt3Oj6Ozacive3Ui2+nxNj5pn4X6heXb&#10;0VWPapXYqUuVXZT8OeZrfijVPE32hnhhYadZLt+UeUSZnHuZSUP/AFwHWujOGGAapaBo9voGj2+j&#10;W0ski20ITzJm3SSHu7HuxOST3JNXQNveqkwhFxjqI54/WuT+DTPP4VutTkH/AB+a/qUy57r9rlVf&#10;/HVGPbFbXjDW18NeE9S8QnH+g2E0+GPXYhbH6VD8PdGl8O+B9J0S5TE1rpsMc/vIEG8/Utkn3NH2&#10;H6kPWsvJP8WrfkzarnPDc5j8deJNN/6a2t3/AN9wCP8A9of5zXR1zelYT4sa0oP3tD05/wDyLeD+&#10;lKOz9P8AIdTePr+jJ/Htvdv4bm1Cwi8y409lvLddvLNEwYoPQsoZM+jmovF1lDqOkR6/YW8d01qp&#10;mVPL8wXNuy4liAH3t8ecDoWCE5xW+8asuGGRjGDWD8OhBa+Gl0G3RlXSbiWwSNmyyxxOVjye+YvL&#10;P404v3b9hSjzTs+q/L/hyTwxqAULo0l952IRNYXG7JuLY/db3ZchWPOcqx+9gbY6/wA65W1068tX&#10;utBsf+PjSbhbrSWkmOHhk3YiJHRciWLBB2qqNyQMdDpV/b6pYx6hb7tsi52yKVZD0KsDyGByCDyC&#10;CKJLqh03pZluiiipNAooooAKKKKACiiigAooooAKKKKACiiigAooooAKKKKACiiigAooooAKKKKA&#10;CiiigAooooAKKKKACiiigAooooAKKKKACiiigAooooAKKKKACiiigAooooAKKKKACiiigAooooAK&#10;KKKACiiigAooooAKKKKACiiigAooooAKKKKACiiigAooooAKKKKACiiigAooooAKKKKACiiigAoo&#10;ooAKKKKACiiigAooooA/AuikLgUwknqa/SD8bHM/pTSfU00v6CmlvU0AOL+lNLepprSAdKjZyelA&#10;Dmk96YWJpKQsBQAtNZ/Sms3qaaX9BQA4sTyTTS/pTS3qaaXPagBxb1NNLntTSQOpppc9qAFLAU0s&#10;TTS4FMJJ6mgBxf0ppY9zTS/oKazf3jQP0HF/SmlvU00ue1NJA6mgfKOLntUZcg4xSFiaYzehqeYo&#10;c0voaieQ5oZiO1RF/SjmAcT3JprSAdKY7HGc0ypL94RyxO7NJtA5c0OSOhpjMBQHvCu/HSoySepo&#10;aUGoyx7mgY5n9KaT3NNL+gppb1NADi/oKjaQmgue1NLAdTUyHHcQsBTCSe9BJJzTXYYxUlgzAjAp&#10;ru3Wml8dKjeX3oL94c7HHWonY4zmkaQnpTWb+8aBgW7k1G7/AMTUEgdTUbv3IoAUsTTS4FNLN60l&#10;S2VECSetFBOOtNZ8dKkoGYg4FRbyRwMUpkJ6VC7seAKAJCQOpqN3OKaZAKa7nGaiW5UQd2xmoySe&#10;poZjjNRlvU0igZu5ppf0prNzyaaXOcCgBzMByTTS5PSmM4XrVvTrOB4jqmqlls4227VbDTv/AM81&#10;4PqMt0UEdyoIA6ytrW1tf7Z1WLfEHxb22/abhh/JB3PU9Bg5Zad/e3WpXL3t5Lukf73GAB0AAHAA&#10;HAA4A4FLqWpzahc/aJwq7V2xxR8LEg6Ko7Afn3OSSas6ZbW1hajxHrMayR7iLGzcH/SXHc/9M1PX&#10;nLH5R/EVmRfvE1u48L2aarJt/tC4jDWKHB+zxn/lsR2Y/wAHcff4+QnqvAuiW/w70e1+JPiDT1ut&#10;Yvmx4T0aRT875x9qkH9xTyo/iPPAw1UvBXhyw+xzfGD4pGSTTYZm+x2sn39Wuu0Y/wCmYP3m6YBA&#10;74yvG/jDWtZ1K41vW7hW1TUYtrLGMJZWxHywpz8pK8EdQvBJLNihlHxZ4kutWu5YZdSa7kkuDNfX&#10;rNk3U/I3D/YUEqo9MnjdgaHwu+H+peMdTa+jto/s1r8zzXRCwKQMlpGII8tB87juMLwXBrK8FeDN&#10;a8c60uiaPGq7VMl1dS8RW0Q+9K7fwqB39eOpro/iP8Q9Jh0SP4X/AA2by9DtFAurzZtl1OUHJkfu&#10;Ezyq/iewE+YDvGXi9PEDR/Cz4ZtIdNkut15ezEJLqtxnLXEx/hQHLBScKBk8jjk/FmrWN1cw6Voz&#10;btP09DFZts2mY5y8zDsztzz0XavO0VYy3hXw0Wzt1DWIcDkZgsz1PTIaQjjofLB6iQVpfBX4fjxt&#10;4jl1LUXhi0vRYPteo3F022EY+4jk/wAJYfMOu0NjnFSBYsvCWv39hZ/C7QYVW+v1TUtenmYLHaxB&#10;SYhI/wDAqRuZG95AMFlArQ8YeIvC/wAPPhx/wiHw7mkkm1mRl1DXGj2SXtuhIfy+6wtJlQOreW+e&#10;CM1fEXjaLxZqR+HXw/1FrfTb67abWtavFEcupSZLyXM2B8kKDcwjHAAJIJ6cnqTT+PPGcOmaBbss&#10;c80dnpduzf6uIYRAffHzMehYse9AF6Ejwx8LJbpwPtXia68mM55SzgYM/wCDzbB/2wNM1gN4f+F2&#10;m6Syr52u3zajN/eEEW6CHP1c3B+mKXxft8a+PrXwr4SlSa1t2h0nRm+6sqqdgk9t7lpD7ua7i2+H&#10;3hzWfiFa6v4+umtNFHlwaDpKttnvbO3jx57D/llCUjaRmPLbjt67qAI9F+F8ms674btdduBpmh6F&#10;p9ub64u4z/pN05N1LBGvV3Afa56IsZ3H5QDX8Q/EC5+I/gvULbSdMj03T9Q8XWUFjp8HLO7ieSWW&#10;Q9ZJGbyiSeBgAYHXJb4o+KvHmt+IviTr87MtjotxDY2q8R232phbhUHqFlds9Ts5zTvhfp3/ABNP&#10;hzpbFW+2eKJdRkT1jWSGNc+w8iT8zQVynqmm6v8A8VbqUsTbW/4TzWUQj/pnpjrz+VZ/7dPh3+0P&#10;D2gfESy8to4pHtZtvUrIvmRn6fK34sPWsv4X6q+qtpup3BJbVPGWvXDbv4s2H/2Veja/oGnfFL9n&#10;aXS9ZvJLZV0uzuftkduZmjaO2glLKmcucblwDk5Iznmj4okbSTPknwn4T8QeN9WTRvDuntNMys8h&#10;3BUijH3ndjwigdWJArqLzxboHwrt5PD/AMM71bzV5ItmoeKlU/JnhorQEZVOxlOGbnG0Yzm+KPiD&#10;aHSpPBXw+sZNM0PcDMZGzdaiwHD3DjqO4jXCL6E/NXJGQj7prM1HyuSzF2zu5JPeoy5PC0Snuaja&#10;QtzQVEUsAODW54M8CXfitJtY1K+TTdEsmH9oavcKTHF/sIOskpH3Yxye+Bki3oPgLTdM0iPxt8TL&#10;qWy0uZS2n6fCQt5qh/6Zgg7IvWZhgdFDHgZfjXx/qvjOSG0aCGx02xXZpuj2YKwWq98A8s56s7Es&#10;x6noBHqV8Rc8Z/EO0vdMXwR4GsJNN8PwybmgeTM1/IOk9ww4ZvRR8qZwvcnlck9aKazY4FIpabjj&#10;wMmms+OlNZxnLGus8PeEtG8N6Xb+O/ibC/2OZfM0vQ1cpPqvoxI5it89ZOrYITnLKD946r9lPwGJ&#10;/jH4H8a+KtUk0vTm8aabFpcixh5r65F1EAsSMQCisQXc/KBwMsQtf0zeEfCen+EtN+yWjyTSzSGa&#10;+vJjmS5mP3pHPqfToAABgACv5iPgv4w1jxv+1P4A1nWpYwR400mO2tbePZDawi8i2xRIOERewHuT&#10;kkk/1HLwK8nNJe9FLzPfySPuyb8haKKCcDJryT3iG4njtka4nkVEVSzM7YCgdyewrl9Dhl8f6tD4&#10;tvI2XSbRt2h28i/8fDYx9rYemCRGCMgZc8sArZGPxOu/JjJ/4Ru3kxI3/QUkU/dH/TBSOT/y0YY+&#10;4Dv69ePl9Kr4V5/kZfxJeS/H/gCgAUUUZ71JqNZuORXO6XnxT4nbxCybrPTWkt9N3KpEk33Zp1OT&#10;05iHQ8S9QwNS+LNRu7mSLwjolzJDe3ykyXEf3rS3Bw82SCA38KZ6sc4IVsa2m6faaVp8OmafAsUN&#10;vGscMa9FUDAFP4Y+pn8cvJfn/wAAs0UZpGbaM0jQ4/4pJ/bZ0fwNG+G1fV42n68W1uRPJn2OxY/r&#10;IO1dcmRwPSuS8Lu3if4iat4saQ/ZNLX+ydPU9PMDB7mQfV/Lj+sJrrhhRxVS91JGNP3pSn30Xov+&#10;DcG6iuY0R1l+KniCRV/1el6dEW991y2PycV07HkVzfgwx3niLxNq0Tblk1hYY2/2YraFSPwk8ylH&#10;4X/XUqp8UfX9GdIMjaKwdBuorfxvruiqv7xltb9m9RIhh/T7MfzrebjpWK6RW3j+OUf6y80lw3us&#10;Mq4/9Hn/ACaI9Rz6Pz/4A3xIn2DVtN8Sxov7mf7JdMzHPkzMq8dsiURHnou6nQKdE8RG3Axa6kxe&#10;MbT8lwBlh1wA6jdjA+ZHJJLitDXNKttd0i50a7z5d1btFJjqAwxn61l2i3fi/wAGxG9X7NfeWpba&#10;xIgu4m5PBGQsq9M4YDB4JFNbaikve/H/AD/Q313Dg0pAPUVn6Bqq61pcd+FVWO5LiNW3eVKpKumc&#10;DJVgy9O1Xg/Y1JonfUdRRRQAUUUUAFFFFABRRRQAUUUUAFFFFABRRRQAUUUUAFFFFABRRRQAUUUU&#10;AFFFFABRRRQAUUUUAFFFFABRRRQAUUUUAFFFFABRRRQAUUUUAFFFFABRRRQAUUUUAFFFFABRRRQA&#10;UUUUAFFFFABRRRQAUUUUAFFFFABRRRQAUUUUAFFFFABRRRQAUUUUAFFFFABRRRQAUUUUAFFFFABR&#10;RRQAUUUUAFFFFABRRRQB+ApcDpTSSepppkApjSZr9IPxse0gHSo2kJppJPWgnHWgApCwFIXPamFg&#10;KAHF2NML+lIWJphf0oAcWJ6mml/QU0t6mms/YUAOLdyaaXPamlu5NNLntQA4kDqaYXY00sBTSxNA&#10;Cl/Smkk9TTS/pTS3qaCuUcX9KaW7k00v6U0t6ml7xQ4ue1MLAUhc9qYWAo94BxYmmGQCmtL7/lTG&#10;JzzR7wDmkJ6GmE460VCzkng1Lv1K5R7uDxTC57U0t6mmlz2pFBK5A61EWJpXPao2YY4NAAX9KaWP&#10;c00v6U0nuaAHhgaY7jrTS/oKaSSc0AOLntUbMMcGhmOcCmFgKzNBTJgbajZjjJpHc5pjMcZoACSe&#10;pprNkYFNLdyaa0gA4oLjsKxIHFMLepprOT0ppIHWgYjNimliaSkZtvagBaaX9BTSSepppf0rMuOw&#10;5m/vGoy3cmgnuah3ep/KgY4zcdajLbuaczZGMVDk4xQVEcZAKa0oNNc/LTT061mUDs2M1GST1pzu&#10;MYzUbvjoaAGyMA3Jppc9qaSSc1Y0/T/tu+4uZ/ItYMfaJmHTPRVH8TnBwo9CTgAkADtPsI7gPf38&#10;rR2sJHmMMbnPZFz1Y/oOT6GPVNVn1OVd6COGFPLt7dT8sUeSdo/Ekk9SSSeSabquq/bXWOCLybWH&#10;Itrfdu2L6k4G5j3bAyewAACaVpx1OVpbi4+z2sK7rq4K52L6AZG5j0C9z6AEgAm0nT7WWJ9W1bet&#10;jbthvLxumftEme57nnaMnBOFbf8ABvhePxrc3XjXxpP9h8OaUoF1JDhc4HyWsIJ5c/jjOWOTzD4V&#10;8NXHxL1loo5F0zQdJh8y7upWylnb55Zjgb5Wx6DcegCgBbHjHxbp/irydP02zmsfB+hkJaWavte5&#10;c5+ZjggzScnJBCLng4wwX7xF4y8b3Hii8h8UX9hFbWNqhg8M6Kqjy4Y1P3sDGQCOSR87jHIVgMTw&#10;r4V8Q/ELxGNL0xvMuJi0t1dXMmEiTq80jnoB1J6ntkkCneH/AA94j+JviX7BpNvGG27pJPuw2kCj&#10;G5j/AAoo7n9Seeu17xrofw/8Kf8ACLfDq4fy52/eaoRtl1CRTgznBykSNuEac5bLE5X5p33GU/iT&#10;4l0LwfpTfCT4dXDNaowOv6pjD6jOP4eDxEnOF9c55GTyfhnT7O4km1nWlb+z9PVXulXrMx+5CD2L&#10;kYyOVUM2DtxWfZWl3q1/FplhC0txcSBI416sxNdta+EdIvtJju9d1n7D4R0mYia+iXMmrXf8YtwQ&#10;C5OAqk/KigMcEsDIGb4W8Ia78VtauvEWs362OmxzL/aGpyKSkOfuxRr1d8AKka/7I4FXPjH4v0uy&#10;2/Cr4fxvaaDpjD7UnmAte3Q+/JKy8OQcKOoG3jjGJtS+Il2+ir4ktbOPS9Ps2e28I6LbsdsUhHz3&#10;TH/lo6KfvnkyOpGNpFcR4a0U+I9aj03zvLjw0l1cN0hhRS0knvhQTjueByRQBo27Dwz4Lkv1yt9r&#10;m6G3ZXH7uzVsSNjr87rsB9I5AeGFWvh9bXWi6LqHjW3gme8f/iWaCkKlme6mUh2UDklIi3/ApI8V&#10;Wi0vxB8W/Gn9n+FdHaTcqxWdvwFtrZAETe3QALjLdzk9Tz1Hjb4jaT8NNKtvhx8O4o31LS4ZLe/8&#10;RbeVmdv332cfwk4CGX7xVABgAEnmBZ8N+GNI+Cuiah4+127gvPE2mokNnpa4khsLibcq+cejyhBI&#10;2wZC7OTkjHLad4g1a60PxR8SvEt5Ld319Gum291McsZp87yPQCCORMDgCQAcVU8eTNoXh7R/BLP+&#10;+SH+0tUbcdxuLhVKK3usQj+jO/4xeOFXRPDOheDIwyyrbNqWpL/03uMFB+ECw8dizdyaCog6HRvh&#10;FHIk2Jde1tt0fpDaxjB+jPcN+MXtXbeC4U0D4raOsnzQ+E/BrXs4/usbR7lh/wB/bjH4Vzer+EtU&#10;8UeO9B+FWk6fO02n2NvaXiRxljDI5M1wzemx5XBJ6bK7m31nwt4Q/wCFg/EPwjrf9pavBb7F1GHB&#10;tLT7RcKsUEQYHziFUkuflAQAAjJoH7xrfCnw9Y+GPDXgaXxhPNaajnWr2HSJLciS5V4cbmPHlqI1&#10;J9SWXA6kelfCXxhLqkdhaOsdvDcaDpdxb2dvkRQCW3nJRQScKPK9e1eL6Rq+pT+L/BLaveyXE0fg&#10;XUb2ae4cszvKl25YnqSeK7T4X62YLbQwSvmf8Ir4dK9sr9uuLZv/AB2UD/8AXRGRElc+c/ib4Wfw&#10;P8Q9Y8Kv92y1CRIfePOUP4qVNYLPtOFr2D9tPw7bWHxJsvFloreXrmkxzSSdnlT5CR6fII6818K+&#10;BtX8W+dfRzQ2Om2uPt2rXzFLe3B6AnBLMeyKCxPQVLXvWNY7XM2xs77Vr2PTdNs5rm4mfZDbwRl3&#10;dvQAck11rab4X+Ev7zxHDa634lU/LpIYSWenN6zsDiaQH/lkpKDHzE/dqG/8faL4TspPD3woimh8&#10;yPy77xFdKFvLsYwyxgf8e8RP8IJcjG5v4a4tiFbkc1Mhxjcu+I/Eeu+LNWm17xJqct5eXBzJNM2S&#10;cDAA7AAcBRgAAAACs+gknrTS/pWZpEHJBwDTVjlmkWCCNnkdgqKq5LMegHqav+G/DWu+MNT/ALL0&#10;Cy86RUMk0jMEjgjH3pJHOFRB3ZiAK35fFXhz4ZwNp3w7uV1DW2XZd+KGjwtuehSzU8r6GZgHP8IQ&#10;cmlYfvDo9F8P/CqJb/xxZQ6l4hZd1t4dl+aGx9Hu/VvSDr/z0x9w8p4h8Ra34p1ibXvEGoyXV3cN&#10;maaU8njAA7AAYAUYAAAGAMVSllaSRppnZnY5Zm5JPrTCzGn7wonc/szt/wAZIfD8D/oeNJ/9LIq/&#10;qlUfKBX8qv7M7n/hpH4fBf8AoeNJ/wDSyKv6o7/ULHS7KTUNSvI7e3hjLzTTOFVFHUkngCvEzT4o&#10;fM+iyXSnJ+hM8iRp5khCqoySe1cjPLc/E+4awsmaPw2vFxdIxVtUOeY4yOkH95/+WnRflySqwan8&#10;TJN+oQS2vh3rHayKUm1H/akHVIfROGf+LC5VurhhigiWGKJUVVwqqMBfYV5vw+v5Hr/xPT8/+ANt&#10;rWG2gW1ghVI41CxxqoCqo6AD0qaiipNRCcjIrN8Sa3BoFg13LFJNIzCO0tYvv3Ep+7GvufU8KAWJ&#10;ABIl1bVrHRbCTUNRufLhiHzMFLHOcAADkkngAZJJwOazdB0q/wBR1H/hLfElv5dxtKWNi2D9iiPX&#10;OCQZW43MOAAFHALNUV1ZnKXSO/5FjwtoNzpUc2o6vKk2pXzB72ZPu8DCxpwPkQcDgZ5Y8sa2Ac9K&#10;CM8GipKjHlVkNIXpmuf+I3iW78OeHj/Y6LJql9MtppMLfx3D8KT/ALKgF26fKhroMhRnNcX4Sz49&#10;8VS/EN/m02zV7Tw6pxtkGcTXWP8AaI2IePkUno9VFdXsjOpJ6Qju/wAPM6Dwh4bs/CPhqy8O2Ts8&#10;drCE8yT70jdWdv8AaZiWPua1CpwfelK5FCsT1qW76s0jHlikiK7u4LK3ku7l9kccbPIx/hUDJNc/&#10;8J7dh4Fs9SkQpJqjSajMrdVa4kabafoH2/hTfipPNJ4cXwxZz7bnXrpNPj9RG/MzD3WFZWz6ge1d&#10;JDCkUaxRIqqq4VVXGBVbQ9f0J+Kt6L8/+GHP0rB1Dd/wsnSRu/5guofL6/vrPmt56w76MS/EPTpg&#10;Pmh0e8VvbfLbY/PYfyoj8RU/h+a/M2+gx7Vj+HgthrGraKbndi6W7hhH/LOOZefzlSZvxrZbk81j&#10;yxRW/jqG5RcSXmkyJM394RSoUH4edJ+dEdboJdGEBl0vxRJbt5hh1KPzo22/KkyAKy57Fk2EL/sS&#10;GtgD5uKy/FVrM+k/bbOCSS4sZFubeOFsO7J1QZ4y6bk54+etG3nhuYI54JNySKGVvUEcGh7XCOja&#10;JaKKKkoKKKKACiiigAooooAKKKKACiiigAooooAKKKKACiiigAooooAKKKKACiiigAooooAKKKKA&#10;CiiigAooooAKKKKACiiigAooooAKKKKACiiigAooooAKKKKACiiigAooooAKKKKACiiigAooooAK&#10;KKKACiiigAooooAKKKKACiiigAooooAKKKKACiiigAooooAKKKKACiiigAooooAKKKKACiiigAoo&#10;ooA/n7JJ60E4600v6CmlvU1+kH42OLntTSe5ppc9qaSB1NACl2NNZsU0sTTC/pQA4knrTS/oKaST&#10;1NNZ/SgBxY9SaaX9KaW7k00ue1ADie5phYmkJA6mmMxagrlHM2KYST1ppf0ppY9zQUOZ+wppb1NN&#10;L+gppbuTS94Bxc9qaTjk0x5QOhphZmPFHvAOeXtim/M9GFXrTSSeppgOyE4FRvJg80F/QVHISTya&#10;XvADSEmmk460jEgcVEzkng1BcdhzMM5NMLE0hPc0wsTQMVz2qNmGMChz2qNz2oAC/oKaST1ooJA6&#10;0ABIHU1G8hxRI4qN3GamRURSxNNLgU0sTTC+OlSUDuQetMaTJ6U2R8nJNML9loAcT3NNZ8jGKbz3&#10;pGOBQaCk45NRkknNFNZscUmykhSwFMd6aX9Ka7nrUD94CxPJNNL+gppbuTTWfsKBjmbHJqFmI4FO&#10;Zsck1HmgAyemaaX9KCwHC1Gzgcip+0OO45nYDOajdsjJprSZ6HNNZu7Gj4SwLdyajdxmhm/vGpdP&#10;sG1KRy8ght4V3XFwy5CL/Uk8Adz+dSAun2Ul95k8knk2sODcXG3OwHoAMjcx7LkZ9gCQ3VtU+3GO&#10;ztofJtbfIt4R2z1Zj/E5wMn2AGAFAbqGpLdItlaR+Xaw/wCrj7se7se7H9Og4FQ2Njd6pdrZWijc&#10;2SSzbVVQMliewABJPQAUAO0zTZ9Vuvs0UiRqq7555DhIUHV2Pp9MkkgAEkA7fh/w/qHxF1qHwf4W&#10;T7Pp9vulmuLg7UjQD57mY9Bx0HYYUZOSYtK0fUfFepQeAfBFuZ/OkzLMMqJ2HWRs/djUZxnoMk8n&#10;FbXirXrDSNN/4U98MZluI5GH9uasnynUJlGSAT92BMH24JJxksAN8W+J9N1Szj+GPw8la38N6aTN&#10;fahJlTeyDAa4kzjjOAidSdoAyVAw9F0LVfiPrsPhvwxbLb2dvGz+ZcNtitohjzLiZuQCcAs3sFHA&#10;UVL4f8Mah41vl8G+EHRbO3Hn6nqc2UiwuczOSAVjUZCg89TgFiBo654k06ax/wCFX/DK4a30df3m&#10;savOpV79l+9LJgErCv8ACgyenBYgUF+8WtY8ReGNM0Sbwf4LaQeH7ZlOsapt2T61cdUjGeVjyDhe&#10;wDMcnAPA6tqt1rGoSaheN8zKFVVztRQAFRR2VVAUDsABU2tarHqDxaZpUTx2dv8ALaxsPmcnGZGx&#10;1djjPoNqjhRXcaD4E0L4ZaDJ48+J9tHcXyRg6X4cl5zMwzG1wM9MfMY/QDdjIUz8Qx3g7wr4b8Ae&#10;Cm8f/EWRlk1SEppekxnbcXMB4bB6xK/3S/8Azz3AZMgxzOo674h+L/iqGC/njtLO3jbybeFNttpl&#10;qgy5VBwFVVzx8zEAckgVi+KfFOt+MNXm1/xDqDXFxK2WZuijsqjooHYDgVoa2x8I+HR4ViT/AImO&#10;pKkurN3hi+9HbeoPSRx67BwUOZAo+LvEUWvamv2GBoNPs4hb6bbt/wAs4Vzgn/aYkux7szV1nhvw&#10;BNbeB2v9Y1BNKs9SEcmqapcJkR2ud0VvGv3pJZGHmFB0VYiSA1N8J/C7SdA0yTxp8WZmhgtrX7Tb&#10;6Cjbbi7UnCb/APnkjMQB/Ew3EABSw5vxp488X/FHWoJNUk3tuWHT9NtV2wwgnASNPfgdyeMk0Adl&#10;pHxDg0Lw5qGr+CtOfSdD0wpFYq7A3GpagwPlSztj5vLAeXyx8ilVGDnNcN4C0q01nxOLzWlZtP0+&#10;Nr7VG65ijwdp93bbGPdxU/xGu7fTpbTwBpk3mW+hqyXEigfvrxsee/HUBgI1P92NT3qY2N7oXgKz&#10;0CwtJpNU8VTrO0MALO1ojFYY9oGcvKHfHpHGe9BS03KuhxTfEv4ji58SXBWO+vpLvVp4+PLhGZZm&#10;HoFQNj6Yro/C/hHVfih40n+J3ivy9P0D7ZJdzzXT7fNhiy7QQL1kKxoV+XIULyeADa0nQ9N+B/hK&#10;88S+Mbe31LWNWD6faaPHcEpbABHlM7IeT/q1aNTnDFSRuO3CuPGniHVfB+ueNNevVklvzHo2mwqo&#10;WO2hJE0oiQcIqqkaYA6THPPVS2H7x0GnfF9dQ1jX9X8Oac2naXDY3d/fSHBub+6fMcLzuOwnmRhG&#10;uEUjODjNc3akaP8As7XU4k2yax4qjjWP/npHbwMxPuA8q/jWbbibRfhJdXXy517V0to/Xy7ZfMk/&#10;AvNB/wB8GtzxdotzJo3w5+GUW37VdWv2oqOga9ufkH12Kn50e8HvHYSQSWfxN1LSnP8AyKvwpe3Y&#10;r2IsRnp/tTfn+VWvDutXOlDTbm0Rma1+FNleoq9S0GpiQDHc9ff86z0t7nxH47+LGuxXsNpamzl0&#10;0alfMVt0BuI48F8HnZHwBknjAPArc1HxHpvhxP7I8LfPd2fwhD2/iKNnjmMa4MYRM/u8klyTlsle&#10;Rt5Ye8b37UOheHB8PNN8UeNNKvLxNH1q5SG0s5FXekkj7EeTOY48JHkqC3QcZyPmrxd461rxh5dt&#10;eCG1sLXIsNJsY/LtrUE87V/vHu5yzdya+l/GQufGXwe+IWimQyNbyRXsGefkFnaXP6nefxr5LYnb&#10;y3epkVDYczBTxTZTzuNI7gk5/vVZ0Tw/rvinUI9I8O6ZNdXD5KxQrnCjqxPRVA5LHAA5JFSWUWfP&#10;JNdFoHgSNtMj8V+ONTOkaO5P2d2j3XF8R/Dbxcbh28xiI1PVs/KbQbwV8ORukFr4k1xei/f02ybP&#10;f/n6fH0jB/56CuZ8Q+I9b8U6pJrGv6nNd3Mn3pZW6DsoHRVHYAAAcAVmV8RqeKPiA+pab/winhXT&#10;f7J0NXDGyik3SXTA8SXEmAZX9BgKv8Kr35tyEWgswOBTWbHIPNAJDWJx83/fNNyTQT3NdBoXgdH0&#10;yPxV401E6Vozk+TJ5e64vcHlbeIkb+eC5IRe7ZwpCjof2UdC1zXP2j/BD6Lpct0LPxZptzc+XtUR&#10;xpdRkksxCrnGBkjJIA5IFf072fh3WPFV9Dr3jiJY44ZBJp+ixybo4WByskxHEko6gfcQ9Nx+av5m&#10;fgX45k1f9oP4d+GtA08aXokXjvSWj0+KTc0zC8ixLO+AZZMdyAq/wqoyK/qQGAua8nM5cso28z3s&#10;mjzRnzd1oKAByKWgHPNFeSe8IDnmqesavYaHYyapqd0sMMf3mbnJPAUAcsxOAFGSSQACTUWt6/p/&#10;h22W81CVsyOI7eCNd0k8h6IijlmP6AEnABNUdH0XUtUvI/EXi2JVuI+bLTlkDR2WRjOf45SM5boB&#10;8q/xM9JdWRKXRbjNI0rUdfv4/FHie1aEQsTpmmtz9n7ebJ2MpH4ICQOSxPRgY4AoAwMCik2OMeUO&#10;g5NIGyMkUMN3euc8b+LbzSTD4e8N263WtahuFjbsfkiUfenlx0jX82JCjk8EY30CUlFXZQ8b31x4&#10;x1gfC7Rbh41eNZPEV1H/AMu9q2cQg9pJcFRg5Vdzf3c9XZWlpp1nDY2UCxwwRrHDGi4CKBgAewFZ&#10;fg7wpbeEtH+wLctcXM0hm1C9kXD3U7ffkb0yeg6KAAOBW1gZxmnKS2WxNOMvie7/AAXYcBgYpoOc&#10;mnZxxWH468RXHhrQ2l06BZtQupFttMt2bAluH4UH/ZHLMeyqx7VKXM7FSlyxuzN0xv8AhKviPdav&#10;gNZ+H4zZ2uV+9dyANM4/3U2JnsWkHrnrVG2srwl4ej8KeH7fQo53maFSZriTlppWJZ5D7s5Zj9a1&#10;NwzVS8iaceWOu71YFctXO6Ol1dfErWrxv+Pe30yyto/+um6eR/x2vFXRAluvpXP/AA6ZrzT77xE8&#10;wkGratNcQsvQwqRDEw9jHEjf8Coj8LYS+JL5/wBfedBk7M1i+JA8XiTw/cxdTqEsUh/2Gtpmx/30&#10;i1tfwVk+JG26ropB+9qjD/yWmojuOp8PzX5mtxjJ71k+EWhtra40CLcP7Lumt1VkwFjIEkYX1Ajd&#10;Fz6qR1BrXJBPIrLXzrfxgy7t0V5p+4L/AHGifBP/AAITL/3xQtmhvdGrRRRUlBRRRQAUUUUAFFFF&#10;ABRRRQAUUUUAFFFFABRRRQAUUUUAFFFFABRRRQAUUUUAFFFFABRRRQAUUUUAFFFFABRRRQAUUUUA&#10;FFFFABRRRQAUUUUAFFFFABRRRQAUUUUAFFFFABRRRQAUUUUAFFFFABRRRQAUUUUAFFFFABRRRQAU&#10;UUUAFFFFABRRRQAUUUUAFFFFABRRRQAUUUUAFFFFABRRRQAUUUUAFFFFAH8+pf0FNJ7mml/QU0kD&#10;rX6QfjY4ue1MLAU0uxppYetADixNML+lNJJ600v6UAOLE9TTS/oKaW9TTWfsKCtWOJ7mmlz2ppb1&#10;NNLntSuihSwFNLE00sBTCSepo94Bxf0prMTyTTWcAcGo2kJ4FHvASNIAOKjLsx4FG3uxoLdlpgG0&#10;DljQXamFgKaWb1pe8A4sBTCSetNL+lNJJ6mj3gHF/QUx2NIXx0qNnJPBpcwDiQOtRkgdaC3qajJJ&#10;OakBSxNNLgUkkgAxnmo/magr4gdgeBTScDJpHbaM1GzhuC1BQrTE8IKazsB/tUjOFHy0wue1ADqj&#10;kdQdtNdiDwaYWAqX2KiOLE0xmGMCmkk9TRnHWpKGsuTktRuA4UU12Gc5prP2FBcdhxIHU01nyMCm&#10;kgdTTC5NAxS57VGzdhSFiaYz+lRLcqIF/Smu5xTS/pTSSetIoCSetNL+lOJA61GzDPWgAJ7mmFia&#10;C5NRlm9aAHFwKiLYPSgvjpUZfHSp+0OO4bwOgppbuTTWf0qSysJtQkbEgjjjXdNO33Y19T/QdSeB&#10;SluWGn2LajKytKsUUY3T3En3Y19fc+gHJPAo1LUI7pVsrCJorWJsxox+Z2/vt/tH8gOB6mTU9Ril&#10;jXT7BWjtYzlUb70jf33x364HRRwO5NOGKW5nW1tomkkkYLHGg5Zj0ApAFvbz3tytnaRGSRzhVH+e&#10;B79q1be2vL66j8EeDY5Lu4vJFjuJLfObps5CDpiJSM89Su5uihYlWWFl8MeHYmutQvHEVxJb/MXJ&#10;PEMeOoz1YfePA+UZbpta1Kz+CmkTeFPD95HN4ovotmsahC2Rp8Z/5d4j/fP8Tdug56AB4n1Kz+G+&#10;lS/C/wACT/bNYvcQ+INVtQSztn/j0h77c8Njljx7DJ8M+Db/AF25m8MaBdwx+XH5niDWJpNtvaxA&#10;8puzgqCOSPvsMD5V3NJ4L8D315LNAt1HZyRQl9Y1K5X91pNuRyDzzMwyNvBHTqW2VfHPj3T7jTF8&#10;BfD+CS00C3YNIzjbNqMo6zTH6/dXoox7AAE3i/xlp09hH8MfhdazJpH2hfOuCp8/VpuAHcddufux&#10;446kZ6Y9xFNmPwN4YiN5cTzKt1JbLva5l7RpjrGp9OGb5uQExe8OeF9dluF8O+HLZn1q8hb7U5O1&#10;dPtyPm3Pn5WZSd2furxyzELcuvEukfD63bwp8MLlrzU7lfJ1LxHCp3uScGG1HVU7b/vOemBil7xf&#10;vGloemaV8MdQXTrGe0vvFaruuLyTD2mhKBlm5yJZlGfUKeBubg8X4x8VP4j1AGGa4a1g3C3+0SFp&#10;JCTl5pCScyOeWOT2UcKuH6/cr4d09vCOnzhp5GDaxcK2dzg5EAIOCiHkn+J/UKpqXwH8Mta8dGa/&#10;V1sdJsRv1LWLlT5VugGTj++2Oijk+3Wl6DJvhv4YvdQu112HSWvpo5/J0nTxHu+13eA3zDp5cYxI&#10;5PGNqnAfNakus6H8ONQe4sZ4/Eni+abfLqEn7+1spmP8Gc/aJtx++cqDjG45NReNvi9A+kR+Bvhp&#10;ZNpuj29sLeS6b/j6vlySxdh9xWYlig6nrxgDA8PEeF9IbxzcRjz/ADGg0VW7zgfNP/2yBGD/AH2X&#10;rtYVIE/xA1u+ib/hGbvVJbu6Wbz9bu5Ji5nvMY25PURL8g6/MXIOCKb4Jc+FdLuviPOv76Bja6Hv&#10;XIN0y8yj/rkh3A9nMdYWiaHqnifWrbRNKgaa6vLhYoU/vMT/AJyew5r0Dx7p/gzwXd2+m+Krv7dH&#10;o8Ig0vw7ZybGlbOZJ7pxnyt7ZbyxmTbsUlNuaCvI5f4d/DXWPHV016+6z0e1y+q6xMuI4I1G58E/&#10;fcLkhRkn2GTW140+LNjPr1xZfCLSJLNrzZbf2pIv+lyxKBHHDFj/AFEYUKuF+ZgPmbtUPirx3rje&#10;AY31OaOG41xSljY2i+XDY6dG/KpGOnmyKPm5YiDkncaxfhuI9KmvviDdquzQ4A1mrf8ALS9kysAH&#10;up3S/SE9M5C8g9Q+KF1HZ6pb+CrKXdb+H7b7G21sq9xuLXEg+spYA91VewApnxEA0a10fwQke06X&#10;Yia+2n711cASP+Kp5UZ94qrfD3TLXWfFkdxrMImsbFXvtSVm4eGIF2TPq+Ag93FbnhDwHrfxB8Tf&#10;8Jv4znjsdLuryW9vLu8babpVzLKsK/ekIQPyBtAByR0J7w/eKPi3Tby91jw78NtJRjcQWNvDJC3/&#10;AD93Dea+fceYqH08vHavVP8AhHvBaftIQ3ur+JPMk0naNP02xZZBbQ2dv/rbiT7qD90SIxl/mG7b&#10;3xfh58TtM1T4q33iHwzobWtnbw3ur6xqE2DeXgjR32lukMRfYPLTtwWauO+GV1d/2J468e3p3FNA&#10;ktpJm6me7lWMfiR5h+gNHvB7xs3fxD8Q+K/g14v1jX5UjtbrUrGy02xtYxHb27GSSeTag4ydoJY5&#10;ZjySa176TPiHUrL/AJ9vg3HH/wCQIm/9mriNRMtj+ztplnICP7S8WXFxGMfeEUEcefzciu58VrHa&#10;/Fr4g6bF8y6d8PDbbhngrBaofyORSiOR6D8Knm1bUL7TGkXydU8OaLczBv8Alok1hJAfc/MsXX0r&#10;5NuEmtpXtbhGWSNyrq3ZgcEV9PfDmPU7O70XXEjMNm3gHQjc302Vi3R3oym7GN3lA4Xvx65ryf4s&#10;+JNA+HnxN1218F6CDqv9rTvJq2oxq/2dmkLbbeLlExniRtzHqojokEfiObs/h/BpNpHr/wASdQk0&#10;m0kAe3sVQNfXa9ikRxsU/wDPSTav93d0qv4h+IMt5pUnhfwppiaNo7EGWzt5C0l1g5DXEuA0pB5C&#10;8Ip+6orA1DUb/U7mXUdTvJLi4mkLzTTSFmdj3JPJNQ5bn3OKk0EZ+wqMvg4xTckDimNJ82BWZoK7&#10;sTjNTaRpGra/qUWjaHpk13dTNiG3t4yzNxnoOwGST2Aya2tM8BpbWEXiDx5qn9j6dKu63VofMu7t&#10;f+mMORkf7bFU9GJ4qHWviC406Tw34L03+x9LlXbcRxy77i8HX9/NgFxnnYAqDj5cjcQXvFzyvB3w&#10;8+e9Nr4g1yPlbeNxJp9m3q7A4unH91f3Xq0gytc7r/iPWvE+pyazr2pyXVzJwZJD91R0VR0VQOAo&#10;AUDAAAFUSSetBIX/AAoGdx+zKSf2k/h6f+p40n/0sir+rMf0r+Un9mRif2lPh6D/ANDzpP8A6WRV&#10;/Vm8iRJvkOFVclj2rx80+KPzPoMl/hz9USEd8Vi654pXTrtdE0y0+3apMu6OzjbaEX/npK2CI068&#10;nJOCFDHiqTeINW8WP9k8Et5VnuxNrkq5XHpbqf8AWn/bPyDtvwVGpoXh7TfDts1vp6MzO2+e4mYv&#10;LO/d3Y8sf5dBgYFebtuexzSn8O3f/IraF4Yltrv+3tcuxeapJHtM23EcKE5McS/wLnGTyzYG4nAA&#10;3KKKkqMeVWQE460A56Ujfd5rA8WeMG0iaPQdCs/t2sXS5trEPtVFzjzpW58uMevUnhQTxTjG+iCU&#10;lFXY7xj4vXw1BFZ6fYtfareMU03TY2w0zd2Y/wAEa9Wc8AepIBb4P8INoSyavrV4LzWL7Bv77bgH&#10;HSKMfwxL2X6k8kmneE/B50GSbVtVvvt2rXn/AB+ag0e3IHSNF52Rr2UH3JJJNbpyB1pt2VkZxjKU&#10;uaXyXb/gi0UUZx1qTYjkkSJDIzBVVcszdh61yfhWNvG/iI/EO9jb7Fbq8Hh2N1xujJxJdY/6aYwh&#10;/wCeYz/GaPEk8/j7WZPA2kzSLptuw/4SK8jbG7jItEP95hgyf3UOOr8dVb28VrAsEESpHGoWONVw&#10;FUDgAdhVfDHzf5f8Ex/iS8l+L/4BNRRQTgZNSbGD4+1O803wzcJpZH22722liGP/AC2lOxT7hc7j&#10;/sqT2rR0TSLDQNItNC0yHy7ezt0hgj/uoowB+QrEzH4r+IG4BXs/Di47830if+yQt/5H9V46YnBw&#10;KqXuxSM4+9Jy+S/UcOBisPxJOy674ft0/wCWmpyFv90Ws/P5lfzrcHSsO6MN147s4QwZrPTZ5ZE/&#10;uGR41RvxCSj8DREKnw/NG2v3ayNdS7TVdIvrZ8LHfNHde8TxOMf9/BEfwrWztyBWV4zuHttKhliH&#10;zf2nZr+DXMan9CaI7lS+H+uhr5z0opF6daWpKCiiigAooooAKKKKACiiigAooooAKKKKACiiigAo&#10;oooAKKKKACiiigAooooAKKKKACiiigAooooAKKKKACiiigAooooAKKKKACiiigAooooAKKKKACii&#10;igAooooAKKKKACiiigAooooAKKKKACiiigAooooAKKKKACiiigAooooAKKKKACiiigAooooAKKKK&#10;ACiiigAooooAKKKKACiiigAooooAKKKKAP57S57U0kDqaaXPamFh61+kH42PMhNMLgU0sTTC/pQX&#10;7w4knqaaX9BTSSepppf0FAcqHFvU00ue1NZv7xppc9qXvDHEgdaYWJppYCmNL7/lR7wDywFRtJmk&#10;+dutG5V+6KYAQx5ZqNwHCimlu5NNL+gpe8A4t3Jppc9qaSB1NNMhNHvAKWAppYmmGQCmtIRxmj3g&#10;HF/So2kJ6U0knrQTjrU6sAyT1prsRwKC57VGzehp8oDmbHJNRvJ2P5UhYetRlwKkqIpJJyaMk9aa&#10;GO3JppJPU0FBMDjPvUZOOtErknINRlvU0AKz8VGXJGKVmzxTCwFBURGywwtG5V6U13OKjLHuazKH&#10;NJk5Apju2aRn9KjZzmgBxbuTTS/pTSwzyaaXPagtX6ilgKaznFNLAU3c3rUS3NQLE0x2wMUM/pTX&#10;c4pABOOtNL+gppb1NNL+lADi3qajZscmgnAyaiZxmgBzOcVEST1NDMxFRkk9aAFdhTC3oPxokqSy&#10;sprwswYJHGu6aZ/uouf5+gHJ7UmykgsrF7+bYZVjjVd000mdsa+p/oOpJAHWnahqUU0S6fp8Xl2s&#10;TZXcoDSt/ff3x0HRRwOpJbqmqRzxrYafG0drG2VVj80jf329/QdAOB3JpqJHcJEhLMcKq8kn0qCg&#10;AmuJVt7eNmkkYKiKMliew9TWkS2i50TSd02pXH7q4ktyH27uPJjxnJPRmHXO0cbt8cj/APCPRtZW&#10;x3alINkzJhvs4PBjU/3z0JHToOprrLdLT4G6Uuq30cc3i69hzZ2zDcNJiYf6x/8ApqR0X+Ecn0IA&#10;64mtPgVpLWsDRy+Mr23xLIp3Lo8Lj7oP/PZh1P8ACOnXLZ/gHwFeXyyeKdYvEs4YY/PuNSusMllG&#10;ekrA/elbI8uP7xyH6FdzvAHgX+2Ip/iP49v/ALPpcLmWS6uvnMzk9dpz5hJ6KQQx65AIOR8RviVP&#10;4xkXSNLtGstHtZGa1sy2Wkc9ZpW/jkbue2cDuSAP8e/EFNZtI/CHg+CSy8P2r7oreRv3l3J3nnP8&#10;Tn8lGAOlWvh34Bu7y1fxZfTQ2trbr5n268X9zbqDjzXBHznPCRjl2/2VINfwP4J0tbNfHHxDuGs9&#10;Bhk+VB/rtRcc+VCvcdi3AGevUir8RPifrHj6WO2aFbHS7Y/6Dpduf3cYAwCf7zY4yeg4AA4oAteM&#10;PiFZLpk3g/wDDNa6VJJuvr2Y/wClao/9+Zv7uckRjgZJOT0y7Qt4O0xdXlDLqt5DnT16G1hYf68+&#10;jsPudwPn4+Q1N4F8GX+uzrqQ0aS+VZCtnYrwLqUYOC3RY0BDOxIAGBlSwI1NS8R6J8Pr6W9sLu31&#10;7xRJIzTas0Ya0sHzwIFIxI47MQEXACg9aC/eK+neAtK8J2kHiD4pGaMzKH0/w7bttu7wZwC//PGM&#10;nufmPO0d6m+J3jvV306PwMohthHj7bY2S7YLQA7ltUHqp+aRiSWkwCT5YrJttTv9Hib4h6/cyXGr&#10;X0jHSTcMWfdnDXbZHIU5VPVxn+Ag87a2t9qt4lpYW01xcTSbY44Yy7ux9AOSazGWPDuiS+INTWx8&#10;8QwoplvLllJWCFeWc/Qdu5IA5IrcHh/UfiHctrNqkel+HdNjFtDfag+2G2iXkJuA/eStksVQFmZy&#10;cAGtqe08FfCrwt/Y3imVtR1y6YSalotnNtSPawMcE8qk/KOXaNfmL7QSuwE87Fq+s/FHW44vEmor&#10;a6TpsLTTRWyCOCxtVxuEUf3QzcIvdnZQTzmgDor3xN4V+HHgNpPh/YzLqmsM0Vrr15xdG3UlZZol&#10;B/cKzZjUDLEByTkLjhvCWgN4q1+Owubry4AGn1C6b/llAgLSP9QoOPU4HeovFXiSfxRrkmqPAsMe&#10;1YrW3X7sEKALHGPZVAGe55PJNa72lz4f8Hw+HdNtZJtY8SrHLNDDHvZbMNmKMAc7pHXzCP7qR+po&#10;L94yPGXiVvFXiCfVzD5MPyxWNv2gt0ASKMf7qBRnuck5JJrpNX8K6/c6bp/ww8NWMjy2UP8AaPiC&#10;WQhI7eeRQR5kjYVFjiCjLEAM0gq14Q+HGh+E3uvFvxJv4ZJtFhW6bw9ARIZH3YjhnkGUi3vt+T5n&#10;K7shQprC1/xv4x+K2uxaBD5dvDqGoAx6bZqUiaZ2/wBY/eRsnJdyT16Dil6h7x0Jl8KfB/wMbnT5&#10;LHxDquvSNF50kRNrbxwOpJRTgzKZQMFgEYw/dIHOKnifXrzwlr3jrxFqUl5eakY9Is5JmH7tWPmy&#10;7B0VVRVTaoAAmxwODj/EbWbHU/EjWWizLJp+mwrY6dIq4EkMfAkx6u26Q+7mrHxGdNFttJ8CxIob&#10;SbHzL3b/ABXc+JJM+6p5UZ94qPeGaHhuNvD3wW8ReJpG2vrV7b6RZsrfMVQief8A4CQIgfXOKSZl&#10;8Pfs9rG5Kz+IvEZdB/ft7aLGfp5kv6U/4iWGpx6N4T+FWj6bLcXVrpv265t4IS0z3V1+8KlRk5WM&#10;RD863PiVong3wxZ+GfBfie/urq80nR4w3h/T12yNd3DGWTzZiCsa5dANodmA/h4NHvAQ6p4X13xD&#10;F8N/h/pGkzXSx6St/cLDEW2Lc3TM0jY6LtC/MeOldJqc/hXRvEfxO8XNfR65ffZZUuLNoZFtYo3v&#10;I1WJnyru+VXO3CjaQGbORHf+JdQ1v9pvTvh3bX7Wvh/Qb6EQ6fC2IwtpCH+fHMhBjIG7OBxXD6Dq&#10;8t/8KPiJrlx/rtS1DTlZv964klYfmo/Kj3gPRLjxDf6ksMt+cM3wae7jt4I1jiR0ufMyqABUG2Id&#10;B0VfauB/axsoLT476tNbj93dR288bKcggwJk/iQTXUS3Ef8AwkWh6edzNJ8FZImjX3triQA/8Bwa&#10;479oy4kvtb8M6tKfmvPBWnzN9SrKf1WlII6SPPHfC/jSbju5P8Qq/oXhbX/FUrQ6FprTLCu+4mZg&#10;kUK/3pJGIVB7sQK1GXwB4L3GV08TakrfcQvHp8Jz68SXB9h5ag93FSaGb4f8Ga74nimv7WOO20+3&#10;bbdapfSeVbwnH3S56tjkIuXPZTV4+JPCHgltngmxXVdRT/mOapbgxRn1gt2yP+By7j0IRCM1k+KP&#10;F/iDxXcJJrV+XjhXba28ahIbdP7sca4VB7ACsvgc1GxXqS6tqup61fyaprOo3F3dTNumuLmYySOf&#10;Us2SarUOwB4qJpPekUPZ/Tio2f0qbTNN1TXb6PS9GsZrq4mbEcNvGWZvwFbjaR4R8FrnxTcx6xqf&#10;/QHsLj/R4T/03nQ/MR/zziJznmRSCtAHSfsn+GNe1n9oTwPq9jZf6LZeNNKa4up5kiiDfa4yse9y&#10;FLtg7UB3N2Ff1DJ4c1XxTtuvHBX7PkNHolvJuh9jM2B5x/2eI/ZiA1fy8fAPxbrfin9pj4bjU5lW&#10;3t/HGkrZ2NvGI4LZTexcIg4HuepPJJPNf1VggDg15OZS96PzPeyaN4Tv3WgJGkahY02gcAAdKdRR&#10;mvJPeCmsSBxVfVNU03R7GTUtVvY7e3hXdJNMwVVHuTXOs/iPx/xEbjSdFLf63mO8vV/2R1gjPqf3&#10;hHZOpaj1IlPl0Wr7D9X8W6jq+ozeF/AapPdRvtvtSkXdbWB7hsEeZL6Rg8cFioxnR8M+E9O8MQTe&#10;Q0lxdXUm++1C4O6a5fHVjjoOgUAKo4AAq1pGkaboenxaXpNhHbW8IxHDEu1V/wA9z3NXD0wOtNy6&#10;IUYvm5pb/gvQdRQM96Kk0G/d69a5nxP4i1LUtQbwV4NnH9oMga+vtoZdNibo5B4MjD7iHr94/KOX&#10;eIvEuo32pN4Q8GbW1DaPtl66bodOQ/xN/ekI+7H36theTpeGfDGm+FtP+wWCszSSGW5uZm3S3Ep+&#10;9I7fxMf0GAMAAVXw6sxlKVSXLHbq/wBESeHtA07w1pUWk6XEVijySzsWeRics7MeWZiSSx5JNaHb&#10;kUY9qKnfVmqXKrIbj+E1k+L/ABBJ4c0ZpLOBbi+uJFg021Y/664b7qnHReCzHsqse1aNzPFbQtcX&#10;EipHGpZpGbAAHUk+lc74Xt5PFms/8J7eRstusbR6FDIMbYW+9cEf3pMDGeQgHQswqo92ROT+Fbv8&#10;PM0/COgp4a0KHS/PaaRdz3Fw33ppmYs8h92Yk+3TtWtTWXsBTvYGpl3ZUY8sbDWPBGaw/DWzUNe1&#10;jXxb7d1wtlDNn/WRwA5/KV5l/Cr3iTWRoWiXWppAZpI48Qwr96WQnaiD3ZiFHuaTwzpB0LRLXSnu&#10;Wmkii/fXDfelkPLufdmJY+5qvs3Jl71RLtqX+r1j+PT/AMU7/wBxCz/9KYq2P46yvF1sbzSobcA/&#10;8hSzf/vi4jf/ANlpR+JFVPgZr/SikTO2lpFBRRRQAUUUUAFFFFABRRRQAUUUUAFFFFABRRRQAUUU&#10;UAFFFFABRRRQAUUUUAFFFFABRRRQAUUUUAFFFFABRRRQAUUUUAFFFFABRRRQAUUUUAFFFFABRRRQ&#10;AUUUUAFFFFABRRRQAUUUUAFFFFABRRRQAUUUUAFFFFABRRRQAUUUUAFFFFABRRRQAUUUUAFFFFAB&#10;RRRQAUUUUAFFFFABRRRQAUUUUAFFFFAH88pc9qYWAppYmmlwK/SD8d5RxYmmF/Smkk9aaz9hU/EU&#10;OLdyaaX9KaT3NMaTFP3gHkgdTUby9sU0uzHijaF5amAfM/aj5V96aST1prP6VPMA4knqaaX9BTSx&#10;PJNNL+lP3gHFu5NNZyelNLepqN5KPeAeWApjye1MLE0lT6AKWJ60lNZ/Smk+pp8oDi/oKaW9TTS/&#10;oKaW9TVAOL+gqNz2oLntTCwFTIrlFppK5z1ppJPU01n9Kkq1hzNnk1Gzf3jQT6moySTmgAlfjio6&#10;dIQF5qNnJ6UF+8DHAxmmM23tSO2OhprucVMrjBmzyTTHYetIST3pjEHgVIClyOFppPegkDrTS+eB&#10;QX7w0nuaaXPalYgDFRlgKBgzbe1MJJOTQ7nFRkk9TQA4v6Ux2IpC/oKY7Gsy/eFLepppc9qaW7k0&#10;0yE0DFLAUx3Gc0Ux/vUAIST1ppf0FDNxgU6zs3ukkmZvLt4VzPO3Rc9APVj2Hf2AJAA6zs2vXZjI&#10;scMfM87g7UH9SewHJpNR1JJ0Wws0MdrGxKq33nb++/q36AcDvlmpaqt0i2dlG0VpCxMUbNkknq7e&#10;rH/6w4FVTuPQZNRLc0DJzgHmtJ5W8LBoQv8AxMmUrIdv/Hn6qP8Apr6n+D/e+61mHhY53A6o3O5W&#10;/wCPP/7b/wCgf7+dnS6FpenfCnRoPHPi2zjuNaul36Dos2MQjtdTDsB/Cp5JH4qgH6VZWXwX0qHx&#10;V4ht1m8TXUPmaPpcgBFih6XEo/v/AN1T06nkcU/B3hK38Qi4+KPxT1OaPRobgmWZmzNqM/XyU7nP&#10;c9h3GCVj0fQBryz/ABU+LOqzrp0kxK/8/Gpyj/lnEOyjoW4Cjge2X4t8X+IviVrNtp9nYbIYz5Gk&#10;6NZL+7gU9FVR1J7t1P0AAAH/ABJ+J+qfEG+ji8hLPS7X5dP0yDiOFcYB46tjHP4DA4rd8K/DjQfB&#10;2mf8Jx8Xo3WNIxJZ6HnbLcE52eZ3UMQcL1bax4VWp2jaPonwtkMlzPa33iaGMSzM4Elpoa/3n/56&#10;zgkAKMgN6nFcb4r8T6h4v1YNuuJlMh+zrKd8srtjLuQPndsD8AqjAVQAA8beNtY8cas2say6qqrs&#10;s7OFdsVtEPuxoo4Cgfn3qx4S+H9/4hspPFOt3f8AZeg27AXOqTKfmP8AzziXrI59BwO5FbGh+AdL&#10;8N3cJ8dRC61SRPMg8PCYqIE6mW8cf6pFX5ig+cjrtrK+JnxK1HxpPDpkd1jTbEbbWGOPy4ycY3Kg&#10;4QY4Vf4V65YsxALvjX4rpqFh/wAIn4F0z+yNFjjEXlqf9IulH/PZx2yS2wHGWJO481zvhzSLa987&#10;V9aaRdMsQGu5I+GkY52QocEb3wccHADNghTUPhnwzrXjXXLfw9oFr5lxcPgddqL3dj2UDkmuy8TX&#10;vw58BrDo1s0PiC60/P2ezVv9DjlP35p2GDPISB+7X5FUBdzYOV7xoY8fhvWPG8knjbxNd2+i6Nu2&#10;JeTIREqqMLDbp96UqBgKucY+Yjk1s6Z450z4f+H5db8B6U1isha30+9vFDXl/MPvSk9Ioo8j5F+8&#10;xUMXAYVzDX+vfEvXvt/izWX+y2dvvurgriO0t1P3Y0HyrkkKqgAFmA4yTWT4j16TxBqQnjtfs9tD&#10;GIbK1VsiCFei54yeSS3VmLE8mpuwKUkktxKZZpGeRmJZmJJZj/XNdD4pb/hEdCj8BQjbeSutxrzZ&#10;ORJj93bY/wCmYJLeruQf9WtaXwu8F3P2K4+I+pS2tra2L+Xp91qThYDc4JDkcs4jHzbVDFn2DBG4&#10;inP4w8NeFLln8E2b6lqTSbm8Q6vCGcvn70MJyEOcEO5Z/QKaQFjwh8KLl7f/AIS7x8f7N0O1hW7u&#10;Elbbc3UG5QBFGfmIcsqhzhfm4J6VH4u+MNzqGo3kvgjSl0dbxj9ovEbdeTrwAhk/5ZoAAAke0Y4O&#10;7rVb4h6vfafaL4QvtSmutQkmW88RXMk29pLor8sRbv5SsVPo7SDkAVS+H1hZLdXPi/XIw2n6LGJ5&#10;I2/5bzE4hhx3DP1/2Fegr4Sfxm7eF/DNj8PomxcSbdQ1vac5mZf3MR4z+7jbJH96VgfuiovBz/8A&#10;CMeHdT8fz7lmVTp2j7f+fiVT5j/8AhLfRpENYNzfar4k1mS4YSXV7fXRZtq5aWV2zwB3JPQV3XxA&#10;8H6T4bax8L+L/EMNhZaLb7Fs7LE15fXD4aaURghYwWwgaRlJSJSA3Sgfkcz8L9Gi17xfC97ZG4tL&#10;FGvby2XkzRx8iIepdtsY93FdL4Y+GJ8TfEaGP4n+IUs77UL17m60uFfMum6yyGQD5YBtDH5zux0U&#10;1FqnjOz8G/DaCHwNpI0W4124f/SEuDJeNZx/Ll5cDiSTdwiqo8nocms3wI//AAi/w58S+OZWb7Rf&#10;Rroumttzl5fnnbPbES4z/wBNMUveGbkfxF134wfFaLQ9AsF0yz1zVVF/HZjE9xbg/OZZTlyojXlA&#10;RGAvC9zV8KainxM/abh16d1ktZNce7y4+UW0GZFBz/CI4wPoKzPhJMnh/TPE/wAQZFYtpmjNa2aq&#10;2GFxdHyVbP8Asp5jfhSfCkPpHhXxh41baqWuh/YYW/i866cRjb77BIeOgo94C98LtXbVfGvi74la&#10;lOFktdB1K+3es82Y0X8Wmqhp6fY/2cdS1AsP9O8YW1uq+oitpHP/AKGPzq38NfDWtX3wb8W3mlae&#10;00mpXVlYRPuVURVczyM7thUUBU+ZiBlh6jN7xJB4R8FfBjwzp2tt/bUlzqV9dxwafclLWRx5cZ3y&#10;bQzbduMIAG5w+AN0Ab+n2V/f/F630qyt2f8As74arbSM3ypDu0zjcx4QbpByxHJrO+Ndv4Q0Lw34&#10;J1bxHayatdR+FYbaC3s7pRaSGJjkvMpLOuWxtTbns4rU17xNrlx8afEvh8ai0On6b4Vu3hsYvliV&#10;10wLkj+JhnAZssAAM4rj/jMyz/Bn4aXfBZtNvY2b/ZWVAB+HNVIOxxXiPxxr/ia3j066mjt7GFs2&#10;+l2UQht4vQhF+82ON7bnPdjWMz43c0MwLLioySd2TUe8aDpH+c4FRM4HU0pE086wW8TSSSMFREXL&#10;MT0A963B4Hh0NftPxC1caSOCNPjjE19J/wBssgR+/mshwcgN0qDQ59vNnlWGBCzMcKqjJJ9K6D/h&#10;CLPw1+++JGpPYyLz/Ytqoe+b2dT8tv8A9tPm5BCMKbN8QP7Kiay8A6UujxspWS8EvmXsqkYIM+Bs&#10;B7rGEBHB3da5tnJJy27PegnmNzU/Ht7Jp0mgeGLJNH02Rds1vatumuh6zzEbpM8Er8sYIyqLWCFA&#10;6Cms4A4NNLccmgo7z9mB/wDjJb4d/wDY9aT/AOlkVf1ffw1/J7+y+5P7S3w7/wCx60j/ANLYq/qz&#10;1nxHo/h+JG1S7KtIcQwxxtJLK3oiKCzn6A14+Z/FH5n0GSvlpzfmi/wBnNYer+MY7a+bQtCsW1TU&#10;lx5lrA+1IMjIM0nIiBHIzliPuq1V1tfF3i4btQebRdPb/l3hkH2yUejupKw/RCzY/iU8VraPomka&#10;DYLp2j6dHbwryscS45PUn1JPUnk96833Y7nsXlLbRd+v3Gbpvg6a7vI9e8Z3S6hfRNut4VjItrRv&#10;WJDnLf8ATRst1xtB210QAHGKKKnmctyoxUdhFXbQxIFBYA4qlrGt6Z4fsW1LV72O3hBxukbqT0UD&#10;qzHoFGSTwBQU3YuORjIFcve69q/jKdtH8E3X2e1Vyl7rnl7lXBw0dvniR88F+UQgj5mBUB0/XPHv&#10;OuW82m6O33dP3bbi7X/psR/q0P8AzzB3EH5iOUrorS1t7G3S0s4VihiULHHGoVVUDgADoKr3Y+pn&#10;71TyX4v/AC/Mr6FoOmeHrBdN0q28mNWLNlizOx5LszEs7E8liST3q+oI5NL15oqfUtJR0QUZx1oJ&#10;wMmuW1TU77xnfyeG/D148FjCxTVNUhbDbu9vCR/H/ecH5Ogy2djiuYUpcoy/3/ETUm0iLd/YVnMV&#10;1CbnF/Mpx5CnvGrD5yOGYbOgcV1Sjniq+nabY6RYw6XpltHBbwxhIYY1wqKOgAqwDxwKcpdEKMba&#10;9WOpC2KWszxJrI0XTvtEcJmuJJBFZ2/OZpm+6vAOB3Jx8qhieAala6FN8quyjd7PEXi2LTI23Wuj&#10;sJ7rax+a4Zf3UZ7HapMhB5BMRFb4I/Ks7w7o7aLpkdrPOZriRmkurhs/vZm5ZvYZ4A7KABwK0jgL&#10;0qpeQo7XYhBxuzWTrkc954g0ezgm2rHcy3Vwv9+NImTH/fcsZ/CtY/3QKx9PaHUPFl9fJMzLYxpZ&#10;qpXhJDiWQg98hoQfdMdc0RFLovM2gMcAUUUVJYUUUUAFFFFABRRRQAUUUUAFFFFABRRRQAUUUUAF&#10;FFFABRRRQAUUUUAFFFFABRRRQAUUUUAFFFFABRRRQAUUUUAFFFFABRRRQAUUUUAFFFFABRRRQAUU&#10;UUAFFFFABRRRQAUUUUAFFFFABRRRQAUUUUAFFFFABRRRQAUUUUAFFFFABRRRQAUUUUAFFFFABRRR&#10;QAUUUUAFFFFABRRRQAUUUUAFFFFABRRRQB/O4WJphf0pCxNMMgFfo/vH4+OLHuaa0gHSmNKT0pNp&#10;PLGmAFyelBGOXNG7HCims2OSaAHF2phYCkMhNRlwOlL3gHM3qaaX9BTSxPU00vjpR7wDi3qaY0mK&#10;Y0hNNyT1qbsBxc9qbQSB1ppc9qfKApcCmEk8mml/Smkk9TVAOL+gppb1NNL+gppb1NTzFco4ue1N&#10;JA6mmlz2phYCpKHmQmmFwKQyE02gAJJ6mms+DgCgv6VG7tnGaAHFvU00v6Cmlu5NNLntQAOxJxUb&#10;MMYodmzjNRu38NAClwKY7nFNLgdKjaQk8VMi/eHM39400v6CkIbGTSFgOtLlYwZv7xppc9qa7DOc&#10;00ue1IqPmDN2FRl/Sh2GOtRmQCgoVpM0xm/vGml/SmlvU0AOL+gqN2OetBcnhRSMCOprM0EoJwM0&#10;hYCmO/GTQApZvWo3bnrSNKexqSzsxcq13dytDaxtiWbbk5xkKo7sew/Mgc0AOsbX7VulmnENvFjz&#10;p2XOM9FA/iY4OB7ZOACRFqepC+ZIbWAQW0PEMKtnHqzH+Jj3P4AAAAJqOovfbIY08m1hz9nt92Qu&#10;epP95jgZbvgDgAAVN/OxRQV8IpbnBFaUrf8ACLHZ01Xow4/0P/7b/wCi/wDf+40unhhVIcNqZ5yP&#10;+XP0/wC2v/oH+/8Ac3vDHhzR/BWiRfEXx7ZLM0/OhaHKDm7Yf8tpB2iB/wC+voRmJbj94l8P6Npf&#10;w50eH4geObJZr64XzNB0SYf609riYdoweQP4j7c1LZ6GJ7aT4w/Gu5mnjvG36fppfZNqT446fchH&#10;HIHTpxjOhHpltpbyfFn43O11fXTCSx0V15fj5TIP4VwOE9OvHFYFzH4n+MetXPjrxfqken6VAwS4&#10;1CdT5VunUQxL1d+uFXJJOTjNIZQubjxr8aPFCpFErMkeI4Y/3dtYW69h2jjUdz19yedaHWtK8Iq/&#10;hL4X3EdxqU0bLqXiiT5RGmPnWDP+rjAzmT7zc4xxWbq/jBtWtl+H3w50xrHSpHHmKzL598w58yd+&#10;mB97bnYg57ZFy18Kabpmg/ate1ZtP0R2zLdRqftOsOvOy3RsHygcYZsLn5mycKoBkWmkal4wnPhn&#10;wdE32G1/fXl7cyCONiOtxMx4RQM7VP3QSBlmYtdi8Q6L4KkGhfC+NtR1qZvJk8QSQ5ZWJxstEP3c&#10;9PMPzHJxtGKyfFnjy41ixXw7oliulaLE26PTrdifNbj55W6yvwOTwOwFW9D8L67AJNG8P2m7VpYT&#10;/aVyzbI9KgIOVd2wqOwzuOflU7PvFlABna/qaaXay+HrC9W4muG36xqCuHM75z5avk5RTySDh255&#10;AXFjRPh0fscGueNr1tK0+4I+ywiLfd3uT0hi6kHpvbC89T0qY6v4M+HbBfDfk65rCH/kKXEObS3b&#10;1hjYfvGB/jcAcAhe9VdQ13VtJz4o17UZrrxFqUe+3kmkLSWkJGBKeeHYcIP4V+YYyhE8w47mr478&#10;b2OhaN/wrjwLpi6bD/zGJo5vMmuHAx5Uko+/jndtwm44AwuW4aztbrUb2LTtOtpJrieRY4YY1yzs&#10;TgADuSak0jRdY8Q36aVomnTXVxIflihjLMffjt79BXbW2meGvg5DJ/wmEZ1HXryzAh0/T7pfLs4n&#10;HPmSjOHdTgeXk7SfmG4ELcszW0DVdVgPgXwbbrcQ2befrWpK6rC0oByzSnCrFGMhSTydzfxACz4Z&#10;0fwLpusR6dbSw6/fRq0t5eTq66bYxry8hAw9xtAP91ScAB8iuc8S+Ode8SQx6WxjtbCN82+l2EXl&#10;26N6hR95ufvMSx9an8QMvhDRW8FWpX7dcbZNckHVOjJaj02nDOP74A/gBKAZ8SfHt9491/7a0jLZ&#10;2sYg0622qqxQr/sqAoLfeOBjJwOAAHeDY4/D1jN8RdRgVhZyeVpEcnSa8xkP7iIYkI6E7FPDVk+G&#10;fD+o+K/EFr4Z0eLfcXUmxfRRjLMfYKCT7Cus8aaFo1vdQ2nifXG0zTNNiEOm6TDGJb+Vc/NK8e4J&#10;C7sSzeYysBgBWCgUF+8cPvub273fvLiaaTJ6s0jk/qSa9A8ZeEdN8I6FYeDfFviOHT4rX/S9StbX&#10;bPeXV06j5QittRETCK0hXneQGDCm+FPHFt4O0a98Z+FNBh0u3ts2mmyORNdXl269XlYcIifOyoEU&#10;nYCCGNedwre6rerDEsk1xcSgKq5ZpHY9Pck0pbB7x6F4O8a2fhHRNT8X+DvD0Ol21nD9lsrqcrPe&#10;XN5KpCFpGXCqih5CsaoPlRW3A1wfh/RtQ8XeJLXRLNy1xfXIQySfw5PzOx9AMsT6Amtb4i3Nrpsl&#10;r4C06ZZINFV0uJEUfvbxsee+e4BVYwe6xKe9HhyUeF/BOpeL3ULdahu0vSj/ABJlQbiUfSMiP/ts&#10;fSlIZT+IniGx1/xPLNpRYafaxpaaWrLyLaJdiE+7Abj/ALTHpWx8WnHhzTND+GMI2vpFh9o1TC43&#10;XlwBI+f7xVPLTP8AskVJ8Hfhvfaj4jtPF3i6zaz0DTR9vvLq8XassMfzfKh+aRS21SVDAbvUgEi1&#10;Xw94r8fpDoWkS65rGs6p819q0e23SSSTkpApO5RnOZGxgcoOlP3gL8/hDXl+DGi6Dp1osa6neyat&#10;q15cusMMEWPKtxJM5C8gSsFzk7hgEkVLqb+Evh18HdN0ueKPxDNr2rSX4aOSSG2AgHkhX4WSRdzS&#10;EYKZI64Hzc78Z/F0vjf4i3Vjo0/m6fazCy0W0t+IlhTEa+Wowqhiu7gAc0746zxW/jODwZZSxvD4&#10;d0u30yPyfumVUzKfr5rPk+oo94DQ+J/ii/b4PeFdIu5LeNtQubvUDZ2dqkMcMIYQxDagGc7JDk5J&#10;zySaj+IOkC+1TwD8ObMkr/YNkjJjpNdStK3/AKMX8qrfGe0M/wARtP8Ah3p4Df2Np1lpEb/35AgL&#10;tjt+8kat+WWHxP8Ath2dlpsP7jT9ct7WCP0S0VV/9pE0e8OO5O+prf8Axc+K2r7wVt/DurRRk8g/&#10;OkA/Q8fSsL4rt/xYr4a5/wCffUv/AEoWm/DWHVPFEHxC1PTYt815pLIGaQIo828iJyzEKo2gkkkD&#10;AJPStb4o2fhjQvhD8PbPxVdXF7Jb2t80drpU0flzM06lgZ8tgKeMqrBucEDBMCfxI8lsbK/1a/j0&#10;/SrKa4uJm2wwW8Zd3b0AHJrafwbpXh6Nn8feIFtZl/5hOn7Z7onPKuQfLhPY7mLr/cPSq994/wBX&#10;ls5tJ0C2t9GsZoyk1rpqlTMvpLISZJR7MxUdgOlYA+WLk/xUveNEjobr4gXGnRmy8CaZHosO3a11&#10;C/mXko/2pyAV9CIhGpHVTXNFmLMSSxPJp8p+bANQkknNQVEHbH3j+FMZi1I7DOc1a0fQta8RTtba&#10;Lpsk+xczSD5Y4Vzjc7nCov8AtMQB60FFMue1WNF0PWvEd9/Z2h6ZNdTbSzLCudqgZLMeiqByWOAB&#10;1IrUGn+CvDZVtb1NtZugAWsdLl2W6NzlXnI+Yg9RGpVgeJBVLWvG+tarZf2PGYbHTdwYaXp8flwl&#10;h0ZhkmRhn77lmx3oA9D/AGb9G8IaB+0V4Bt9W159Q1KTxrpSR2+jSr5Ns5vIsM87KyyEH+GNSp/5&#10;6DkV/UtovhTS9EdruJHmupVxPfXUhkmk+rHoP9lcKOwFfyk/suNn9pn4d4H/ADPWkf8ApbFX9ZX8&#10;OK8jNG+aK9T6DJYxcZt90OHSigccUV5R7g3DDlRQzDbWbrHiXStDdIbu4Z7ib/j3s4EMk0v+6g5x&#10;6t0HcgVRGmeJfFI365PJpdi33dPs5v37j/prKp+X/djP/A2BxVcvcmUu2rH6j4tY3kmh+FrH+0r6&#10;M7Ztsm2C2P8A01kwdpwc7QGc+mOaXR/CXl3q654jvP7Q1Jc+XMy7YrbPVYY8kIP9okuQcFiMAamm&#10;6XpujWUenaXYw29vGuI4YUCqo9gKsdBxRzdETyt6yHUUUVJoNGQv3aR3RE3FunPNVNX1rTtCtDfa&#10;teLDGGwC2SXY9FUDlmPZQCSeADWKNI1Xxt+88UWzWul7sx6OzDfce9xgkbf+mQJGPvE/dFKPVkyl&#10;bRasa+oah4/lNroNzJb6LuxcapC2Hu/VID2TsZR1BOzn5x0OnafZ6TZR6ZptrHDbwoEhjjXCqo7V&#10;KqKiBAAu3j5R0pxwRgGhy6IIx5dXuOoopGbaM1JRFdXdvZ28l1cyiOKNC8kjthVUDJJPpisXQra4&#10;1/UP+Eu1GFo41UppVrJHtaKI9ZWBAId/Q8qoA4JcGFVPjq7WZgx0W3kBjVsY1GQHhv8Arip6dN7D&#10;P3AC/SdBjvVfDoZ/G79PzHDjiiiipNCnq2oQaVp82o3IkMdvGXZY1LMcDoAOST0AHJJxUfhyxudO&#10;0eGC/l3XDbpLlh08x2LNj23Ege2Kq3pOsa7DpYO63sWW4vDuPMmcxR9MHB/eHkEbY+CG42Gxiq6E&#10;r3pX+Q6iiipKCiiigAooooAKKKKACiiigAooooAKKKKACiiigAooooAKKKKACiiigAooooAKKKKA&#10;CiiigAooooAKKKKACiiigAooooAKKKKACiiigAooooAKKKKACiiigAooooAKKKKACiiigAooooAK&#10;KKKACiiigAooooAKKKKACiiigAooooAKKKKACiiigAooooAKKKKACiiigAooooAKKKKACiiigAoo&#10;ooAKKKKAP50mkzSbWPU0Fgv3aaW9TX6P6H4+O3AfdFNLepppc9qaT3NHvAOZyelMLAUhkJphYCj3&#10;gFJJ600yAU15DioySetQA5pCelNJJ60E9zTS57VXKA4nHWmlz2prNjk01pCaoBSwFMJJ5NIzYphJ&#10;PWldD5WOMgFNJ9TTWfsKaW9TU3ZXKhxf0ppb1NNLntTaQxxc9qbRTWlVaCb9h1MeRTwDTHkZ+tMY&#10;4FAW7j2cAcGo2kJppbuTTS57UFDiQOtNLntTSQOtMLsaAFcnpUbsAOtObkYqFmGMCgv3hxHGCaZu&#10;A4A/GkYkjk01nx0oIFdjjOajJAOSaRpe9Rlz2qZFRHOwzyaaXJ6VG7AcGmksRjNSa+8OZhjAqMv6&#10;USU2gY0vnhaNvdjQWA+6KaW7k1PMUkOZ/wC6ajdvQ0Fz2qNz2qShSwFRSvxyaQsT1qxZWVu8Lahq&#10;Mvl2yHAVW+edv7if1Y8KPUlVYASysopomv76Vo7WNtrMv3pG/uJ6n1PRQcnsDBqOpSX0gXyvLhjy&#10;IYFb5Y1/qT3PU0moahJqEgZokjVV2xQxghY1HYfzyckkkkkkmqzGVnCRpuZuFA6k0ALnJ8teSeBi&#10;tJ5F8LAqGb+1OhYN/wAefsP+mvv/AAf73KRs8XhyPZGyyai3+scYK2vsD3k9/wCHt83K9L8PvAEM&#10;EFv4w8V6VJdpcSBdD0NP9bqkvXOO0I6sxGMfkZvfQBvg3wjpnh3SofH3jzT2uFuGxoOir/rNQlzw&#10;7Dr5QJH+8cduG3r+5HhfU7jx58RLuO88SFUaG08sNDpIPKLt6NNj7kfRcFmPep77WL638QzXFvdf&#10;2l4okUQ3N9ax+ZFpSkHFraL/ABy4yMjhfmJIAdhg+IdX0XwBdLLqiw6r4hjZjBYtL51tpjtyXlbp&#10;cXBPLdgw56KBJcdiLUrMXjr49+L11PFbTAyaZoqSn7Teg9yTyiE/ekIyf4RjbjA1vxJ4p+JGrWuj&#10;2OnnYp8vS9G0+IiK3X0VfXuWPJ6k4qbSfC3iz4k30vizxFqjQ2804W41a93Nvc9EjUfNK/GAiDjj&#10;oMVe8V+M9C8H6ZJ4H+GMDQmRduray0ga4uemYg68KgxyEO09MkZLAy4914J+EGlPpzLb654kmXF5&#10;GrbrO1IOfKYj/WkEDKj5SR8xOAK4bXvEWueKtUbVNcvpbu6kwAzdvRQBwAOygYFWfDng3WPEccl9&#10;G0drYW//AB9apeNsgi9t38TeiqCx7CuosPEfhb4Yaf8A2t4TsDc30qstjqmoQjzJjyplijP+piHO&#10;GOXc5GQFYAAr6D4c0H4dRHxL8R55o9TKZ03Q7fAuUOOJXzkQ4427gT3CnArnfFHxA1XxBbDR7WKO&#10;w0tJN0Wm2eRHu/vuTlpH9WYk+mBxWPqF/eaneyahf3LTTXEjSTSyNlnYnJJPqTXTaN8L7qz01fFv&#10;xFmbSdHR1+V1/wBKuuuEii65OD8zYUDnJxQBm+HNGW2hj8R6hp7XXmS+XpWn+WWN7MD3GDmNTjI/&#10;iOFH8RXQvfC9lo95JrPxW12RbyZjJJpFmyveSMef3h+7AOn3stjolSeI/i3O87ReA9JXRYPLEMdx&#10;G5a68kdEEn/LNcD7qYzk7i5JJ5zw7oq61dST31w0Njar5uoXXXYmeign5nY/Kq9yecAEhe8X7x1V&#10;v4xaHRZtVi0mHS9DjkMdnpNqx3alOOQJ5D80qKCC+SFPyqApbI4fUdRvNVvpdS1K4aW4nkLzSN3Y&#10;9a0r2bWPHesx2ug6HMyQxeVYabaIZPIhBJxwOeSWZj1LMT1rZ0L4eeGLVri98deJgYrGHzby10dl&#10;mZP7sbTZ8sOx4CoXOc52hWIPeD0KnhHTZtJtY/FSafJdahPIYvDtjHFvaSYHBn24yVT+H1kx1CMK&#10;im8KaXoUjXfxD8R+XcFtzaXp7LPdO2eRI+dkJ9dxZgeqHpTvE/xZ8Q6xD9g0iKHR7AW6262mmgqz&#10;QqMCN5PvuvJJUnaSScZJqj4P0+zt4ZvG2u2azWOnsFgtZB8t5dHlISO6D7z+ijHBZagZ0XiLxjF4&#10;J8Kx+H/CmjxaNfaoqzXUlvIXuorUjKRySn5t8nDsF2KF2fL8zCuI0fSNS8S6vb6Fpabrm6lCJu6L&#10;nqzHsAOSewBNQ6rqt5q2pXGrapdNNcXEjPNI38bE811ugeHPEOl+EZLnR9Nlk1TXLfaJAu1LCwJI&#10;aSR2wsfmkFQWIwitzhxQPlZi+O9b067u7fw/oMu7S9HhMFif+exzmSc+7tk+y7R/DVzwHBcaFp9x&#10;48S1aS6jk+x6DCqbjJesOZAByfKQ7h/ttH9KTRPBvhxtWttFvNZfVtSuphFDpuisBGHJxh7lxtAH&#10;qiuuMncMVa8d/FK5tblvCXw4uv7N0Ow3wWrWOVkuAf8AWO0p/eFXYZ2k4wFBHFL3iveKWlfC6/l1&#10;a30rxRqiabdXUyxRaeF869d2+6PJDDYST/y1ZPWr/jz4kaTo19B4Y8AaNa/Z9Dhazs9Yu4xNLJh2&#10;Z5EVh5abnLNu2lumGAwBmeEd3hTw1fePZHCXUm6w0XJwwmZf3s6n/pnGcZHRpUPasfwT4Xn8ZeK7&#10;HwzbShTdTgSTMcCKMcvIfZVDN+FHvDOm1vVtV0X4Uq+s6hcXWseMLpZ7qW6mLyLYwMRGDn5vnl3N&#10;nOCIhUHwmVfDun678TpmVG0fTzBprM3W9uAY0x/eKoZHx2wDWN8UPFtr4t8X3F9pUZj023VLXSoO&#10;fktYhsjHPfaMnPcmt7xVousWPgnQfhf4e0y4ub2SE61rkNvGZGjklAEQfA+QLCATngeYSaPeAo/B&#10;DTbS/wDiFBrOpRM1jodvNqt55fXZbpvAyfVwq/jTfhdbv44+Men3et7ZFl1JtQ1Jm+6UTM0mfYhT&#10;+dbmleHNK+HXwn1S68Y6yFm8RXkdnDHo7xXL+TARJKPMV9g3MY1OGbGMEE5ATwJ4o0zw14A8U+M/&#10;DWhrpskdrFplhdSTNLdSzTtlm8zhV2xo5+RF6jOaPeAf8N/DWv8AjP4x2vxE8V2Rs7CfVJtVknum&#10;EfmrGWmPlqxDSKCoB2ggDr0qb4X654UtfGfiHx1prXep6tY6LqOp/brhRBbrI0ZUqIhl2BaTG4sv&#10;B+6DzWH8OdV1CPw/42+Ieo3Mt1eR6KLJbm6kLuZbuQRltx5LbBJ71B4E8rSPg/408QOpFxcrZabb&#10;yeiySmSQfisQo94v3jQ0bxhrWpfBDxlPrF3+6muNNsrC1t4lighYyPK+2NAFBxGMkDJ7k4qL43bL&#10;fwT8P9OIUeX4X8/5f+mkhP8ASs2aRbP9naNW+VrzxkxX/aWK1A/HBlqb49zyD/hD7TftEPgXThj0&#10;3B3/APZhUC+0cGWwjYNRuxCgmpbSzu9RuI9P060luLiZ8RQQRlnc+gA5JrTfwjFpSo3jDX7fTvk3&#10;CzixcXTZOCPLQ4jYd1laM/Wl7xcdzDnl2yFSa0dL8G69q1ouqtFHZ2O7b/aGoSCGDPcBm++2P4UD&#10;N7VZn8UeH9HkZPCvhaEyZI+36wq3UhHTiMjyVHflXYHo1Y+r61q/iC+bUtc1W4vLhlCma5mMjbRw&#10;BknoB0HaoKjsapl8B+HfmSKTxBdLtIabfb2anJyNoIllBHQ5iI7g1na14w8Qa/brZX94EtIWzDY2&#10;sawwR+4jQBc/7RBY9yaznxnOaQnjKjFAxpLDkDFNoppkAoA7z9lzd/w0z8Os/wDQ9aR/6WxV/WZ0&#10;Sv5Pf2TPDmvax+0b4B1Kx05mtbfx1pRmupGWOFSLuJtvmOQu8gcLncx4AJOK/qof/hLdYXCoNIhb&#10;+I7Jrk8+nzRp9f3nB6A15GZ/FH5nv5LL3J+qLmra9pWixRvqd6sbSHbDGqlpJW/uogyzH2AJrPaT&#10;xZ4hGLaNtGtW/wCW0iq904x2XlIu3LbyRwVU1e0nw3pOju9xbW7NcSLtlvJpDJNIM5wXbJIBJwM4&#10;HYCtBcYyBXmadD2eWUt9PQz9H8N6VoZeSytT50zZnuJZC8sp/wBp2yx9ucDoMCtIADoKBnvRU77l&#10;pKOwUjMRS1nax4h0zQwv26dvMl4ht4YzJLMfREXLNjPOBgDk4HNAN23L/bIOKxdQ8UE30mj+G7T+&#10;0L6NtsyrJthtv+ur87Tg52gFjxxjkRtZeI/Ev/IXkk0uzb/lztZv9IkH+3Kh/d/SM5/2+orV07S9&#10;N0myj07TbGO3hi4jhhUKq856D3Ofqar4SLyltp+f3GdpHhZoLxda127+36jtIW4aPbHACOVhTJ8s&#10;H1yWI4ZjgY3AAOgooJx1pXKjFR0Qirt70MSBwKN3OKqapq1jpFo17qF0I41bGeSWboFUDlmJ4CgE&#10;k8AGkVexYkkSJGkkYKq8szdAPWufD3PjuTADR6H6nIbUP8IP1kz2T78g07UfFrrceILX7Pp6tmHT&#10;GILTejT9RjuIxkd2JOAu8BxyKr4fUz+P0/MSKJIoxFGgVV4VQOg9KfRRUmgEZGKo6zqP9mWu6OLz&#10;JpG8u2gz/rJD0HsOpJ7AE9qsXt7bafbSXd3Mscca5kZj0FZ+lW1ze3R17VImSRlK2tuw5gjJHX/b&#10;bAJ7DAA6Elx7smXZE+jaY2mWXkzS+bMzGS5uOf3kh+83JOB2Az8oAA4Aq8Fx1NLQTjrSGlyqwUUU&#10;UDCiiigAooooAKKKKACiiigAooooAKKKKACiiigAooooAKKKKACiiigAooooAKKKKACiiigAoooo&#10;AKKKKACiiigAooooAKKKKACiiigAooooAKKKKACiiigAooooAKKKKACiiigAooooAKKKKACiiigA&#10;ooooAKKKKACiiigAooooAKKKKACiiigAooooAKKKKACiiigAooooAKKKKACiiigAooooAKKKKAP5&#10;zS/oKaW9TTS/oKaW7k1+j+8fj44ue1NJA60xpcdqjLE1AD2l7UwsTSU0v6VWrAdTS/pTWbPJppf0&#10;FPlQDi3qaaXPamk9zTS57UwHEgdTTGYtTSwFNLE1PMVyil/Smliepppf0ppJPWpKHF/QU0knrRQz&#10;BRk0E8wU1pEXqaY0zHpTKA9RzyswwOKbSFgKYST1oH7w4v6Cmuxx1ppf0FNJ7mgPeAknrTWYg4FB&#10;f0FNoHHzCkLAUFgKjLAHFBfvCyMxWoWfsKc5JHJqOl7we8DMerGoy3qaC3cmmO46UuYYrP2FRucc&#10;A0Fz2ptSAU3eOwocnpUZf0oK5RzsetRlu5NDucVGW7k0FJDi/oKazd2NNLntTWbHJrMv3gaX0NMZ&#10;i1ITgZNWoLOC0t01TVI2Mcmfs9vu2tNjqfUIDwW7kEDkEqDG2tnALf8AtLVCyw8iGNfvTsOw9FHd&#10;vwGTVfUL6fUJPOmIAVdscajCxr/dA7D+Z5OSSaLu9nvZzcXMm44AUYwFA6ADsB2FRoktxItvbRNJ&#10;JIwVURclmJ4AHc0ANjjeaRYYY2Z2YKiqMliegHvV6aeHw0vk2su7UGXbLMrArb+qoecv6sOnIHrT&#10;bq4t9CjeyspY5rxl23FyjbliHdIyOCezOOD0U4yW634QfCGHxLC3jrxqy2+g2mW/fSbBclevPZB3&#10;bueBznEyAb8KPhY2sCHxZ4m0+SazZj/Z+nbtrX7L1JJ+5Cv8Tn6DJOD0NxrWp+LdVvNN8J6xbp5c&#10;GzxB4uMflwWcGf8Aj3ts8JGBxn7znnOOan8Z+I4/EmkTalcXTaJ4RAWL7RHHsutXCj5YYIz9yEdh&#10;wvJLZO7HFXUuu/EDSvLs4rfw74R0+TjzGKwhsdSfvXMxA7AnPpmpLjsS654/sdORfBPwes59r5gb&#10;UljP2i5zjKxADKBiMk/fbj7oAUZ8Xhjw54DdZ/GqLqmsN/qfDtrJ8sTHGDcSL3/6Zr8x4yRmornx&#10;vpvhy3bQ/hlZzW/mr5dxrUw/0y556Jj/AFKH+6vJ4ye1aFp4Ig8CabHrPjjVl0u6uI9yxeWHu1Qg&#10;/LFHnhyBgyNtVM4BLZwB6FfXPEHirXtQTR7TzLzVpEMK21jGPKsIzx9ngReAccMw6DIyfmJovovg&#10;/wACrv8AFUy6tqi/d0Wzm/cQt/03mX7xBzmNPTlhVXVviC8VjJofgrTv7H0+RdszRyFri6X/AKay&#10;8Eg/3FwnsetJ4E+Ht/4pjm1u7RYNJs2AubqaZYo3c9I97EAe552joGYqrAyW+8QX/iCCPxH4ylX+&#10;z7fcml6Pbr5ULsP4ERcbYxxuYfMemcncK1t4a8Q+Li3ivXr2307T3bDalffu4yAMbIkUZfA4CoCA&#10;BjgVf1rxP4P0i8+02VpDrd+qhIZpoCljaqBwkUJ5kAz1kwCckqxJNYFzf+KPiJrinUdRa4nZTuln&#10;cLHBEvJP91I1GTgAADoKAOh0PVfD2lXjW/gO28v7NH5l94o1aFXkgQYBaGL7sZJyFGWdiQAy1zfi&#10;/wAWXHia+DmSb7NDn7PHPJvkOfvSSN/HIx5LH2AwqqBof2VqniW2Ph/wVZSNpNnJvur6ZhDHNJj/&#10;AF0zuQqDGQisRtB4yzMTGlp4F0CZLcvJ4k1J32rb2e+K1DE4xuwJJTnsoQHjDGp+yBl+HPDGv+Ld&#10;QGm6JYPM3WSQDCQr3d26Io7k8V1PiCb4b+GrOPw5/a8msQWrb2tdKk8uO6uMAGWWcg5AGVVEUgL/&#10;ABhixNbxx481i20d/AUF3DCrNnVINPVY7aNgeIEC8NtP3pCSXPGSFBPEgkcIPaj0L946NvE3inxa&#10;8fhLQbaGxtbiQKum6bGYom9WkJJZwBklpGbaATkAVW8VavYRW8XhHw3OzafZvvmuMY+2XGMNKR/d&#10;HKoDyF5wCzVowaLq+i2UnhTQNLurrXr2DOqfZ4iWsrcgHyeB8rEHMhPQYQ4+cVnP4a8PaI3/ABVf&#10;iiNpB/y4aMVuJPxlB8pfwZyO61IzP0LQ7vxLq8Oj2TKGkyZJZOEijAy8jHsqqCT7Cui8T6FqOqpb&#10;QB4dD8P2MRTTZNWcxNcDjfOIgDI7SH5jtUgDaucKKseIvF0Pw409fDHgXS10nVLiMHWbrzTLcRLk&#10;FIPMYAK4wGcxhMNheChriUTWPEusLbxme9vr24CruYvJNIxwOT1JPrQB2Pg6y+G1rc3Gqy6ZcatZ&#10;aVGJ7+91I+TEwzhYY4UYlpHbADM+MbmKYU1zXizx94o8b3Hma5qbfZ1b/R7CE7Le3XoFSMcKAMAd&#10;8AcmrXja/sNKtYfh/odyktvYSmS/uYWyt3eEYdwf7iD92uOCAW/jNUfB+gReJNY8i9uTb2FrG1zq&#10;V0P+WMC43Ef7R4VR3ZlHegv3jS0wjwV4Kk8RSrt1LXI5LbTB3hteVmmHcFj+6X28z2rn9G0i/wDE&#10;OrW2h6XD5l1dzLFCvqxOOfQDqT2FbmsWHij4gaq3iSLSUsdNZfLsZbyZbe2igjG1IkkkIViqgcAl&#10;icnGc1raNb+Ffhl4Xk8ZXerSapeatHNZaZHYq0Cxx4CzTK8qbiMEx5CDkvg5GVXvDOf+IWr2N/ql&#10;v4b8PzNLpujw/ZLArz57ZzJNjnmSTc3+7tHYV0nhbwpf+Bfh5qniPxDeQaLqGuR/YNObUt6SJbcN&#10;PKiBWdtw2xjC9HYkgdcHwz4h8T+IPEVn4W+Hun2uiy3t0scL6erLMCeCTcMWmC45YBguB92qvxV8&#10;T2mveJfsWkTs2l6TCLLTGbrJGpJaU+pkcu5J5+b2o94DZ+Geh/DbVPF8OntY3WqWtqrXep6hqJME&#10;MVrEu+TEMZLFuMKxkAJIylYfjj4meMPiTrdxJeajN5F1dE2+nQ4SNQThF2rgMQMLuOSQOtaMTr4H&#10;+Dst193UfF1x5MZxho7CFsvz1xJLgY6ERGq/wTsreLxVN421WNWsfDNm+pTq3/LSRcCGP6tKydew&#10;NQBN8bblNI1XT/hzbXKtD4Z09LOQRsdjXR/eXDge8jEf8AFO8dK/hf4V+F/BpXy5tQWXW9QjbqfM&#10;Pl259v3SE4/281zuhabqfxD8c2umTTyTXmsakqzXDfMxaR/nc/TJYn2rf+I9pr/xI8e32reHtI26&#10;WlytjYXcsixWqxxKI4182QhASqBsZ5J4oGuwusbvD/wG0fTyVWbxBrk9+wH3jDAohTPtvaQj6Zpu&#10;v3LaN8AdD0pFX/iea9d38r99sCrAg+mWkP1rQ+M0HgnSNfs/DWp6zcXP/CO6PBp32PToduZVBaQt&#10;LJwpLu33VcY64PFO+NPiy/8AB2qaV4E8PWEOn/2PoNqkkjQrJcQSuvnNtkYZjbL8sm0k/gAFe8N8&#10;a+GNSufhR4F0cfZrGFbW8u7m6vrhYlZ5rggcH5nISNeEVjgjirP7Ssvg3QfiS2i3tpeahdaXo9na&#10;JbiUQ28RWFSCzDLyghuQPLI/vGqnxbOo+IfjXoPgy7nkuJrG20vTGmlkLPNIwR3ZieSS8rZJ5rm/&#10;j7qbat8aPElyxzjVpIuvaM+WP0WgUTL1Lx3rk9s2maY0Om2cg+ez0uPyVYejNy8g/wB9mrFbO9fy&#10;prNmTCetNyDJk+tZmkQkYbvxqN2LGmsxJyavaT4Y1/W4vtWn6awt/M8tr64kWG3RsZ2tK5CKcdia&#10;CiiSB1pu5nO1BkngBe9axsPB2lru1jXJtQm25+zaWmxAfRppF4I/2UcHs1Nfx5e2Hy+FLK30ddwZ&#10;ZbEH7RkDGfPYmRcjqqsqn+7QAL4L1S1jW58S3dvo8LIGUXzHznB6bYVBkOezFQp/vCkOs+EdD+Xw&#10;/orahcKzAX2sKNvbay26kqCOc72kU/3RWI8krMXdixY5Zm71GXBGMUAek/s6+INb8Q/tQ/DefWdS&#10;kn8vx1pCxIzYSJftsXyoowqL/sqAB6V/WQP6V/JR+y27H9pv4cjP/M+aR/6WxV/Wuv8ASvHzT4o/&#10;M+gyX+HP1QtBz2orO1PxFpOkSrb3dz++dd0dvDG0kzjOMrGoLEDPJAwO+K8vV7HuN23L4C9VFVNU&#10;1nTdFiW51K9WNWbbGvJZ2/uqo5Y+wBNUmfxRq7FY4l0uHp5km2W4PPUAZRPUEl/dRVjTvDul6VK1&#10;7FE0t06kSXlwxkmYE527jyFz0UYUdgKq1tyeaT2X3lM3HifXj/oULaVasf8Aj4uFDXDrz92PlY+x&#10;DPuPYoKuaX4d0zRmae2hZriX/X3UzFpZfqx5x7dB2ArSUEcZpNy+tK4KOt2LRRRSKAjIxQo21T1P&#10;V9P0aD7VqV2sUe7au7q7Hoqgcsx7KMk9hVAf294g+UeZplk30+0yj+UQI+r8/wABFFieboS6l4iW&#10;3uW0nTLZry925+zxthY89GkfpGv5sedqtjFJYeHn+1rrOt3IvLxc+U23bHbg9o15xx1Y5Y88gYUW&#10;9N0qx0e2+y6fbrEm8s3UlyerMTyzHuxJJPJJq4QD1FVfsHLfVhRRRUlDT85wKjubqCyt2ubqZY44&#10;1LSSO2FVR1JPYVHqF9badavdXUm1V/uqSc9AABySTwAOSTgVRisLrWbhbvXLdY4o5A9tYlg21hyH&#10;kwcMwPIAyFODkkAgRLfYbZ291r13HqmpQSQ2sTbrO1k4Zz2mkHY/3U/h+8fmwE2gMDFA44ooCMeU&#10;KKKKCgooooAKKKKACiiigAooooAKKKKACiiigAooooAKKKKACiiigAooooAKKKKACiiigAooooAK&#10;KKKACiiigAooooAKKKKACiiigAooooAKKKKACiiigAooooAKKKKACiiigAooooAKKKKACiiigAoo&#10;ooAKKKKACiiigAooooAKKKKACiiigAooooAKKKKACiiigAooooAKKKKACiiigAooooAKKKKACiii&#10;gAooooA/nFaQDoajZyelNoJA61+i6s/HwpCw9aaXY00uBVcqAUknqaaz+lNJJ6mml/QUwHFvU00v&#10;6CmlvU00ue1TzFco4t3Jppc9qaW9TTCxNSUOLAU0sTSUE4GTQTzBQW28k1G03ZKjJJOTQHvPckaU&#10;nhKjJJ60E4600ue1AegpYCmliaaWAppYmgfvCl/Smkk9aKCcdaCApr9KC/oKYxwKAFJx1ppcnhab&#10;TXJ6UGsdwZ1XmmFwKQuAcCoy/oKnmK5UK7noaY7HHJpru27rTSSetP3hgT3NNZs8Cjb3Y00nAyag&#10;AJwMmoySetBJPWmswIwKCog7dgaYzYpC/oKaT3NBQFvU1GW9TQT3NRs2OTQA5pCRhRTGcL1NNeUk&#10;batxRW+lxre6jEJJmUNb2jDrno7+3cDv1PHWeUv3h1vBDYxpqOqReYHUm3tWYjzf9pschM++TjAx&#10;1FO6up7uZrm5fc7YzxgDjgADoAOABwB0ourue9la6upC8j8sx/z0/pTbeC4vrlbS2iZ5HOFVf88D&#10;37CpGEEFxeTJa20LSSSNtVEGST6Vaubu30SJrLTp1kuWUrdXi4wgPBjjPpj7z9+g+XJdt3dwaTE+&#10;n6ZN5krrsurxe47onovYt1bp0znq/hJ8Hm8VxN4w8WN9l0G1y7tK3l/advJAY42oMcv+A5yQAN+E&#10;/wALrfX0HjLxoZLfQ4ZAsaqpMl9LniNFHJGeDgZPQc5K9t4w8Sw311HYavpiyx2sipp/hezXzI4j&#10;j5PPC8SzY5ECnaoGWbuYNe8cnXF+1eHbuPRdDtl8hvEMkZRUQAgw2MWAdxAILgbj/sgKK46bxdq+&#10;uvJ4V+DegTWdqkbfaNRkk/0gxk5ZnlJxAhIycEZxyx6VPxFRJfGus2MWqHWfideDVNUjXbZ+HLWY&#10;eTaDjHnyLxn1ROTgAlRgDDe18cfE9RrOrXMNnpdr+7hmn/cWdqO0cagcnjG1QzHjOetRmLwL4KIa&#10;do/EWqK3EakixibPcjDTnPphD/tCr0knj3X79p2M11qtrDhmUpFbaJHj1GI4ZML6qEwesn3H7xQa&#10;vq/hT4ZKlj4Iia81xc/aNXvoR/on+zFFyEf1J3FfZiQnMWOjeK/HeozXsEc15N9+8vrmXEcfq0kj&#10;kKv1Jq+0HgPwox+33P8AwkF8v/LvayNHZxt/tScPL/wDaPRiKjl1/W/GiNJrV8tnotiwZ7ezhEdv&#10;CTnakca4VpG5AzkkAljhSRAo7Glo2hfD/wANxSaxrl1/bhtWxM0O6OzEmCRGh4edzxwAigZJLDAP&#10;O+L/ABxrHi24Vr2RYbWLiz0+3XZBbL/dRBwOO/U96v3Gha/4otodTltodF0OFStnPfSGOEL3K8bp&#10;3OMsUDEnjAAAEUF74M0S5js/Deiy+INQdwkNxqERWHfnjy4FOXOcY8wkHunOKBlTwt4B8VeM5caJ&#10;pjeT5m2S8nYRwp9XPGcc4GTgdK2Z/EPw/wDBei/8I/o9k2uXztnULuSRo7OVweFAGHljU8gEoCw3&#10;EMNoWp4v8Zaqlu+iS6z9rvHQx3txCwENuvGbaBVwiJx87KAGIwMrkvzWmaTq2uXi6fpGmz3Vw+ds&#10;NtCZHOO+AM0AWPEfi7X/ABJ5cWqX+YIf9RZwoI4YR6JGuFX8Bk981eCv4CsPNyF1q7hyvXOnwsOv&#10;tM4PHXYp/vMNmrpHhfQ/h8Y/EHj/AFGP7U0PmaXptosd05Ocea43eWAOcKxOWHIIUq2Pd+P0sp5J&#10;vC2jRW00jFpNSvmF1dyMTktvcbUbP8SIre561PqBXsvBGuXNrHqN8IdNs5OVvNUk8pX90Xl5P+AK&#10;1b1pH4J+HmmWvi2Pz9X1SSQNpcd5D5NvhchptgJd0DAbCShZgfl+XnD0i1k1Zp/G/ja6uLqzhk2t&#10;50zGS+mwCIQxOemCzZ+VfcqDl65rV/r+pzavqci+ZJgBY1wkaAYVFHZVUAAdgKfvFJFvXvHXiXxB&#10;C1peaj5dq0hdrO1QRQliepVcBj/tNlj3NXPDsUfg/Sl8d6gF+2SMV0G3dc7pBkNckf3Yz90Hhn9Q&#10;jCmeAvBVz4turi8ktrg6bpsYm1GS3XLbc/LGD0BYjG48KNzHhTUviaPTtQ1aTU/F/iq1jZVWO303&#10;RVF15MKjCRq4IiCgYGQ7N1JBJOYKOXubh5ZmnlkLySMTIzHJJPU12Xhfwx4g0Hws3iWw06Y6lqUL&#10;JYzNiOOxtTlXuHkbCoz/AHEJI43t/dNHg+98JWrzeIk8JwppulsHnutUkFzNcSHOy3RSBFlyD1Ql&#10;VDNn5a5fxR4u17xhqLajrl7JINx8m3DHyrdeyRrnCKBgAD0oAtnQfC+lDGveKftUxHy2ejx+bls/&#10;caVsIuf7yCQe1b/i3xTb/DnT18GeDNGisLyZUm1yS4YXUqSA5jgy67Q0YOWKquHbHVMnH8GQWvhr&#10;TpviTqyLJ9nlMOiWzqCs94BneQeqRAhj6sUHQmuXubye5mku7mZ5pZHZ5JJWLM7E5LEnqSaComzo&#10;ljrfxE8URWeqaxM7SZe+1C8lL/Z4VG55GJPRVBPX0HeofHfia38Ta602mwtDp9rGttpds3WK3ThQ&#10;f9o8s3XLMa0dSc+A/BC6Jnbq3iCFJtQbPzW9lndHCfQyECQ9DtCDoTVXwp8LfF3inULOzj0xrOG8&#10;XfHeXxEKGEcvIu8jzAq5Y7cnApe8UX/Dkkfgb4f3njV226hrHmaboq90hxi5nHHpiMHI5duDjjnP&#10;CHhm88ZeJ7Lw3Y8PeXCo0h6IvVnPsq5Y+wrpviHq3w81LXYxa6xdXem6bbJaaXY6bD5SiFO7SyqM&#10;OzZdsRsCWPJ61c0nxDaeBfhtdeL9H8N22n3+qyNp2jXDM0s5jH/HxOWkyvQiLKKoyzZ6Ue8BmfEC&#10;HU/HviWbUPDOlSLoenRLY6Vc3DCGFbeIbUJlk2qC3LHJzljWrrFj4d+HXwmt/C+u61O994inTUri&#10;PSYwyzWseVhiaRyNqlt77grjIXAIwa5XwnpWt/FLxvYaJrGs3MzTOBcXl1cF2ht1BZ3y54CoGPpx&#10;Vf4leL4fGXjS+1y0h8u13CHT4ecRW8ahI156fKBn3JqfMPI7H4Z+I9H8M6H4i+IOieF4rMaXY/Zt&#10;NuZ5mmuTdXGY0+c4T5U8xjtRSRweKx/hNPf+L/ilZ694t1Ce7tdJV9Svp7qQvshgXzO56EhVx05A&#10;o+Idy3hb4c+G/h1HuWaaM61qvOB5k4AhTHUFYlBOf+elM8LBfC/wZ13xW67brXLyPSbNmbDeSv76&#10;cgdwcRoT2zSAp+CrG9+KHxhsINRbzZNU1n7RfFumwv5kp/BQx/CrKXEPxY+PqvMzTW2teJQP9o25&#10;l/TEYx7Ypfg2V0XT/FHxDniZm0nQ2gtCp+7c3R8lG/AFz+FWv2fdG1y11++8f22ntHDoujXktnfX&#10;WI7b7UY/LjUyPhAd0meTxjPagv3i54H1WLx1+1dHr907NC2vz3cZ9I4g7p+Soteb+INZn8QeIb7X&#10;7j/WXt5LcSf7zsWP6mvRvgfpWh+GZvEPjLVPEMN1NpPhu6dY9P3MYpJMRA+YyhCTvIG0sDnOeOeE&#10;XxRpOkYbw54UtkkWTdHdaowvJMY+6VYCEj6xk+9LsEdinpHh3XddLNpOlTTRx/6yYLiOP3dzhUHu&#10;SBVmPw/oWnq0niHxZHu8tj9l0qP7TIr9lZsrGAf7yu5H92qOqa/retRqNY1W4uFjyII5JCUiBOSE&#10;Xoo9gAKpbl2bgKXwmnvGu/ifSdO+Twz4Vt4TgYuNTYXcoPfhlEWCen7vI/vVn6rres65cC61zVJ7&#10;qQDCtcSlto9BnoPYcVTZyDgCo2diakYsjAHk/wDfNML7TxTXJA4ppOOtAAST1NNL+laFp4T1+/tY&#10;9Ra0FrZzK5hvL6RYIZNv3gjyEByP7q5PtT/svg7TEzd6rcalLs4SxXyYgf8ArpKpY47jyxns1AHT&#10;fsuuB+038OS7dPHmkc+n+mxV/WP/AMJPZ3D+Vo8EuoNu2s1rjy19zISE47gEsPQ1/KX+zH4xvR+0&#10;t8PLLRLG10u3l8eaTvSxjPmFTdxKymVy0pUjqpbacniv6xwBjcBXj5l8UfmfQZLzck/VGSNM8Sas&#10;N2raotnGyjda6ax3e4MzDJB/2VQj1NXdO0bTtIDJp9osfmNukfq0h9WY8sfckmrhOBnFAORmvMuz&#10;2uUKKKM460igIyMUAYGKq3+qWOnQ+ff3ccKs4RDI2NzHoo9SewHJqmNR1vVNraRYfZ4WwftGoIys&#10;R7RcNn/eKEehp2ZPMX7u/tLC3a7vrmOGJRl5JXCqv1JrMOrazq52aBY+RCT/AMf2oRso6dUi4Zuf&#10;72wdwW6VNaeHbSO4W+v55L65XmO4uiG2HnlFACocEjKgEjqTWmVJp6IPekZth4dtLK7+3zySXV1t&#10;K/bLohpAp7LgAIPZQAe+TWmQT0NCjbRUjSsFFFQ3l7aWFtJeX1ykMMS7pJZGCqo9ST0oGSfKozWf&#10;qOspZv8A2faQNc3jLmO2jONoz952/gX3PJwcBjxUP2vV9a+XTQ9nb7sNdzR/vX/3EYfL/vOPopBB&#10;q7p+mWmmJ5NnBtVm3SMzFmdsY3MxyWOAOSc8VW25PxbfeVtP0ibz/wC1NXuFuLrny8LiOAHsg+nV&#10;j8x56DCjTK570tFSNKwUUUUDCiiigAooooAKKKKACiiigAooooAKKKKACiiigAooooAKKKKACiii&#10;gAooooAKKKKACiiigAooooAKKKKACiiigAooooAKKKKACiiigAooooAKKKKACiiigAooooAKKKKA&#10;CiiigAooooAKKKKACiiigAooooAKKKKACiiigAooooAKKKKACiiigAooooAKKKKACiiigAooooAK&#10;KKKACiiigAooooAKKKKACiiigAooooA/m9LntTCw9aQue1MLAV+kH4+OLE0wv6U0knrTS/pU8xXK&#10;OLHuaaX9BTS3cmml/SpKHFu5NNLntTaKACimtKq96jeRn60E6se8wX7vNRuxf71JTS/oKB+8OJx1&#10;ppf0FNLepppf0oD3hxb1NNMhNNooICimlwOlNJJ6mgBxf0FNLepppf0FNoL94cXPamk9zQSB1pjP&#10;x0oD3hTITUbntSF2NMc84oLiBf0qMv6CnVHWZQEk9aaX9BQ74GMVGXPagBxIHU1G78c0Egdajd+O&#10;aABmYims3GBTSxPU013GMZoKiBf0pju2aQv6U0t6mgoCe5qOnFyelWoxDoqLc3MaSXjrmGFuRD6M&#10;47n0U/U8cEAclvHpMP2q/h3XTBTbWzqNqKeRI4/9BXv1PGA+fdXUk87XNzM0ssjFnd2JLH1Jps0k&#10;07NJLKzM7EszNksT3Jp1lZT6hcra2ab3wS3oqgZLE9gByT0AFTzF+8Frbz39wtpaJukbplgAPUkn&#10;gADkk8AcmrF7fQadBJpmkyrJv+W5vFBHm/7K55CZ9gW6nHChzT4H/CPeHRJN9odVklWL95ctnhFH&#10;3gmei9WOCRnaq+meBvhP4e+G2lL8Qfi9JGrKVNnprDfh+wI/jc9lHAxk+0jMn4ZfBu3azi8b/EC0&#10;n+xsw/s3SYYy0983UfL2U/hkZJKqMnf8U+KodduFtdbgW/W3kCWPhnSyXt1kA4jkZB+/kHGVXCIM&#10;5JOFaH4j+M/EGu2/9o+LriXwvokm6OOxjAbUr5eCVx/yzXgZzgDcM7+K5A+I/F3i6yk0/wCH2ix6&#10;HocEflTXXnbAqZHyy3D4xk87FIDFiSGJyV7xfvDvGN5ZTaodV+J+pi4uo12WvhvR5lCWyDpG8gys&#10;Q/2V3Me+01l/bPHPxAtzo3h/SltdKgbJs7MCG1i/2pXY4Lf7TsSe3pUC/wDCA+FSu2NvEd90AO+G&#10;zRvpxJL/AOOD61o3WpeOdVm/sy1imutSt13Cz0+MR22kL67UARJecFzjZnk7+UZA1R4R+Fl64vQm&#10;v61GuFjhLR2tk/PO7AeSQcdAu3nDbgCOd1zxh4i8UbNOnl226v8A6PptjEI4UY/3UXgn3OSe5NWH&#10;0Hwro48zxP4k+1S/8+Oissnb+Kc5jH/ARJ+FWNL8T304mXwvaW/h3TYV/wBMvrdS0yqegMzHezsA&#10;QEQqG54ABImRfvDbL4YamlnLq3jDUYdGs7dVaVbj5rgg9FWEc7j2D7c8nOASHaz8R9D09IdO8C+F&#10;lhhtci1utUInkU8ZkCY8tXbGSxDHgYIAAGVc3Gt+MbxdE8NaPdTQw7mt7WFTI5/vSuQPmc9WY+wG&#10;AAAreF9J0n5vFnii3hcc/Y9PxdTfQ7SI0/F8j0qQ94y9T1bWPEV/9s1fULi8upMDfNIXY+gGf5Cu&#10;otPB2ueGdLZ4oktbyZWjvNUvJBDDZIRhokdiN8pBIfZuKj5Rklqde+IdC+HVusHhrw7HBre4N9qv&#10;pPtE9kvoQQIxKfQITGOCSxOzjdW1nVtduvt2s6nPdzYx5lxMXIHpk9B7UDNZ28B+H/vSza5crwVj&#10;3W9qD/vEeZIPwj+pq9beJNRl0ZtX1wR2uj+Ziz0SwXyI76UY+9t+ZkXgs7Ek8KDk5XL8H+EJvEMp&#10;v7mzuprSOTb5NnGWmupcZEMYAPOOS2CEXk8kA29e02a+vvt/i/XbHS0VdkOn2refJbxr0iWNCRHj&#10;0kZSSSSSSTQBgaxq19rd/Jqmp3G+SY/M2MADGAoA4CgYAA4AAA4q/wCCfBupeNdUa1soZfs9unm3&#10;1zHEW8mIdSAOrHoB3PXABIt6Ovh661FdM8M+G/tkzIS99rk+IoAvLTGOPCoqjJO9pBjt6t8dePbv&#10;XYIvDmmXbf2XZtlRHCsK3MnGZjGgCqOPlUDgD+8WJCvNlrxLb6Zc3ESa/wCIrbTbGzBis9J09heT&#10;xR9dx2ERM7HliXViT93AAFTQJtK1DVI9J8JeFoZJsMZdQ1qbzViQDLSlAFRFAyTuEn1PfmoLe4vb&#10;mO0tommmmcJFFGpZnYnAAA6kmt7Xr228JaTJ4J0mVWuptp1y+jbcGYHIt0I/gU43f3nHoqmpkOOw&#10;/wCIPjq78TNb6DZX0jaTpq7LVTGIxM38UpRflTd2UcKoA65Jw9C0W+8SavDounhTNM2N0jYSNQMs&#10;7H+FVAJJ7AU6w8NeI9atmvtP0iZ7ZGCSXTLthjJ6BpGwq/iRXT32maF8PdBuPC2peJI4dYu8prS2&#10;NubiWCMEEWytlY+SN0hD5yAuODmRmH4y1/Tplh8L+HHP9k6bkQuy7WupTjfcMPVsYA/hUKOuSang&#10;zwpqHjjxBDoVgWXdl7iZYy3kQry8hA5OB2HJOAOSKeda8LWL+To/hJryRlCrJql0z4b+8iRbAD/s&#10;sXFbvjjxTrHh3w8vw8ju40vJtsmu/YYY4Y42A+S1AjVVyoJLnBJc7Sfk5AK/jbTrvWdTigvb2z0P&#10;SdPg8jTLXULjMkUQJOXiiDSB3YlmJXq2M4ApfB2i/D2IXXifVvt+pWOkwLJcCRUt4pLgnEVuB87S&#10;ByDk/IQqsSOMVyenaZe63qNvo2lW7TXFzMsUMSDl2JwBW1491XTrS3tfh94cvEm0/SWYzXULZW9u&#10;24kmB7rwET/ZXPVjQX7w3Vvij4o1bVZtbt0tbC6ncvJcWNvtlyfSVi0ijHAUMAAAAMCtB7m58HeA&#10;ZdVvruRtb8VRskbPITJDp4b53znOZWG3nqqN2asXwH4ctvE2tldVnaHS7GFrvVrhOqQJjIH+0xIV&#10;Rzyw96q+M/FN14x8R3GuTxLCshC29tH9y3hUbUiUdgqgD9e9L3hkfhfw9qHivxBZ+G9IRWuL24WK&#10;MvnauerNjoAMkn0FaHxS8TWGt+Il0zw+x/sjR7dbHSxtwWiTOZD6l3LOT1+b2rb8I6FqXhj4eXfj&#10;GO3WO+17dp2kzXUywxxW+P38pdyFBbiNeQTl8A4rA8NeBLHX9ftdA/4SaOS7urhYY4NNtmnIYnqz&#10;NsTaBklgzYAJo94DS0Rx4G+FGoeKH+W/8SO2m6b6rbLg3Mnpz8kY78tWT8JfCQ8aeO7HR7pHNmrm&#10;41FlXOy3jG9/pkDaPdhWp8SvG/hK611dJ0Dw9He6fo9mNO06a8unaMqhOZ0WIoNzsSx3Fgc9O1Xl&#10;8Uaz4W+DNxqE0kVveeJ5vsdjHawJb7LOE5lk2xBQSz7Y8tk4DUe8BjePbbxH428Z33i3xIbfSP7Q&#10;vGdY9SuNrwx9EXywDKQFAUEIelbfxeXwf4Qj0P4a30l9eTeH7HF9b2zLDG1xNiWRhKwZupVdpjBA&#10;XrngYPwV0Kz1fxzFq+sBv7P0OCTVdQ2944BvC8/3nCr/AMCrDuptY8f+MnuBF52oazqWVVf4pZZO&#10;g9stUFfaO41zxAfBnwX0e00LT7SwuvEGoS38yRx+bIIIv3cJYy7sEtvYFcdOMZOasGq6tb/AbXPE&#10;GtatLcXXiTW7exjkuZi8jxQKZnIJJO3cUBrP+PWq2c/j6Tw5pbj7F4ftYtKs1X+7Cu1iT3Jfec+9&#10;SfF0x6D4b8J+Aoj81jopvbpjwRPdt5hU/wC6oQUD94d4auIdA+AHifVCu6XW9Ys9Lhb+4sYM7n8R&#10;tH5VwDMcY6V3fxAaLQPhB4L8JwRMkl4t1q99/ttI/lxN/wB+464fTtM1XXr1bDR9PnuriT7kNvC0&#10;jH8BzQHvEMjDbt/Gms2EGK0n8NvGFfVtZ0+zXcV2yXHmyAjggpEHZT/vBajnm8H2IKQw32oSKylX&#10;kK28Yx1BUb2YH2ZDil7w+xlu5zjNaEfhLxA1uLy6shaQkArNfyrArj1XzCC/0XJ9qdJ4y1KDf/Yd&#10;rbaWrSb0Gnw4kjPoszFpcexcism4mnu52uruZpJJG3PJI5ZmPqT3NQaGo9v4R0wn7dq9xqUiygeV&#10;psflROnciWVdwPt5RHvUf/CXy2ZA8P6PZ6ftbKzpH5k/sfMkyVI9U2fSstyAemaj8zH3aAJb6+vN&#10;RumvdQupbiaRsyTTyFmY+pJyTUFA+XoKaX9BQB337LLAftOfDn/sfNH/APS2Kv63s/LzX8jv7LJ/&#10;4yd+HOf+h80f/wBLYq/rVvdc0uwm+y3F4vnNGXW3jUySso6kIuWI+grx8z+KPz/Q+gyV2pz9UXdx&#10;zjbRvzWa97r98GTTtLW2XHy3F836iNDkj2LIaP8AhH/tT+ZrGoT3Xz7lh3eXEvGNu1cbl9nLV5lu&#10;57XM+iFufEGnwStbWnmXlwoP7i0XewPoT91Cf9oqKYyeJNSyWlj0+Ld8vlYlmZccckbUOeow4960&#10;Le0t7SBba1gSOONdqRxqFVR6ADpUg39Kdw5X1ZSsND03T3+2RW5kuGXa1xMxeQj03Nk49hx6Cr23&#10;jAoVcc0pOOtSUFFFMlmjhjaWSRVVVyzM2AB60AOAHUCkZl71ljxC9/j+wLL7YrBSt0z7IMEZyHwd&#10;4x/cDD1IoHh9r07/ABHefbO/2dY9luOMH5Mndnr85bB5GKdu5PN2Btdk1BvJ8N232v5sNdM+2BeR&#10;n58HecE4CgjK4JXrTrXQ8zLe6vcteXCnKs67Y4mx1ROQvU8klsHG4itLaiAADp0pwORmi/YOXuAA&#10;HQUUUUigooooAKKKKACiiigAooooAKKKKACiiigAooooAKKKKACiiigAooooAKKKKACiiigAoooo&#10;AKKKKACiiigAooooAKKKKACiiigAooooAKKKKACiiigAooooAKKKKACiiigAooooAKKKKACiiigA&#10;ooooAKKKKACiiigAooooAKKKKACiiigAooooAKKKKACiiigAooooAKKKKACiiigAooooAKKKKACi&#10;iigAooooAKKKKACiiigAooooA/m0LsaaWAppYmmFwOlfoh+RjiSetNZ+wppJPWigAJJ60UjMF6mo&#10;3mLcLxQTqyRnVepqJpWPTim0hYCgfvC01n9KaW9TTS/oKA94cW7k00v6U0knrRQQBJPWigkDrTS5&#10;7UD3FLAU0sTTS4FNLE0Fe8Kz+lNJJ60Zx1ppf0FAe8OJx1ppc9qazf3jTS57UC5Rxb1NMLE00sBT&#10;SxNBQ4sBTCe5ppf0ppb1NADi/pUbPjpQ0gHSoWbuaUtiojmcsKjLntQzk9KjcjHBqChSwFMdmxmk&#10;LgUwknqaABiW6mmvnFBf0FNLHuaCohTJCAeaR5CPlUVcbboCnf8ANqB6fMP9F9/+un/oH+99wKHE&#10;r4fVXkVWvz92Nl4tvQn/AG/b+HvzwMxpGY7yzMxOW96R2ckkuSxOTzTrKzl1CYwxsqqq7pZpGwka&#10;5+8x9O3GSSQACSBUyAdZ2d1qM3kWq/dUtI7cKijqxPYf56kVr6Does+L71fCPgfT5ZfMwbqZvlEm&#10;D95z0VB2XJ59TgDo/Afwf1z4gRx/Zo203QlYGW9mXEt6R/Eq+np/Co/vHOfQtH1fwt4I05tN8IW8&#10;On6LaY/tLxFdKWWdsEbYuP38hOfm5Veynhak0jEq+D/B/gn4L2ra1rNxHJcQjF9rVwn7uJiP9Tbr&#10;1dj04B4DZIxsrH1fx7qnj66fxXpVmmk6XaBkg1jVZlWTOOVhzlYyedzIGfHQkgLVPxT48svG2rrq&#10;Wn+G7rWvLLJo9vcQkxnGfmjgGcgYG6SQsDjAQfw8b4hgk1C9Oo/EvxoiyLwmm6dtuJIwD9wBSIoR&#10;2xuyP7ppR2KkGs+J/C0N8b4W7a/f9PPvFaOzi74SPO+UZJO6QjJ5ZSSTUd5pfjzxckF/4mvls7P7&#10;to2oN5MKr2EMKjLDoMRoaqx+MYNOlS08CeGI7SRmCx3Vwv2q7cn0JG1TnpsQN7mtC78P+KNKH9q6&#10;3feTqVxHuk1TV7vb5CkdItxLSv6sobb0HPIZKuRzXfhD4a3m3TIf7a1ZY8NcXKmKC0b0VQdzvjPJ&#10;K7fQNkDn9X8W+JfEax6SZ28jzMwabZxCOFW/2Y0AGffBJ9TUzjwFo53S3F5rMy4O2H/R7cH0JIMj&#10;j6CM+/pY07xRr2pmaPR3tfD+mwqDdyabDsKL/d8wkyyM3OELnPsASF7wDLL4ba48D6h4nu7fRrOF&#10;Va4kvpP3qgnAAhXMm484BABx171LrPijwJaxRad4f8P3N9b24zCNSk8qPefvO0cZ3OxwPmLgYwNo&#10;AxWbdNrHiy5XRvDGj3UlrCzNFawq0jsf4pZMdXPdsAAcDAFRjwxaWgDa/wCJLGzHeGGT7RN/3zHl&#10;QfZ2U1BfvEes+M/EerWn9nSX3k2e7cLGzjWGAH12IACfc5PvVzT9PuvDBiNvZyXOvTrutbWGMu1k&#10;pGQ5UZ/e91H8HU84xeM/g/4fRW+pRaPPf6wcPDFqrBY4V6rI8UZyrkcqpkbAIY44BwdS8ceK9Vjk&#10;hl1ZoYZc+bDZxrCkmTn5wgHmH3bJPc0DJJfCN3ayNL4o1qz01ipYpdTGSdjnp5cYZlb/AHwo96va&#10;BY+B2aW+axurqys9rXV/qTeUgz0jSCJiWkbBC/vcd2AUE1h6DoD61PI81wLeztV3314y5EKZx0/i&#10;YnhVHJPoMkaF+NZ8VwrZ+GdBuU0nT8+XHjKx56yyvwu9sDLHA4AGAoAAG+JviDruvJJptlL/AGfp&#10;e79zpNi2yCNc55AxvbPJY8k88dKxbCyu9TvYtM063aaeZgsUcfJZjWgvhqwhlWHV/E1usjcLb6ap&#10;upST0A2kRn/vvPtW1eat4Y+G3maRoek/btSntjDqk+oTHbb5zmKPyiu1sYD/ADMOqZI3ZCombq1z&#10;DptmfBHhb/S5pmA1O8t13G6kGCIo8cmJT6ffYbugXFH/AIQ/WICv9uXFrpaFsMdQm2OnuYVzLj6I&#10;ajvfGXiWaAWcOpfZYNu1obGNbdHH+0Iwob6tk1a0GzsvC+mx+M9dt1lmkz/YthIuVmYHBncHrEpy&#10;AP43GOQrVPxBI2I4/C3wttxcXdxc6hrV7bfu1t8W4sImH3wzqx3uvTKKyqc8Eg1zbeL2th5eg6Bp&#10;9iM/6xbfzpfY75dxU+6bay7/AFC6v7uW/vrp5p5pDJNNI25nYnJJP1rU8J6Ha3MM3ijxEjrpNiwE&#10;katta7mIytunuerH+FQT1wC/eHHY1rXU9R0Oxj+Ifiu/kvdWulK6DDeyGVlxwbpg38K8iP1cZ6Jg&#10;8bc3MksjTzTNJI7FpJGYksxPUnuc1va9pnjXxNqH/CQa3pgs1u+LVrrba26xgYVIzIVXaqjAAPAF&#10;T+GPAehXRudX8SeKYV03TVWS/wD7Pjd3bJ4iR2VY974IXDN0J6AmoGHhlY/BOiL8QdRjX7dMzJ4d&#10;t3XP7wHDXTA/wpyE9ZB6Ia5W4uJZJWnmlaSR2LO7tkknqT710vibxr4c1vWV1geGJLjy8Rw2t3dF&#10;bZIVGEjSOIKyKB/00OTknkk1Z8D39xcy3WvahFBp+i6YVnvPsNusckjE/u7ZJuZcuRj75woZu1Bf&#10;vE/h3w5r3hDwf/wk9vpjLqmuRPDptxOyxR2dr0kn8xyFR35RckELvPda5gaBpdnCsureKLVZGl2y&#10;WtjG1xMq/wB4YAib8JM1F4t8U6n4y8QXPibW5981xJnb2Rf4UHsBgCtjwJHaeGdPm+KGtWyyLZye&#10;VotvJ0ub3GQ2O6RDDt2J2r3oGavjC98MfDjQ/wDhWunWE19dTtFd61JdSmICTbmO3dYzk7A2SA+A&#10;7Hk4GMjwTd+IvE3ie10Pw41vo6fM9xeWNusb2tuo3SSGY5kwFBPLHJwK5e6vbm8upNQvZ2kmmkZ5&#10;JG+87E5JPqc11N+x+H3w8XTVZl1jxRCst1j71vp4OUT2MrDcevyqvAzS94DP+JfjE+OPFUmpQGRb&#10;K3jW202KRizJbpwuSf4jyzHuzGtHwo6eBfAOofEGSPbfaiX0zQcjlcr/AKRcD6IfLBGeXPTFc34W&#10;8Pal4u8RWfhrSgpuL6dYo92dq56sfYDJPsDW14/ubzxn4iTQfA2l3V5pWiW32LTFt7dm3RpkvM2B&#10;1d9zk8cEelHvAYHhjQNS8WeIbPw1pQzcXtwkMeQcAscZOOw6n2BrX+MHiSw1rxZ/ZegSf8SvRYF0&#10;/TMKBujj4aT3LvufPU7q2/AmjyeAvCGqfEDVdUtbO7uoX03Q5HuN+2VxieT90GZWSM4HHBk5rnPC&#10;XhXw/wCI/FeneGba8vr+a8uFidLaFYVGTywkcscAckmPoDxS8gNZ1XwT8DcuWW+8YX/3WYZWxtmy&#10;DjqN8p78ER8U79n7TpU8SX3jz+zpLiPw3psl3DCiFhLdEbII+OeXORjn5aq/Fjx7o2q+JpNP8M6H&#10;YtY6SsdhpN9IHlc20PyrwzeWQx3Nkpk7utaXi/X9X8OfBPStBurhorzxRdNqVzHDGsKx2ceY4UCI&#10;AoVzufoM4HWpH9kxfBPw48Q+MPHOn6ZqsEcRvtQH2qO6ukSbZndI3lk7/uhjnbirHxI1bQfHvxJ1&#10;TVI9Uu9QuL3UhFptrYWoSOSPISJfMchgQoUf6sgnvTvg+I/DnhzxR8S5Ydzafpf2LT2b5cXNyfL3&#10;L6lU3nHoap/AWztJ/ibZ67qp22WiRy6peMoyVSBC447/ADBR+NA/tGp8dvFtvZfEKfQdL0exkj0G&#10;1h0qymuIzMY0iQArtY+WcOX6pXB3niLXtTgjsr7VpmtoWLR2qtthj/3Y1wq/gKh1rVrrWNVuNVvH&#10;3TXVw80zZ6szFj+pqqSNuVoCIufmwe9RPIWbNPzgMxqFnUck1maRFyT1pCwFT2Oj6xqsUlxp+mTS&#10;xQrmaZIzsjHqzdFH1NSPoVvbMp1TxDZwjqY7eT7Q5X28vKZ9iw/Cgoz5GLN1ppOBk1ea48LWS/6P&#10;ZXd7Ism5ZLqQQxsv91o0y34iQUN4q1OEuNKWHTo2k3qLGEIyf7IlOZMexc0ARr4a15oTdz6f9nj8&#10;sOsl5IsIdT/c8wjf9Fyakls/DGnb1utckvnUKY106ErG+eoMkoDKR7RsD2Pes2a4mnkaaaZpJGbL&#10;OzEkn61EzAdaAPTv2YNcs/8Ahpf4e2mlaBawxy+OtIRpJ18+Vl+2xdWf5Qf9pFU1/WdYaZY6db/Z&#10;rC0igj/55wxhR+lfyPfsrt/xk/8ADcA/8z7o/wD6Ww1/XSn3B9K8fM/ij8/0PoMl+GfyFoooJwMm&#10;vLPcCioL3ULLToDdX91HDGv3pJpAqj8TVSTWbicmPStJmmbp5kw8mMH6sNxHuqsKLBc0qp3+s6dp&#10;YVbu6VWZcpGuWd/91Rlm/AGq503Vr1g1/q3lx7yfs9mm3KkfdZzljg85XYasWek6dp24WVqsbPgS&#10;SdXfHdmPLH3JJoJ97oVWvdcvyU03T1tU3EfaL7knjhljU5IP+0yEY6U5PD9q8iz6pLJfSKwZTcsC&#10;qMOhVAAoIz97G73NaQJzgtTs1XN2Dl7iKu0YFLRRUlBRRRQAUUUUAFFFFABRRRQAUUUUAFFFFABR&#10;RRQAUUUUAFFFFABRRRQAUUUUAFFFFABRRRQAUUUUAFFFFABRRRQAUUUUAFFFFABRRRQAUUUUAFFF&#10;FABRRRQAUUUUAFFFFABRRRQAUUUUAFFFFABRRRQAUUUUAFFFFABRRRQAUUUUAFFFFABRRRQAUUUU&#10;AFFFFABRRRQAUUUUAFFFFABRRRQAUUUUAFFFFABRRRQAUUUUAFFFFABRRRQAUUUUAFFFFAH81hYm&#10;kozjrUbTAcKK/RD8h5uxITgZNRtN2QVGST1NBOOtAeoZJ5NIzYpGcnpTCwFA/eHmQmozIBSFiaSg&#10;PeAknrRQTjrTWf0oIHE4600ue1NLepppf0oAcSB1ppc9qbSFgKC/eFppf0ppJPU00v6UB7w4se5p&#10;pc9qaT3NNL+goGOZv7xppc9qaSB1phYmgBxYCmliaSmuwx1oAC/pTXc00v6Ux3NAClu5NRlsnNFN&#10;JOdq0veK5gZgvU/hURYmnnIqFn7CoKAyAU0se5ppkAppPqaAHNJjoKjMjMcKCc9KC+TsUfe4+tXi&#10;48PIVH/IQ/vbv+PYe3/TT/0D/e+4FRDdHoCqwYNqDeo/49f/ALZ/6B/vfczXYjgU0vk4HX+dd74F&#10;+AniDxEItU8VSPpVi7DZG0ZNxP7ImOMjPJHHXBFBaVzkfDPhfW/GOrR6NoNnJLI5+dlUlY1z95iO&#10;gr2nwv8ABDRfC2mLP4iFvdSRqZktLqRUhVlB/eznnfjOAOVTOBnJc6badongbR7jw58P7qw0n7PC&#10;H1TVLx/NaDjhmUfec9gxVf7oPSuV0bxRc+LRcWuiwiy8PwyB9V8Ta5iSa7YHjHmfuwT2UgqmQcDg&#10;Vne5ajY2Y/iBf6+Zxb3sMOhwr/xMfEmoW+yKUdDDaxP8pBxt+bdwOQTjPF/Erxr4V8QuNX1i6utU&#10;t4f3ej6akjQ27DoZWJ/eOOxYhMn5VJAYg+JHirQtWu7O/wDE+tSXenW7f8S3QbFm/eoOPNkmcDqc&#10;jKqwxwp6muRuPHepXuoE+F/D1vbXEhws0cPn3DDGAAWBCEDgeWqAdAAOKAci9qOofEvxZp5a4Eel&#10;6TIqgJ8llasgAAAyR5uABgfO2AMdqyI9N8G2FysFxqN1rVwzKsdvpcJijck8L5ki7yfYR89j6Pm8&#10;JeL9X1MDxJqKw3UzABdTui1w7HoPKG6U/wDfNTG68D+D4riwt7q81W+dSk15ZyLBHGMcpG5DsQTk&#10;MwClhwCAW3AEmp+N08LQHS/CWnWFjebv315ZKWkt/WNJmJct2ZlIXsvHJw4fDfizxADqsllM0cxL&#10;NfX0gijY9yZZCFJ/HJpW8a3dmw/sDRtP03C48y3t/MkPvvlLsp/3StM07Ttc8a3rXepX9xNHHj7R&#10;dSs0z89EUE5dz2UehJwASAC5pfgvw7Ikl5rXjOLybePddf2bbNL5J7IWbYhZjkDYXzgn7oLBmpeP&#10;dIS2t9M8N+DraG3tc+U1/IZ2ZjwZGXhCx4zuVsYAGABSa9pGsTsmm3EEOi2Nvkw2eoXipIuerunE&#10;jucDLBO2AAAAM02XhOyVWu/EE94wf5orC1KIy/8AXSXDKf8AtmaXvFfCRat4o8Q6xbLaalq0zW0b&#10;borRcJDGf9mNcIv4AVo6ZpUugeVctpsl3rEyh9P05bcyeSpGRNIuOT3VMH+83GA1xr/w74Rsmu08&#10;KQnUJ9smnxahcNPLaL1EsgG2MkjBVCnfceMBsPV/HHirWmkbUNbn2zMWlihYRo5PcomFJ98ZqB+8&#10;SXHhXWXuDf8AiW+tbAzSkzSahdfvQxOSWiXdLye+yrGieH/Cl/cPC+rXV0lv811cRoLe3iiz9/zG&#10;DOfZfLDE8DJIrH0bRrnXrs21s6xxxr5lzcScRwRjq7HsOg9SSAMkgHQvZbzWIo/C/gjS7yayhbc3&#10;l25aS6kH/LWQLn/gK5IQepLMwMs6v8QoIrc6B4Q0C0tdNjkZoRc26zzSHp5jl9y78dCoG0HAPc4G&#10;ra7rWuyrNreq3F06LtjNxMX2r6DJ4HsKmbw3dQlm1LU7GzVeGWa6DMD6FI9zj8Vresbbwp8O0tdb&#10;1e6m1HU5oRJa2cEYjW2U/dmLOD8xHKBk44YjG3IV6lHcvw8tQx/5D08eVw3OmxkdfaZgfrGP9o/L&#10;z1vbXV/OttaW0k0jN8scaFmb6AVfufEtkHmksPDluZJJS63V9I9xMMn+LJEbfUpzV7Q7zXfEKz3m&#10;sa/NY6PaKDfG1CxIc/diSNNqmRsEAY7EngGgIkmh+BJbeBvEfja1+x6fbsQtveTCCS8kBH7pQfmA&#10;5yzAEhc4ySBVHxBc6HqesTajrfiprqR1XyxpGnnyVUABYh5vllFVQAMKwAH41R8UeI5PEF0pitVt&#10;bO3TyrGyjb5beP092J5ZurMSTVPRNJ1DX9Uh0fSbfzLidsKvQDjJJPYAAknoACTS94PQ3fC9joWv&#10;XptbPw+sNvDH52oalql28q20Q6viPywT2CkEsxAHWl8SfFDWby7+z+FrmTSNNt4zFZ2tjiEhDjcz&#10;mPGWfGW7Z46AVW8Va3p1jYL4L8MXPmWMMge8vFGDfzgY3/8AXNeQinsSx5bAxbDTNS1WcW+madPc&#10;SMcLHbws5P4AVARJtF0fU/Fesw6Rp/7ye4fl5GwqL1Z3Y9FAyxJ6AE1f8ZeINNkt4fCXheRv7J09&#10;i3mMNrXs5GGnYe/RAeVTHcnOxqmh3fgrQX8J2t1Zw6lfRq2uXU19GjW8fUWqjduPZnKg5OF6Kc8q&#10;dO0CKTF94oVk52/YLN5GJ9xJ5Y/U0FEOh6TqPiTWbfQtIt/MuLqQJGvQD1JPZQMkk9ACTWr4317T&#10;vJg8F+GbjdpemsT54H/H7cEYe4PscbUHZAO5Nat9No3wx8PNolvaXE2vataj7dJJMIzZW7HIhKgE&#10;hpFwXG7IXAzyRXLT+JzFJG2laDplnsXDbbXzt59T55k5+mBQV6C+D/C2q+OvElv4b0hPnmb95JtJ&#10;WKMcs5x2A59+g5IrY8exX+t3S2GmW32DRdFi+z6bbahdRwSFc/NMY3ZS0kjfM20HsOwq54q1/W/B&#10;vhL/AIQm41iZ9U1RUm1mPdhbSHGY7UL0Unh32gdVXs2eHtrWe/uo9NsIGmnnkVIY4xkuxOAo/Ggo&#10;6zwR4L8N3N3J4l8R6/DdaPpMIudSisoZctzhLfdIqDe7cDaSMZOeOM3xL4u0bxL4kvfEt/pFxeXF&#10;zMXzcXWyPHQL5aDcAAAoAk4A6mrfxEv7Tw7p9v8ACzQ545I9Pk83WLiLpc3xGCAecrGP3Y7E7j3r&#10;K8DeFn8ZeI4dHe58m1jVp9Suj0t7dBukk/BenqSB3pe8B1Gna8PA/wAMp/EkOn2NnqXiBntdISG3&#10;3PDajKzzb33ONx/dqN2PvHBwDXHw3Hinx1rVnpc+o3WoXdxMlvaC4maQgk4AGScAfkKk+IPi1fGf&#10;iWTULSD7PYwxrbaXa9oLWMYjXqeccn1YmtjwNIPA3g3UPilMu27k36b4c3ZyJmX97OPZIyQDyNzj&#10;0qAK/wAX9b04axb+B9An8zS/DsP2O3kGAJ5s5nnwM8vJnueAtWfh7KPBXgjWPifL8t26nS9Cbb8y&#10;XEq5kkB7FIs4Pq4ritLsLrVb+HTrGBpp55VjhiXq7scBR9TXcfF+w1NZLHwH4f0+4k0vwxbm3mvt&#10;pEMl2x3TyFyAo+f5Rk9E60Acr4H8LXnjrxjp/hOy3GS+uljZlXJRM5d/oqgsfYVofGPxdbeMPH15&#10;eaUNunWgWy0uNWyq28K+WmPYgbv+BV0Hw+0o/D/wFrnxG1O+sobm8hOlaHIbrzQJJR+9ceTuIZY+&#10;nu3Nc78O/BWg+NvHGk+E4tWvJvtdxi88u0WNUiALOyuWJOFBPKDpQBrfEF18IfCPwz4CTetxqW7X&#10;dRVun7z93AP+/ak/8CqHwb/xTXwa8S+Lnj2zatcQ6NZyFuQh/ezgDuCqoCfeqfxO+Iem+L/Huq6/&#10;aeHbea3mkEVg13JIfJhjARCqqyqPlUHaQwGT161q/FXXdV8JeHvDPgHTr5rWa10oXuo/ZVEBM9yf&#10;M2EIB91Ng9+9BX2TioPDOv3Hls2mSQpOMx3F1iGJvfzJMLj8abNo9jbwM994htUkifYbWDdLI3+0&#10;Co8sj/gYqlNPNcztc3UzSSHlpJGySfx61AWyeetTIo1JJ/Ctl8sFpfX3GVaeRYFJ9Ci7zj6OD9Kr&#10;y+IpY4mhsdKsbVWbd8lqHYEdw8u5l/AiqMkhHAPAqE8nOKfvDiyxqeratrNz9s1jVJ7qbGDJcTNI&#10;2B0GSaql19M0OeeDTGbFQV7wO7A0xm7saR5MDJNS2Omalqsvk6bp89w392GEsf0FAe8Qlz2FNJA6&#10;1aOjOi77zVbO3X+HdceYxPptiDEfiBRnwxaSfvJLy8/d42x7bcLJ65O/cv4KT7UDOw/ZXkJ/ag+G&#10;4H/Q+6P/AOlsVf1xXWq6dYt5FzeIsm3cId2XYeyjk/gK/km/ZZ1vf+018NoLPRbGFf8AhONIjmYQ&#10;+Y0mb2IFiZS204/u7cfXmv63bSxsrJNtnZxQr3WKMKD+VePmXxR+Z9Bk1/Zzt3RV/tW+uTt0zR5m&#10;DR7kmum8lCf7pBBkB+qY96cLHWLk/wCl6v5a/wDPOzjC/UFm3E/UbTV4A9uKChPVq8s9rl8yraaL&#10;p9lL9phtgZvL2faJGLyFeuC7ZYjPvVwjIpFXHNKTjrQVawUUUUAFFFFABRRRQAUUUUAFFFFABRRR&#10;QAUUUUAFFFFABRRRQAUUUUAFFFFABRRRQAUUUUAFFFFABRRRQAUUUUAFFFFABRRRQAUUUUAFFFFA&#10;BRRRQAUUUUAFFFFABRRRQAUUUUAFFFFABRRRQAUUUUAFFFFABRRRQAUUUUAFFFFABRRRQAUUUUAF&#10;FFFABRRRQAUUUUAFFFFABRRRQAUUUUAFFFFABRRRQAUUUUAFFFFABRRRQAUUUUAFFFFABRRRQAUU&#10;UUAFFFFABRRRQB/NIzs3U0hOOtNL+gppb1Nfoh+Q8w4ue1NJ7mmlz2ptA/eHGQmm0U0uB0oIHU0v&#10;6Cmliepppf0FADi3qaaXPam5J60E460F+8Gc80hYCkLntTC4FAe8OLE0wv6UhZvWmF/SgOVDiSep&#10;ppf0FNLepppf0oGOLdyaaXPam0EgdaACmmQCmtL7/lUZJPU0ASPJUZJPU00v6U0knrQA4v6Cmkk9&#10;aKCQOpoACcDJqN5KHk7VEzjNS2VEV2JWo6HdsVGSTyakoCcnJppct8oFNZ8jcK6rwb8N/GGuS+Xo&#10;OlZui22S9mysVl6jd3l9hkp6bvuAR1MEzJ4fT5D/AMTE/eyv/Hp7f9dP/QP977up4F+E3jTx+Rca&#10;Xp5htM/NfXIKx9/u93PGPlBweuK9F0/4Q+Cfhzpr61rt1Z6hdW7Ymu9Sfba27egiXLSuOPlON2eq&#10;mtS08e3ev6S15fRf2XoKttl1LVpBC94Mf6uCIFVUcEDLMMdQxzU83Y2Ue5W+H/hD4d+DNWax0WE6&#10;1q1oC19qcwUW9hjvu5VD6Bdz9c4GcP8AFuuR+IYb28svG0OjaPayFNQ1W2YzXNwSc+WkgO0A44SN&#10;mIzyq521zuvHSPF2lNrvifxF/Zvhexk22mmaTa7I7pv7qM4QySZ6kR7Bzgjk1Q0HVfEHxUvYtM8P&#10;+HNP0jRdKXK3DWhuBax+wfKvIfUKGJ796nzK5uhY8M6pdePI00Hwr4bs9H8L6W5kuNRvoVmb/fbz&#10;P3bSkdMglc8HHWv8RPEtlq11Cvi3Xli02zjB0rR4ZPtksnYTzMreW2RyB5nTgcZLHxB8QyaoFs9W&#10;1S1sdP0/aNJ0vULoyyStj/j4uFiDkkg/KhAHP90fPwd3ceEftx1DVdQ1PVpJMtOqKlqC3qHbzCw+&#10;qL+FAc3Qkv8AxH4b8+S6h0KW+mYj/SdVuDjjpiOLaFxjGCzAAenFJa67468USto+gCVVuMI9jpNu&#10;sEcgzj5liAB/3mz7mobLV5Lu4Sx8PeE7BJS3ySyQmdyB/e80mMADkkKoA54qxrHi3xBd27+GtJ1e&#10;4vPM+W6mh3bH/wBiJBwqZ9AC3fAwBfvE/MmvPD8nh21+w/2tp9rJODHe3014rMgPBiWNN0gXszbM&#10;tyB8ud2QbfwjYsyz6veXzKcKtnbiON/o8nzD8Y6hbwnr8GDfWS2u7lft8yQE/hIQT+FXLDwlpnlN&#10;qmteKbeOxhYLM1nDJJIW/wCeablVGbHPDEAcn3gok0a50l91/b+HbW1s7Mgz316zXMhJ6IqErG7n&#10;BwNmOpOACRV8RePtc1lJNOtLtrHTW+VdNtCIoT7sqBVZj1JI9hgAASaxr/hW8LWkenahNa2+V06E&#10;XCW6RjuXQLIXY4BZtwJPoAAM1vEEcMKpY+HdNgkX/lq0LTM31EzOv5AUAUILea6lWC1geSRuFjjU&#10;kt9AK6nTPCOo+G7X+1dU0+3TUGj32tpqU8UKQr08x1mYb2/ux4P95hjAZH8R614XtluNY1SRtQkU&#10;NbaavyQ2qkZEjxrhd3dUxxwW7A8pc3b3kz3VxK0kkjFpJJG3MzHqT6mp5ivdNK5s7CZzqes+MEmm&#10;mkLTrbwyzTbieWJcIpyfRzU2kaf4c1LUfsWm6deXWxTJNc3twsMMcY+87qisQo9nySQBkkA5+g6D&#10;q3ijUV03SLbc2C0kjA7Y0HJZj2AH49hkkCtbxBZana2f/CN6PZNZ2IcNNNqEiW8t646OwkIIUc7V&#10;7A85JJqRx2G6z47t7KCbQPBelWdpp8m03DSWYke5kAP7z98XKYydqg/KO+SScDVNf1zWIo4tX1q6&#10;uUhXEKzTs6xj0UE8D6VNNo9pbp/pXiOxDfxQw+ZIw/FU2n/vqtmy0vwX4WitfE+uG81KOTDWelTW&#10;6W5uPWRjukxECDjI+c9sBqBlPTbGy8J6fF4l1y3SW7nTzNK0+UBhjtPKv9z+6p++eT8v3sK+1C81&#10;K6kv7+6aaaaQvLNI25nYnkknqTWjqPiu3v8AVLjUptBhuZLhtwk1C4kkkU+uUKKcdMbcDpjpUmg3&#10;firXb7+ztHuobPapknuYLeOAQRj7zu6KCFA9+egySAQCPwz4L1nxRL9oit5IbGIF7rUpIWMUKDqc&#10;45Poo5J4q54sj86W10WHUbHT9JgBNnG18s7ZPWWYQbz5rd8jgAKOAKq+L/FyX0CeHdFvLmTT4JNz&#10;TXDHzLuXGPOfJOO+1f4VPcliefoK5jUi07QHuxYDU7y7kZwkKafYbhMxOAFLsrcn/Yz7Vu6prHh/&#10;4fWVx4X0XSVur66txHrNxcXRdY+cm2RotmQMDeQcEjbyo5pFj8ONP3Z2+ILuH8dMiYfpM6n6op/v&#10;H5eWdxnczVP2SjRfxFcLata2un2EEbNn5bJGcfSRwzj/AL6roU13WvCuiWviPxFq91davcQ50C1u&#10;p2YWMJ/5etpJwTz5Yx6v2XOZ4V0O1trE+NPENkbi1jkKafp+0k39wMfLjr5S8Fz9FHLZFHWbTxjr&#10;19Nr2tWc/mXEmZLi6Xyo/wDdBbCgAYAAOAMDpipAyZpC24sdxY5LHvXQ+E7W18L6UPiNrkMcjLIy&#10;aFZSLkXNwvWVh3jjOM/3mwvZqTwp4Eh1OaXU/EusW1no9htfUbqK4WVgpPyoojLfOx4HpycEAiof&#10;E2s6R4n1d9Q1TWGt4YoxDptnptmZI7eFeEjHmNHjHc4JJJJ5JoHHcw9R1G+1K9m1DULuSa4uJGku&#10;JpGyzsTkkn1JroPBVpbeFtKb4m65brIIJTFodpJ/y83QGfMI7xx8MexbavrUfgXw54b8RX00eqwX&#10;q2lrGZ77UvtSRJbwg8kqUYsxztVQwJYgUzxX8QbfXrlVtfDNjDZ2cYg0uOQyM0EK9ARv2Fj95m2n&#10;LE0D5jAv9Rur+7m1HULhpri4kaSaWRsszMclj7k12HgfSNX8J+FJviPbaVPPqV0r2+gRwwM5hGMS&#10;XZwONudqHP38nHy1Q8BpqniPU5Jry/XT9M0+I3GrX1naxwvHCDjaGQKxZjhVGTy3TANZ3jvxrfeO&#10;Nfl1a6RobdcR2Vn5hZbeFRhEBPXA6t1Jye9A/eKZ8Paotk2pXEltH82GS4vokl+vllt5/wC+a6zW&#10;rbTfhz4AXwnPq6x6vrvl3GsLDbs0kNr96GDDbQpJ+dgSD90YI5rJ+G+k6bE918QfE9qsml6Ltf7P&#10;J0vbo/6q3GexI3NwcKp45Fc9rmu6l4j1e58QaxdGa4upmlmc8ZY/yHt2FZjNXw14c0nxP4hs/C2h&#10;W+oX1zfTLGkkjJbqnqSAJOAMknPAGcVf+KHjbR7zVbfw14Y0u1k0nQUNrpU0xdmkGcvKV3bSXfLf&#10;d5GM9KfozL8PvhzceKrjI1bxJHJaaSMkNDZ5xPN7FjhF9txFcbYWN5qF7Dp9hbtJcXEyxW8a9Wdj&#10;gD86v3gPQPhtr+peGtK1f4uXckcP9nw/YtLjtbOOFJ76VSF4RVVhGmXIOf4a88RL7WtSWIebcXV1&#10;Njklnkdj+pJNdX8X9QtdJnsfhdodysln4djaO6mjzi4vm5nfnqAwCD0Ce9SfB21t9AOofFTVI1MH&#10;h+332iPjE96/ywpz1wcuccjaDUAHxsu4NIutN+FemzRva+GbUx3LxL8st7Jhp3z1POFGem01N8O/&#10;+KK+F/iL4jyNIlzfL/YmkMvHzSDdM+eoIjGAR3Y1w7SX+tarljJc3V3cZZvvPJIx/Ukn867r40WO&#10;oWc+kfC7QNOuJ7fw3p+y6aCMyK95Jh52yOMAkL7bSKfmNdjnfhX4Zh8YfEHTNBunVbVrjzb5pPur&#10;bxgvIT/wBTVX4heLZ/HPjfVPFtw7n7deO8YkPKx5wi/goUfhXUeC9OufBvwz8Q+L7i8tre61RV0b&#10;T5GuEOxWw9ycAkj92FXgFvnPFcPHZaOt15N54h3R/wDPSxtWkJP0k8v+dIsps21Ov3qjDbTuq41z&#10;4eijmWSyvLiTP+jyfaFjQD/aTaxP4MKadaRLeOKz0WyhkH3pvLaRn+okZlH4AUAUtzOyxou4scKq&#10;85q0vhvXnuTa3Fj9lbbu/wCJhKtuuPrKVH0GcntSXPiPWZU8tdTljj/542+I4/8AvlMKPyrNY7jk&#10;59/epkVEvCxsI7fz7nXYdwfa1vDG7yfXOAmP+BZoeXw7A2Ire8uu++SRYQfYoA5x9G59qo0x3yeW&#10;qSi7JrmwSrZaPY26yrtdfI83A9jMXKn3Ug1X1DWNV1VYo9S1S4uFgj2QLNMzCJf7qgngewqs78dK&#10;YXPagBGIPQUgJHSkLAU0sT1oA7/9lZiP2ofhuMf8z9o//pbDX9eY/pX8hH7KrgftQ/DcD/oftH/9&#10;LYa/r3X+lePmfxR+f6H0GS/w5+qFoooryz3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mdL+gpuSetFBOOtfoh+PhSFgKQyE0wsBQA4sTTC/pTSSetFBfvAST1ozTS/oKaW9TQ&#10;HvDi/oKaSB1NNZ/SmkgdTQHKhS7GmlgKaWJppYCgYpJPWml/Smkk9aCcdaAAknrQTjrTWcDoajZy&#10;elAveHtLjtUZdjSEgdaYWJoGOLAU0sT1pKKACgnHWml/QU0nuaAHF/QVG7EHApGkxTGck8GgALgd&#10;KYzjNOSOWaRYYYWkdjhURckn0ArrvDnwM8WazPCNdePR45jlVuuZ3XuVhHzHHfOMdal2iXFSkcZJ&#10;IcZNb3hb4ZeL/FtudTgtEs9PUbpNT1CTyYFX1yfvD6Zx3r0my+Hvg7wNMH0Xw62uX1uoa4vNUlWG&#10;1t+mXLP8oUc9Fc/7QPWzJ8Q9S1OX+x9KvjqGrLGrySWdisdlYRkctvlJKn0dgwIxhMkZz5uxqqfc&#10;o+GPhv8ADb4Z3EOteKtT+13Uah7eS7/dqzdvJh5eVhkc4IzjHIIFjxx4qlV47EvfSSLH/ovhfQYn&#10;jkMeODPIP3iJgj5AqHp8vGawb19StteDfDnw5dX+s3H3/EGsSb2ZsciDzQqnH9/aCR0UDmmnV4/C&#10;1rNPqHjuK+1qNmN3MqtLb6WT0EUYAjlmJyOowe2ATT94pdkacWrXunWUfiD4gTaZo0dnsOnaDbwl&#10;WtQ33WfaGkjzjPlrtLkHdgBsZXia50HxFbr8Q/iTq99NZhtuj6WsKwfbcddvzFth43OQvXA7CqWo&#10;W/hHSLFfGHjRNRu1lk83RdJvZlWW9Y/enuFG44JA+Yt82MBQoArK0/VvFvxd8Tbk07Tbcxxhry+k&#10;tfMitIF74lLKigdFUDJ/E1Ac3QvaPrHiv4weJVi07QtNs7Wxtwkkn2PzorOAdAqSblDHoAigsfYE&#10;i1451vU57OHSLbZb2Omc2On6xdRxvKf+fieOVgXJPKRBSAOoC4Vjxz4j1qLTLfQfDun3X9n26g2r&#10;XC7Fnb/n4myAo9Ui4AGGYdFPnUmkzy3TS6rr1jG7sWeaW8E2455J8rexP4VfvB5D7mz0h3Ooar4u&#10;W4mmYtILa2kkkyT1bzAgP4MaWxttAv71bPStJvr2Tr5lxdJDHtHJLAA7VA5LbwAOSRTNG0LSNTvG&#10;tLnXJMqpYSWdnvQKBkszSNHsUdzg1Nc634SsLCXQtO0y6nVj+8vRdiL7QQc8qYyQgPRQwJ6nnAVi&#10;juTX/jW10VpLLwdpNjbxyR+XeXDW/nCfnOFWfftQEDHQkjcQOFXEn8T+Ibm0bTn1y6+yscm2WYrF&#10;/wB8DC/pTo9Zto4itv4dsUfPErCSRvydyv6Vo6PqGoW9t/bmoXzWVmrFV+wQxwzXTgf6tCij/gTH&#10;IUHoThTmV7xW8M+DNR1yGXV3027ksbdsTNaxFnlb+4gAPPq3RQeeSoJqVprGtJ9oZbOztbVdsFnJ&#10;qEUfkrnoEd97HPJOCSeTVPxD4o1PxHd/adRuG2qu2GFWOyNR2Gc/mSSTkkkkmqEcclxJ5cELMx/h&#10;RSTQMuLp+l/Z/tFz4mthj/ljFDKz/qgX/wAerYjt/C/gR1utQS8vNUaPMdnJCkIsicYZ8mQF8chS&#10;Pl788BsOgaz4QhW4XRriTVmUNGTCfL08HozHGPN9s4j75bhMO40vUWdpbi5tSzNl2bUIi2e5Pz5z&#10;+tBfvEk2s6U7yTvoC3EkzFnm1C8lkfcep+Qpk59Qam0e51rWC2iaTZ6fDCFMk1w9hF+4jHV2lZS6&#10;qPrycAZJALdP8Jf2rI0Vp4i08+Whe4dvOCwoOrM3l4x9CSTwMkgVY1jVfCKaL/YGhapfrCrhpv8A&#10;iXqPtbj+N383IA52oFwoPc5Jn7Qe8R+J/G95eaXH4P0vWbybTYWy0lzId1y/98gk7V/uoOB1OSSa&#10;5tpNgIxV6K88Nw2xE+k3kk38LrfqqfivlE/+PCtTR00bR9L/AOEk8SeHLORZVP8AZdm8k2+4bON7&#10;fPgRKepIyx+Vf4mWRlbSNPsdF0+PxT4ntfMWXJ0vTWyPtRHHmP3EQP4uRtHRiuTqepan4i1Jr6/n&#10;aaeZuy+2AqgDAAAwFGAAAAABV3VfGOuarevqN49sZWwAy2EI2qBgAfLwAAAPQCorO88XeKNQj0i1&#10;1G8uJpfljia5O0Dv1OFUDkk4AHJxQA+x8E+K72/isI9AuYWmUssl1CYo1QDJcswACgZJPQAVpeKl&#10;ttD05fCGjaxYizZxJeX0d0sjXsg6FhEWKxr/AAoQCD8zDJwKet6zZaJp0nhXwzcCZZMf2nqS5zds&#10;DnYvcRA9AfvkBjj5VXnZJcHOKAL89jotods3iFZ8j71lauwH/fzy639Pg8NeALO38U3ttcXWpXEf&#10;maXaXKpH5SEYFy6/OOvKKScn5iMY3Z+h6bp/h/TF8X+JrdZmkB/sfTZelywOPNkH/PJT9C7fKOAx&#10;GJquq3utahNq2q3bTXFxJvkkbqx/z26AcUFRLNzrtncGR30GKaSWQvJdXlzLJKzE5JJV1BJPJyK1&#10;PCnmalaTXeri1s9FsSGvLiPT4jM7H7sMbspYyNzgbuACx4BrJ8OeHrjxPfm2W5S3tYU82+vZFOy2&#10;hB5c469cBRyxIA61Z8Ta1Lriw6P4Y0q4j0ixJFnAsZLOT96aQjgyNxnsAAo4FL3ihvijx7r/AIil&#10;aD7bNa2CqI7XTYbhvJgjAwFxn5jjqx5JyTyazvDvh/UPFGrx6PpiqGbLSTSNtSGMDLSOf4VUZJNL&#10;b+F/El9cx2dvotz5szhIVkjKb2JwAN2MnNdDr8Efg7RW8E6JqFo9xcKD4g1BbyP5mzkWyYbOxT97&#10;jLOPRRmAM3xl4j0+a2h8JeGHb+xtPkLRMybWvJiMPcOOuTjCqfurgdS2cPTtPv8AWdRg0nTbZpri&#10;5lWOGJByzE8CpbrT7SKPeniCzkb/AJ5xpNkfnGB+Rrqo4NH+F/h51ur+5j8SatZgr5dqpOn2zjkZ&#10;LjZJIuOcEqh6AtQBn+NdV07QNKX4c+GrpJIIJN+tX0LcX1yOMA/xRR8hexO5u4rmLSyvdVvYdN06&#10;1aae4kWOGGNcs7E4AH41Nbz6DHlb6wu5v7phvFj598xtn9K6zTr2x+GHhyPxONNjGuatERpNvJI+&#10;60tGBDTsQykO/KpjBA3NnpQBR8dajY+G9Mj+GGgXCyJazebrl5E2Vu7wDG0HvHGCVHQE7mxyK5vQ&#10;tH1PxRrdr4e0S1aa6u5ljhjGep7n0AGST2AJol1uVcrb2VnEp+8otEf9X3H9a69Nb1L4b+BPtDXp&#10;j1rxFb/6PDCqxrZWJ6yYUAb5eg4yFBORuoK8yl44afU47fwJ4Bsbq80fQ93mXFvbsy3Vyf8AW3LY&#10;HIz8q56IB61Q+H3gC78aa/8AZb2VbTTrNTPqt1NKqGC3Tl2wTnJ6DjGSM8Zrnp7q7uGAuLiSVj/f&#10;Yt+Fdh4uaP4deDo/hzAQuqal5d34ibjMQxmG1/4D99v9ogdqXvFGf441yHx34qn1KbVrOxtYFW30&#10;+1YSsILaMbY412Kw4A9cEknvWx8OYNF8E6DffFy+u5mkt2ax0FRb/fu3T5pV+bkRoSecDLDvxXG+&#10;HPD+p+K9ftPC+jxb7q9mWOMNwoz3J7ADk+gFbHxX8R6dqOq2/hLwzLv0XQITaae2f9c27Mk593fJ&#10;+gWoAxBcaNPPvj0u8mdm/wCWl4reY2fQR55+ufeux+LWq23g7T9L+FuladaxSWKre61GsbOhvpEH&#10;y/vC27YhC85GSeBjFUfhHZWOl3F98TNbiWSx8NxiaGJmwLm9biCP6bhuPoF9DXG3+o3ut6lcarqV&#10;yZJ7mZpbiRv4mY5J/M0Ad/8ABzUDBrGofFDXPIWz8N2JuGit4EgSa4bKwR4iCj5n56Y+XnivP9T1&#10;TUvEOqyapf3MlxdXUxeSRzkszHP9a7X4kzN4H+Huj/CuNWjvrnGra+pUArI4xDCe4KIMlT3bNZvw&#10;XsLSLxJN401mDdY+G7VtQuFK8SOnEUY7ZaQqOe2aALXxquU0M6P8LbSX934dsNt5tAw97L+8mbPf&#10;GVTn+5iuHDlUaQd+Fp+qare65qlxrGp3JluLudpZpG6s7HJP5mq8rc7F+6KAF77abI+48Ui8ZYfQ&#10;U0uBSlsaLUH+7TM0Mxxk1GSTyaTZUQdhnrTGOTQ7CmM/YVJQSMAMGozITRJTCwFAAWAppYnrSck0&#10;UCujvv2U/wDk6H4b/wDY/wCj/wDpbDX9fA/wr+QX9lN/+Mo/hqB/0P2j/wDpbDX9fQ/wrx80+KPz&#10;PoMj+GfqOHSigHIzRXlnuhRRRQAUUUUAFFFFABRRRQAUUUUAFFFFABRRRQAUUUUAFFFFABRRRQAU&#10;UUUAFFFFABRRRQAUUUUAFFFFABRRRQAUUUUAFFFFABRRRQAUUUUAFFFFABRRRQAUUUUAFFFFABRR&#10;RQAUUUUAFFFFABRRRQAUUUUAFFFFABRRRQAUUUUAFFFFABRRRQAUUUUAFFFFABRRRQAUUUUAFFFF&#10;ABRRRQAUUUUAFFFFABRRRQAUUUUAFFFFABRRRQAUUUUAFFFFABRRRQAUUUUAFFFFABRRRQB/MyX9&#10;KaSB1ppc9qbX6IfkXvDjITTaQsBTSxNAe8KX9KazZ5NNL+lNLepoFyji/oKaW7k00v6Cms3djQUO&#10;LntTCwFIXPam0AKWJpKaX9KY0pPSgXvD2kAHFRtITTS3cmml/QUDHFu5NNLntTaKACikLAUwknqa&#10;AHF/Smlj3NNLgdKsaXo2sa9cfZNF0y4u5f8AnnbwlyPyHFAFcv6CmO2Bya7W0+COvWdv/afjXVbX&#10;RbRWxJ50qvJ+AyFP+7u3egJwD1Xh3wn8L9F006pBos18qr8mra3FttX552RttLceqFQeC2OTLkio&#10;xlLyPMfDfgnxZ4wl8vw5oNxdLu2tMqYjU9cFzhR+Jrrrb4KaXoMcN34+8VRq1wubfT9LPmTTc9Fw&#10;GJ/4CjD/AGh33Nb8Watcxf21BqVrpulwzAW9/rVwk7PgDm3t4R5RI57MfVhzWbaeNr/X4Gg8G3mq&#10;Ffv6xrWoNHbbM9WEgLrFn0VN56ZapvI0UYxOi0/XvBPgGwZ7Hw/b6IUX5oru5T+0Z1YdCmWeNTwf&#10;vbh2WsHxPrDaGv27xD4kk01JsP8A2Lo3mC9ulHQz3EuJQOf4xyB8q1jnULfw/qSj4X+ELy+vpGI/&#10;tm+t3ldmOeYlwAP98jcfRasytefD5P7e8V6pZ3GvXRLJp8MscawZ/juDHhpDnPyDIODknJFBRpwR&#10;yap4W/4SbXfC/wDZWgxustlaL5kruf8AnptyqyM2OHmDD+InGA2Ndah458a3jaf4SudP0HS41Msw&#10;sdQjVVXHMty8OfmIH8WB6DPJypPD2reOrmfxr4y8cwnToWAvNSMcuFPUQxKyKGb0VeB1+ses+JNC&#10;122i8K+Dobyy0O3Ie6jaNY2kbgeZI4LmVyeFXAHQADrS94C62reEdI0q40Xwdrl4iNGP7a8QrY5k&#10;mz/yzQs6lFY5+Uct3OAalvF8I+AdKs9Y1zQpWvvLEmk6DdXCsoyP+Pm5VUXBPZSSTwOAMA1K78Lf&#10;C2wtbiXQ2fWlHm6fpd5MJFtM9J7jCr+9IxhP4QByOK5XTbnxP8RPFBgsNNtZb68kL3FxNCZcDu7G&#10;UvtUD8ug7Cj3gLunar4t+J/jiS/tLDT1uZsy3lzc24mht4h1dvPLhVUdhjsB2Fb/AIl8XXWkQR+C&#10;/hvbXU0kbb3+y2uJLiT/AJ7SKg4X+5FjGDuYHgVD4v8AG+n/AA60v/hDPA9yrXWM3moQRJE0z4+8&#10;Qg+6AflTPuc8Z8/nTxJqjNcTxX1yWOWkYO+T9e9MPh0C50rWXv2h1KFo7hmLSfbplibOeSTIR+tP&#10;g8KXtzeG0bUbCPYheaUXQkjiQdWZotwA6D3JAGSQKTTPCOuapceWti1vGvM1zdZjjhXP3mY9B+pP&#10;ABJAMmuboLT+xtHkgjslcGRmvojJcuOA77WOOpwoyFB6k5YzzASapcaFa2f9i6Trxa1ODPJDat5l&#10;y3q2/bhQei5IHXk81lCPw9E++WW+uB/cVEh/XL/ypYdNgdN1xr9nA391/NY/+OIw/WrVjoul6dDH&#10;rXiG9jkt2/49rWLcHuSD15ClYwercE/dXncVPhAm06y8PW9p/b+qaZcLa8i3tZrz5rph2G1FIUd2&#10;6dhk9KeveKG1q6juTotlb+VGqRR24k2Io6KFd2AHf3JJPJJp2tXuh6pK1/PrF7JMwCrCNNjjjRQM&#10;BVxKcADjGKz7I6fNcLbHTrqd5HCxxwTgMxJ4A+Q5JqTQlufEWp3qpaJDbKfuxra6fDEx/FEDE/U5&#10;rXl8Sa14OtDYjXbmbU2UiRGuWaOwyOgGcGX1POzt84yrbrUNE8FSGLQbPzNUaMrNcSXXmLaZ6qjK&#10;qZkxwXHA5C5+9WAdUtlBzolqT6s0v/xdAFaSUMxyck9ataLotzrly0MJWKGJd91dS5EdvHnl2I/I&#10;DqSQACSBVnRPt+sSSLFFY2trAu+6uprNGSBemSSpYk9AoyWPQGl1vxrNIF0nw4PsmnwtldsSpJOw&#10;yPNk2j73PAHCg4GeSQCDW9etjYjw/wCH1aPT42DSNIoEl3IP+WkmM/8AAUyQo6ZJZmpWuia7qy7t&#10;K0W7uF7mC3Z/5Ci78Q65dLtvNcvJB/dkunb+ZrQsLCDSbGPxN4sjMwkXdpumyMc3XON7nqsQP4uR&#10;gcZZV7wEml+GI9EgXXPF1n97/jx02aQRtct/efJBWIHqeCx+Ve5WnrsWt6tdtrGtanYvJJjldQhb&#10;YuOFCox2qBwFAAAGABiqOsaxf65fyanqdwZZpOrYAAGMAADgADgAYAAwKh0/T7/WNQi0rS7Zpri4&#10;fbFGvc/0+p4A61BXxFrSPD03iDUI9L07U7driZtscXlynJ/BDgDqT0ArV1K98OeGNMk8LaHrTzXE&#10;xK6pqlrbhlnH/PKMllIiB6nHznk8ACq2qapYeFdPk8N+GrpZriaPZq2qR9JP+mMR/wCeY4y3VyP7&#10;oGebZu7GgouBtCi5Z7yf/ZCrFj8cv/KtfSNJ8NWml/8ACYeIdPuBZhmWws5LsFr6UdRwgIjXI3MM&#10;f3Qcnit4c0Kw+xN4r8UF00yFisMKHEl9MP8AlknooyNz9FHTLECs7xD4hvvEWoG/vtqhVCQW8K7Y&#10;4Yx91EHZR/8AXOSc0AWfE/i9vE941/e6JZxzMAN8TTcKBgKFMhVVAGAoAAHal8LSa7q98ug6HZ2L&#10;NMrFnuLGFhEgGWdndSUVQCS2eAKzNL0zUNd1GHSdItGmuLh9kUSdSfx6D1J4A61teIdW03w3pTeC&#10;/DN0szSY/tnUo+l04OfKQ/8APFSP+Bt8x4CgL3ikx/iXxqbK3Xw14M1G4js4JN9xeRkxvfTf89CB&#10;jag6InYcn5ia5q/1HUdTfztRvZp2/vTSFj+pqJ328mun0K1t/A+kw+NNct1k1C4XfoNhKoKgZx9q&#10;kH90H7in7zDPQcwP3iY/8Wr0soB5fiW+hw3y4bS7dl6e0zqfqinsW4415C3BFSX2oXeo3Ul9e3Dy&#10;zTSM8s0rFmdickknqSa1fBvhq01MzeIfEkzQaLp2Deyq2HmY/dgiz1kb8lXLHpyDLnhTTbLwxpC/&#10;EfxJaLN+8ZNBsZfu3dwv/LRh3ijOCezN8v8AermtU1S/1W+m1TVLpp7m4kaS4mbq7E8mrnizxRee&#10;KtWbUrqOOFFjEVnaw/6u1hX7saD0A/M5PU1H4Q8L3Pi3Wl0yO6W3gjjaa+vJPuW0C/fkb6Dt3JA7&#10;0AaXgjQtLa2n8c+LYmOkabIo8jO031weUt1z1H8TkfdQH1FY3iLxFqnijWbjX9Ym3XFw+4heFjXs&#10;qjsoGAB2AFaHjjxZa67PBpGgwSW+i6api0u2f7zDPzTP2Mjnk/gOgrP8M+GtU8Ya5DoGkBfOmb5p&#10;JG2pEgGWdz2VRyT6CgDV8AaBpcouPGnitM6PpLKZIS203s5/1dsvqTjLY6ICeOKxvEniTVfFmu3P&#10;iXWpd1xdSlmCj5U9FUdlUYAHYAVq/EHxJpt69v4R8LMw0PSMpbNtw11Kf9ZcP6sx6eihRxzWb4S8&#10;M6h4y8Q2+g6eyp5pLTTyHCQRKMvIx7Kqgk/4mlLYv3jb+HFhZeH9OuPivr9sslvpkvlaVazD5bu+&#10;Iyin1RB87dOijviuU1LVLzVb+bWNUuWmubiVpJpn6u5OST+NbfxG8V6fruoW+heGkaPQ9GiNvpaN&#10;1cZ+eZv9qRvmPoMDtUPw68Jw+LtfZtWuDb6Tp8LXWrXP/POBOqjkfMxwoHXJ74o94Zr6Q4+Gvw5m&#10;8TyOya14kje20schrezziWb2LnCKfTcRXE28Vxczx2lnC0k1xIscMajJZicAfieK1PHfi6fxz4mm&#10;1yeAQwhVisrVPu29ugxHGPov5kk963PhjHbeEtKv/jFq0at/ZzfZtBgbpNfMvBxg5WNfnPTnbzmj&#10;3gD4t3lv4W0vT/g/pMysmk5n1qSKTKzag4+cccERjCDv1FU/hD4fsNS8SPr3iID+yNBtzqGqbhw6&#10;p9yIepd8DHcZrk57u4vbiTUb6ZpZZJC8kkjZLsTkknuSea7bxy5+Hvw5sfhvC+3UtWKan4g2tyik&#10;fuLc/RfnKnoxBqAOT8UeJNR8YeJbzxLqbA3F9cNLJt+6uTwoz2AwB7Cul8TSN4M+Fem+EVXZeeIZ&#10;F1PUVzgrbrlbZCB2bLyc+q1j/DbwnF4v8WWul3sois03XGpXDEgRWsY3ytwOu0ED3Iqp488XTeNv&#10;F154jaLy0nlxbQhQBFCo2xoAPRAooAyxtT94fov1qOidiCI1b7v6mmo2PmP8NABKx+4O1Rl/Shnz&#10;TGOBUyNBXY4zUZPc0Fu5NRyvzhTUlRB2GetNLntTSQOtNyzcCnsUDt2BptD/ACDOaYWb1pEtil/S&#10;ms3qaaX9KaWPc0EnoH7KT/8AGUnw1wP+Z+0f/wBLoa/r+H+Ffx/fspP/AMZSfDXA/wCZ/wBG/wDS&#10;6Gv7ARnH5V4+afFH5n0eR/DP1Q4cDFFAORmivLPd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D+ZMkDrTCxPU0hIHWmFia/RD8i94cXApjNnk00v6U0sTyTQMcX9BTS3qaaX9KaS&#10;T1oAcX9KbQTjrUbS+lAr9h5YCmNLnimFiaYz+lAcqHM2eTTS/oKaST1ooGBJPWikZgvWtXTfA3jL&#10;WITdWWgTLAP+Xi4xDH/33IQv60AZZIHWmF2Ndmnwih0x0Hi7xfZ23mRho4bNWnkJI6bR8x/3lVxW&#10;zpmjfDrQLP7VL4a2TKuS/iW6RS3qEi3DcSDld6IDxzU8yK5JHnmk6JrWv3BtdC0i5vJFGWS1hZyo&#10;9TgcCuki+C3iK1t/t3i7UrPSbcY3NcTqzcjIA+YLn/ZLA+3p0ep+KdRm0/7ZHc2ul6XwsH9tSZE0&#10;fYxWsCiNh9Q4/wBoVQs/F9zrk8t94bkvJ7yGPbNrWoWUEccMf13iOFfTcHPoQTii8iuWK3L3h/wN&#10;8M9O0htdOn3mpxqob+0tSieKzXB+8qfI8gOOgDD1I72L3xdqcNn/AGt4eis7XRRIfLutQuI4rRW7&#10;qkFtgyHr8jmQnA+Uc1xGp+I/ClhqH2wJP4k1Vm/eXWpSs1qG4xtTAeX0+baOPukVa1SQwzL4h+KA&#10;jW48sGz0iPc05XGVBVyyW8fsVz6J3qQ5uiNqHxnNrcotPCt1NqeoW6mSTWLjSoljtE6kqGKiNB6y&#10;FwOwU1hatrPhbTtYW7tVuvFOstxJcahKZbZXz/Au0NLj3+T2aqttr3jLxve/2J4Us4dPs0bzTa2K&#10;iGGAD/lrI/qB1dj7DsKkv/Gdl4TOzw9qs2q6sF2y65dMzJDxytur/l5jDPHAHWq5RXvuaWq293Dd&#10;Q+M/ihYR28zqPsmjKpaSYDs/nl1gT/ZAzjOFHWqYn+Ivju6aLRtQstL0+1XzGg0++jhtbNO7v5bc&#10;d+WyT0HpWPofhebXIZPFvi7VJLPS1kJmvpvmlupO6RA8yOT1PQcknipNZ8UJq+nf2bZWrab4btZc&#10;xWMLfPdS46u38bnjLHhB0GcBpGbQ1zw14PsTL4b1oTTTArPrE8Uv2i8YDBSLgeVFnOWDb26ZHbMs&#10;vC+h/ZP+E/8AH+pXi2M0mbW0+zrFNqDD+GMBztjHALYAA4HOMFvpWneGbaPxl8QrRZLiZQ2keHx8&#10;vmL2eQfwRDsDy59sk4V/f+JfiH4h+0X1wZriQBV4wkMY6KAPuqOwAySeASeQv3jT1nxCnxDv4bGL&#10;S57e3tY9traw3AW3tI8gcII2JJJGTks7EAZJArau9U0H4OWUMMOlRXGvLiWG1uJN62WRxLMFIBmI&#10;6KOEBB65LM1HUdN+DumLp1iVl8QSKrqjAMtjleJHHQzYOFXkRgnkkkv5/b22reIdWW2tY5rq8vJs&#10;Kv3nlcnr9fegTf3l6zXXfGnihLfStLSe+vJs+XhpNzHksxkLcDqSTx1rtvGPjGx+GGif8IR4YktZ&#10;tYlj26tqVvZxx/8AABtUcDsDyep7A1dX1PS/gloknhbQLiO68TXse3VNQXlbNTz5KH1/n1PYV5u0&#10;kkrtLK7MzNlmY5JPrmjcfw+pb/4SPxACzLr14GZiWYXT8k9e9MsrG81y6Yy3e1I033F1cMSsKZ+8&#10;3U9SAAMkkgAEnFJpml3GpSsVZY4YV3XFxJ92Jc9T6n0A5J4FP1bWIZ4V0jSI2hsYm3KrY3zPjHmP&#10;jq3XA6KDgZ5JCfUNX1i3ktl0bR4mjsY23bmXD3D4/wBY/XnHAUHCjpklmbNdx0zTXIAyBWnaWlpo&#10;drHrWtwLJNIu6x0+QffHaST0T0Xq3svJCxbGws9JtI9b1+IOJPmsrBsg3HP32wQVjyPqxGBjllzd&#10;S1K81a8bUL+bfI/+yFAA4AAGAoA4AAAAGBSajqN3qd7JqGoXDSTSHLM36D2AGAB0AFMsrK+1W8j0&#10;7ToGkmkOERe/v7ADqTwByazL94La2ur+5jsbG3aaaZgkUUa5ZmPQAVpz3dt4Shk07R7hZr+Vdl3f&#10;xMGWJSOYoiPXo0g6jhflyXZe6jYeHbNtH0OdZrmVSt9qKdCDwYovRP7zdW6DC/exck9aBg0oHQc1&#10;a0XRJNZkknuLpbazt8Nd3kg+WMHoAOrOcHCjk4PQAkO0XQjqnmahf3H2XT7cj7Vd7d3PZEGRukPZ&#10;c+5IUEg1zXjqccen2UH2TT7dibe0Vs893c4G9z3YjpwMAAAANe19byFNF0mBrbTYGzFD/FK3TzZD&#10;/E5/Jc4XArKLAUju2cZras9N0/wraLrvii1828lQPpulydCD0mmHZPROr9ThfvK6ANO0yw8OWcXi&#10;XxPbLNJKu/TdJkz+/wDSWTHIi9B1c8DAyax9V1W/1m+k1PUrlpJpD8zN+gA6AAcADgDgYFM1PVdQ&#10;1m/l1TVbt57iZt0kjnlj/ntSadpuo63fx6Xpds000zYSNf1JzwABySeAOTxR7wDtN0++1i/i0vSr&#10;Vp7iZtsccfc/0A6k9AOTWpqur2Hhiwm8NeGrlZ7i4XZqmqR9HHeCI/8APPPVur/7vBNV1bTvDFjJ&#10;4Z8MXSzTTKU1TVI84mGf9VF3EWRyeC564GBXOk4GTUABIHU1reHdBsri1bxJ4lkaHSYX2/LxJdyA&#10;Z8mPPfkbmwQgOTklQTw5oFtd27+IvEMr2+k20m2Rkx5lzJ18mLPVscluijk5OFNPxN4iuvEV4kjQ&#10;pb2tunl2VjD/AKu3jznaPXnkk8sSSeTQaB4l8TXfiW+FzLGkEMK+XaWcKkR28Y6Io9O5PUnJJJJN&#10;UbS1u9Qu4rCwt2mmnkCQxRrlnYnAAHqTTYYZ7qdLW1gaSSRgkccakszHoAB1NdJf3Vp8NtOk0jTp&#10;lk164Rk1C6jYMtihGDBGR1kIyHccAfKv8RotcBur3tp4E0+bwvolxHNqVxGY9Y1CI7lRT1toj/d/&#10;vsPvEbQdud3KtJjkc03cWGSa3PC/hyymtJPFficvHpNpIFZUbbJeS9RBH792b+FeeuAV7wEvhvRN&#10;P03Sv+E78WQCSzWRk07T2bab+Ydj38pf427/AHRyeMXX9e1LxFqs2s6xdeZPcNudsYHoAB2UDAAH&#10;AAxUvirxPqHirUm1C9VEREWK2t4VxHbxL92NB2UfmTknkmquiaFqfiXVYNE0mDzbidtqLuwBxksS&#10;egABJJ6AZpW90v3i14U8N3fivVTYwTLb28MZmvr6UZS2hX70jfTsOpJAHJqx408V2uqLb6F4dt2t&#10;tH08FbG3Zvmlb+KeT1kfr6KMKOBzN4s17TNL0seBfCUyyWUcgbUL5V51Ccfxf9cl52L9WPJ45kls&#10;1IR2JbCwv9XvodK0y3aa5uZFjhhQZZ2JwB+ddH4u1Gy8KaQ3w38OXqy/vA+v38PS6nXpEvrHGcj0&#10;Zst6VMxPwr0UxIdviTU7fEnHzaXauPu/7M0innuinHBbjjHfnigYpDOwSNdzMcKq9/auv15/+Fae&#10;GZPBNq6/23qkStr0yHm1hPK2gPUE8GT8F5waZ4Wgt/AOgp8R9Zt1k1C4JXw1ZyKD8w4N24P8KH7v&#10;q/sua5C7u7m8uJLq7uGlmmcvNLI25nYnJJPc5oAY0gxtQV2XiBm+GPhI+DIEZde1mFZNcfkNaW5w&#10;yWvqGbhnHHG1Tnmq/gXT7HwppEnxV8RWyyLBIYtAs5l4u7sfxkY5jj+8emWwM5yK5XUNSvdUvptU&#10;1S6ea6uJGkmmkbLMxOST9aXKivhIQJZpFtLaIyOzBVVRksx4wK7Dx5PF4B8MxfCbTpFN7JItz4mm&#10;jIO6fGUtsjqsY5PJG8n0pvgKK38C+HpPizq8KtcLI1v4ZtZF/wBbcY+a4I7pH+RcgcYrjLu7uLie&#10;S+vZ2mmmcvJJI25mYnJYnuSe9HvD94u+HPD+qeLdfs/C2iQq9xeTCOPPQHuxPYAZJPYA1sfFnxJp&#10;99qNr4H8Ky7tF0CE21mwbi4kzmWc+7Pn8AKv6Wx+GHw6fxFMGj13xLA0OmryrWtj0km9jIflU/3c&#10;kHrXCpFI5WG3RnkkYKqquSc9hUDOr+Enh7Tb/Wrjxb4ji3aL4bg+2XwbGJ3B/dQ88Eu+BjuAfWue&#10;8TeI9T8X+IrzxNrU+64vLhpZW/u56KPYDAHsK6v4lyxeBfDFh8HtPl/0iNhe+I5Ewd90y/LDkZyI&#10;1464JOeornfAvhV/GXiq10F5vJtyTNqF0R8tvboN0jn0woPXAJIHegnyNqSRfA3wmZ95XU/FzYCh&#10;sPDp0TdeOR5sgxzwVjNcSjbVMmPZfetj4heLV8a+K59Usbb7PZKFg0y16eRbINsaYHAwoycdyaw5&#10;HUNtB4HFBXkNYsf60ONihPxagN/EeiiozITyetBUR1RNLntSs3djUTEgcUFClvU0xjk0hJPWgnHW&#10;p5QEbb1YUxpCODSs27tTHPOKkBrucZqMknrTmYY4NRl8dKABnwcCmlu5NNaQk5AppPc0F+8eg/so&#10;uf8AhqX4a4H/ADP+jf8ApdDX9go6V/Hv+yg5P7U/w1x/0UDRv/S6Gv7CB0rx8z+KPz/Q+hyT4J+o&#10;4dKKB0oryz3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mKLgU0sTTC4HSk&#10;LE1+iH5GKX9KaST1oprSAdKBeg7OOtMaXHamNISc1NZ6TquoeWbWwlZZW2xyMu1C3puPH60DtchZ&#10;yelMLAVrx+Drvckep6pa2cjXHlfZizSTg+uxASR9OtWn0Twfo53and3ErKCVjmkERfBxjy03sCfR&#10;zH9aV0VynNs3941c0jw54h19iui6JdXW3hmhhLKPqegrovP03TYT5egWNhDI2UuNUjPmH5chkjy8&#10;q57MG2Z64oufFeu+JzMbcXWoou0z3WpSrDbR4Hy7kVgmR23s2fTJpcwcq6lWw+GeoyzPFqmsWNqY&#10;ebiNJftEkQ/2liDBf+BEAdzVyDwp4Et821rqd9rV7ERJJHYwjyRGOu8g4A9WEnHpWVqet6XGi21/&#10;fSaw0TEw28e6CxiJ5+VQFY++BHz3I5L70alLaIfGWqf2bZ7vMh0m1hUSOcY3LAMBOP45MEg5G/pR&#10;7w/d7HSW3jfwx4buo4PD/hyzjnMylbXT1F3M/by/tBX5Qf8AY8w571S1fxbqltfG/wBd1GPS5F3B&#10;bW3/ANLvuvQvKW8g9uCpHHyGsCw1TV9Rm/sPwHo7WgkjImaF907pj5jJMcYT1A2p6jvUbDwv4TbD&#10;+TrGoqfmUZ+yQN9eDMR7YT/fFHKLmNi117xZqNjJeaTP/Y+msxE2rX1wzySt1/1hG5n6/LCq57jv&#10;WSmu6VplwLfwlpkl9fySYGpX0IkkZyf+WUXKqT6tvbuNp4qKG08R+Opn1fVtSWGztVCTahdHbBbK&#10;OkagD/vmNAT6DHNE3i2y0GCTTPAkEkG5dk2rTAC6mHcLj/UqfRTuI6selP3iebqWdQsrLSLttT+I&#10;upzahqTHP9lx3JMmf+m8vOz3QZf129aqifxV8Q5xptnHDb2Nqu/7PDiG0tE/vsTx/wACYlj6k1Ho&#10;fhO3fT18S+Lb1rLSyxEexQ092R1WJT27Fz8o9zxUOveLJtVtk0fT7SPT9Lhk3w2MDZBbGN7t1kfH&#10;8R6dAAOKPeD1Lx17Q/CCm18GH7VfdJNcmj+5z0t0P3P99vm9AtV9E8LS6xFJ4p8Uak1npiyHzr6b&#10;5pLh+pSJTzI579h1J9bGn+HdK8OabH4l8bo375d+n6MrbZbodpH7xxe/Vu3HNY/iXxRq3ie+W81O&#10;VdsaiO2t4V2xW8Y6IijhQPzPU5PNL0K9S94h8ZG+sR4e8O2X9n6ShB+zq2ZLhh/y0mf+NvbhV7AV&#10;Z0jwzpPh/TofFnj6OTyZhu0/SEbZNff7RP8Ayzi/2up/h9aktdJ0v4fWkWueLLVbjVpUEmn6HIPl&#10;iB6S3A7DuI+p74HFYN5ea54012XUNVvmmuLht9xcTZ2oo7nA4UDsB0wAOgp+8HqWtW1vVfG+ofb9&#10;XuFt7W2XbHDCoWO2j7RxJ6nsOp6k8Ejdlt9P+HtrDrXiXTkk1bywdH0Ob5ls06ia4GBlj1CkAk8k&#10;DgCSdtN+F1lBcXVtHNrWPM03T5uRZZ6XM69PNPG2PogwTz14aa41LW9TZ5Xlury6lyzMxZ5HJ9e5&#10;qdyvh9SeWfXvF2uNPdTyXd9dyFmkkbk+5PQAD6AAdgK7S+vNN+Cul/2fp7pceJLiMGR2GVscjhiM&#10;ffwflU/d+8eSBTri4svgbovkp5dx4pvo8nkMthHwQSP72cEL6gMf4RXm93dXd7ctd3c0k000haSR&#10;2LM7E5JJ7kmkV8PqOzfanfbAJbm6uJegyzyux/Mkk/ia7iS7tPghpcljZtHN4tvocTTDDLpUbD7o&#10;6gykfl9PvQ2gg+Delx6reW6yeKr6HdZwyKGGlxEf6xwf+WrA8KRwOvoeFurme6uZLq6maWWWQvLL&#10;I2WZickk9yTQHw+o2aWWaZp55Gkkdi0kjtksT1JPc1NpemvqkkmZVhghXdc3Mn3Yl9fcnoAOSeKb&#10;p2mTao8jeb5VvCu65uH+7Gv9SeyjkmnavrMdxEul6ZG0NjC2Y42PzSN/z0f1Y/kBwPcJHavrEVzA&#10;ml6XGYbGFiY0b70rf89HPdsfgo4HcnNaXC0FvU1qW9vb+GYFv9UgWXUJF3WtjNHlYV7SSg9c9VQ5&#10;BHLcYDBUdwtra08PW66nrFust3IgexsZOigjiWUendU/i4J+XAfKvr27v7iS9vbhpZpG3SSMeWNJ&#10;dXU95cPeXs7SzSOXkkkbczMTySe5p+m6Zfa5eLp9gi7tpZ3dgqxqOrsx4VR3JqftFegzT7C71W9j&#10;sLCHzJZM4XOAABksSeAAASSeABk1e1DVLPRraTQ/Dtx5nmLtvtRVSpn9UTPKxD8C/VuMKsep6xaW&#10;NjJoHhyRjC3/AB+XjDa92QenqsYIyFPJIDNzgLj5OMVJfvDtwXgVoaNocd7C2s6xcNb6bC22SZV+&#10;aV+vlRg/ef17KDk9gV0jRbV7Rtf1+SSHT422qsfEl04/5Zx5GPqx4UepIU1tb1651mZN0UcNvCuy&#10;1tIc+XAmc4XPvyWOSx5JJoD1Ha9r0uryRwQW629nbrts7ONiViXucn7zHqzHqfQAAZzMP4qRnYnA&#10;reWGDwGq3eowxza1Im6GzlUMthno8gPWTuEP3eC3OAAYy3tbHwdarqmt26zapIgex02RAVhBGVmm&#10;B6+qxnr1b5cBsK+vr7U7yTUdRu5JppmLSSSNlmJ70l9dz311Je3s8ks0rF5JJG3M7E5JJPUk1Lo2&#10;kal4iv103TIgXZSzu7BUjQdXZjwqgdSaAI9J0u/13UI9L0u38yaToOgUAZLMTwqgZJJ4AGTWnqus&#10;2Hh7TpfDHhS68xpht1TVF4Nzz/qo+6xAj6ueTgYUM1fW9P0nTJPCnhOXdDJj+0NS2lXvSD90Z5WI&#10;EZCnliAzc4C4ZOBk1HKwCtXQPDVtdWsniTxHPJb6TA+wshAkuZMZ8mLOfm9WwQgOTkkAroGgWklm&#10;3ijxK8kOlwybV2f6y8kH/LKLP/jzdFB7khTS8R+JL3xFdo8kUcFtbp5dnZw/6u3j/uqPfqSeWJJJ&#10;JOaQ47j/ABL4muvEVyhaJLe1t4/LsbGH/V28ec7R6nPJY5JPJrNRJJpVghjaSSRgqIi5ZiegA7mm&#10;qJJZFhiiZ3dtqqi5JJ6ACukkkj+F8fkxusniKVP3kqkEaWp/hX/pvjqf+WfQfNnaFe8STXEHw1tW&#10;s7d1k8RTIUuJl5GmKeqIf+exHDMPuAlR82SOPbJYknNOd5GYu7bmPJPrWl4W8MnX5Zby9ufsum2a&#10;h9QvWGRGp6Ko/ikboq9++ACQDJPCnhi31gS6zrtw1ro9kw+2XS43OT0hjz96RucDoBljwKr+L/Fk&#10;/iW8jWC2W0sbRfK0/T4mylvH6Z/iYnlmPLHn0Ad4u8WjXnh07S7X7LpdipTT7PdnYD1dj/FIx5Zv&#10;wGAAKxR5ksqwQxM8jEBVUZLH0AoAktLO91O7i0/TraSe4nkCQwxruZ2J4AHc10muX9n4D0ebwVoN&#10;ys2oXS7Ne1GFgQR/z6xn+4Djew+8wx90YMk8kfwrsGsbaYN4kuodt3cRv/yC42GDCh/57EfeYfcH&#10;yjknHHM2Ov4VPmX7wuT1JrqvDdnaeB9Jh8fa9bJLeT5Ph/T5lyHI4+0yD+4p+6P4mHoDmr4Q0DTY&#10;dOfx14vjY6XbSbLezVtsmoT9REvog4Lt2HA5IrH8TeJNS8U6xNrGpyK0s2BtjXakagYVFHZVAAA9&#10;KkZX1DULvUrya/v7uSaaaQvNNI2WdieSSe9bHgXwzpl99o8WeKy0eh6Yym62thrqU8pbR/7TdyPu&#10;rknHFUvB/ha78Yat/Z9vOsFvDGZr69k/1dtCvLSN9B0Hc4A61Z8ceLLTWDb6F4et2t9F03cmnW7n&#10;5nJ+9PJ6u559hgDgUAUfF3ivUfF2sya1qG1WYBLe3iGI7aJeFjQdlA/x6k1J4E8JDxbqrtqF21rp&#10;djH9o1a+xxDCOuODl2+6o5yT9az9K0nU/EOr2+iaNaNcXV1KEhjX+Jj/ACHck8Acmt/x1q+maDpS&#10;/DLwperNZ2sgk1bUIv8Al/ugOxwCY05VR0PLc5BoAzvHfjI+LNWWW1tha6bZxC30mxXGIIR0Hux+&#10;8zdSxPtUfgPwhJ41177Jc3X2XT7WFrnVL5hxb26cs3Q844A7kisi3trvU7yOxsrdpJppBHDFGuWZ&#10;icAD3Jrr/HVza+BtBX4T6JMj3HmLN4mvI8HzbgfdtwccpF9cF8njFAeZk/EHxivjDXFmsbX7Lpdl&#10;ELbSbIdIIF6fVj95j1JP0qT4b+E7HxNq82o+Ip/J0XSYvtWr3Gcfux0iXkfO7fKB159q5+0tL3Vb&#10;2HTNNt3lmnkEcMMa5Z2JwAPcmuu+I99a+ENGt/hBoNysn2WTzvEF1Cxxc3mMbPdIxwPU5OM0D8zB&#10;8b+MLvxx4kufEV7EsaMdlrbIBtghXiOJcYGAvHvye9bnwrs7Pw3Y3nxg1+JWh0hvL0m3kxi5v2Hy&#10;DHcIP3hxzwPcVzPhvw5qnjHxDaeF9DjDXF5MI492cD1Y46ADJJ7AVtfFjxNp97eWfgTwrMW0Xw/G&#10;1vaSZ/4+JScyzn3Zs49hx1xU/CPzOZvtSu9Su5tV1K4aae4laSaWQ8u7HJJ/Guqnd/h/8LVjA2at&#10;4tTdJx80Wmq3A9vNdc+6p71l/DnwvZeK/Em3VZGj0nToWu9WmGflt05YDH8THCjHOWFUPGvi258c&#10;eKLrxDdRrCszAQwJ92CFRtSMeyqAKPIF3MwttjyDy3SoS2OOtOlfPT8KYpwC/wDdqShZmYYT8WqM&#10;v6U0sxGXNNL+goKiOZv7xprPnims2eWNNL+goDmFY4FMJA6mkLAdaY7jNKWxQpdjTGb0NIWJpjN6&#10;GoAHYY61ExyaVmBGBTc460ANZjnAo245Y0F/QU0kDqaC/ePQP2UCR+1N8NQP+igaN/6XQ1/YWvSv&#10;48f2T3J/an+Gn/ZQNG/9Loa/sOXpXj5n8Ufn+h9Dkf8ADn6i0UUV5Z7g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zB5pFJdtkalm7ACrIXS45lt4zJqExYKqQqUjY9scbmz6YU&#10;+9WJnmsU8vUr9bBWjKtZ6eoMrKc5VznjkYIdiwyPlIr9EPyPfcpyaXdQlvt00drtH3bhsP7DYMt+&#10;mKsDRrS3iae9aRFeMNDLdMIF69QmGeRewKge/TFNs7y+kbb4Y01bUR7S147gvGQchjK2BGfQrtzw&#10;OTUEs2kWUjSuzalcMSWkk3LDk9+zOfrtGexFBXumja3NuXkk0DSVk8vZvmYCGGP1BdmLjJ6HzE+n&#10;ao7zXY1DLcarLcyMGHlWGYY+egaQjfIByMEdOjVWNvq2twLqOr3q29jGzCKSRdsYOclYo1HJz1Cj&#10;AJG4jOaYdfg0k7fDVu0Lj/l+lwZz7rjiL/gPzdtxFL3h+8Xpvt9rCy6pdR6Lbyc/YbOL986kcArn&#10;eR/11cdeM9Kr2V/dT3X2HwVozQyYJM7MJJwuBljIQBGBydyhcDqT1qK30KG3tl1XxPcvbwy/PDbo&#10;M3FwPUA/dU/324P8IbBFV9T8Sz3FsdL0+BbGxyD9ltyfnI6NIx5kI9+Bk7Qo4ph7xbmOh6TI0+oz&#10;jV70tlo1lP2dWz/E4O6U/wC6QM87mHFR58Q+LVaW4uI4bG1+9JIBFbW2ewVRjJx0UFm9DTYdIstH&#10;gXUPFBbc43W+mxNiWQdmc/8ALND/AN9MMYAB3CnqesahrUkUDIqRR/La2dumI4844VfU8ZJyzHkk&#10;nmggvNrunaEvk+FYma4/i1W5jHmf9sk5EQ/2uX7gr0pth4da5tf+Ek8V6hJaWMjErKy7prtu4jU/&#10;eOerEhR3OeDYNjpfgmNZ/EVul5qhXdFpbHMdt6GfHVv+mQ/4Fj7pxdT1bWPEup/bNQnkubmVgqAL&#10;+ARVHQdgoGB2FAS8y9q/i4zWZ0XQ7FdO0/jdbxOWecj+KV+rn24UdlFS2PhzT9GtI9d8bGRI5V32&#10;elwttnu17MT/AMso/wDaIyf4R3EotNN+H6eZq9vHea5/yzsZAHhsf9qTs8nonRf4uflGDeXmo61q&#10;DXt7PLdXVxJlndizyMf5+lL0DXqWte8Tah4heOO5EcNvAu21sbVdsMC/7K+p7scse5NaVtoukeDb&#10;ddV8X2y3F9JHus9FZtuzPIe47he4j4ZuM4HWRDY/DeNZ5FjufEXDRxsoaPTfdh0ab26IeuTwOZuL&#10;m61C6a6uZpJpppNzu7FmdieuepJNMfw77k+s67qviC+a/wBUuWmmYBV4ACqOiKo4VR2AGBW5bWem&#10;fDyBdS8RWcd3rUih7PS5eY7QEZEk47t0Ij/FvSljW0+GVst1dRRzeJJV3RW8i7l0xTyHYdDN3C/w&#10;dTzwOVmmnuppLm5maSWRy8kjtlmYnJJPck0bj+Em1TVdS1zUJNS1S6kuLmd8ySSHLMf89u1dNBZW&#10;fwwtF1LWrdZ/EUyh7GxkwyaepGRLKO8nQqh+71bnApttBa/C+yj1fVII5vEM8YksbKaPK6eh6TSA&#10;/wDLU9VQ/d4Y9hXJXV1c3txJeXc7ySyuXkkkYlmYnJJJ6nNT8QfCTzXOoa3qLTXEst1d3UvzMzFm&#10;kcn+ea7eaOw+DukI90sdx4iuFV4bd1DLZ+kj+pH8C+vztn5VWLRYrX4PaJF4r1i3WbxFqEBOk2Mi&#10;5+yRHI86QHoTzgdx+IHCX2o3uq3k2o6jcPLNNIXmkkbJZj1Jo+IPh9R15e3mp3kl3czST3FxJukk&#10;clmdievua7yxh0/4I6CmtalBHN4p1CHNjathhYxEY8xx/eP69OgJMPhrStN+Fugw/EXxXarNqlwN&#10;3h/S5OCp/wCe8g9B1H4dzkcNrWs6j4g1SfW9Yu2nuriTfNK/c/TsOwA4A4olroV8OvUjv7671G8l&#10;1HUrp5pppC8sshyzMe5rrNAsLD4baND488R2yTapdR7tA0uUA7PS5kHoP4R3PPuIfB+haToOjD4k&#10;eNrYSWqsV0nTW66hMO5H/PJT949zxz0PN+JfEeq+KNan17W7oy3Nw2Wbso7KB2AHQVPkgvy6sh1T&#10;U7/V7+bU9UunmuJ3LzTSNksxpumaZNqssn75YbeFd9zcOPliX+pPQAck8Uum6XNqszRidIYYl33N&#10;xJnbEmep7n2A5J4AJNLq+rxzwrpemRNDYwtujjb70jYx5j+rEduijgdyQPNhrGrxzwrpWmxtDZQt&#10;mONsbnboZH9WP5KOB3zmtIOimmysc9a10jh8IR/aLqNZNWZcw28i5FmCMh29ZPRf4ep5wAFLuxY4&#10;rfwnEt7fwrLqbLut7WTpa56SOO791XtwWB4U49zczXMzXE8rSSSMWkkdsszE8knuabNLLPI09xKz&#10;O7FmZmyWJ6k+9WNI0mfV5mVZFhhjXfc3U2dkKf3jj9AMkngAkgVMihul6Re6zOYLQqqxrvuLiVts&#10;cKdC7HsOfqSQACSBU+sazYw2f9g+HA62mQbid+JLth/E391Qfup275PNJrWuwPaf2FoSvFp6yB28&#10;wASXLjjzJME++F6KCcZJZjk0/eAK1dL0iytrJfEPiRXFmWItrZW2yXjDqFP8KA/eft0GT0XT9Lsd&#10;JsI/EHiSFnSXJsdP5VrrH8bH+GIHjcOWIKr0ZlzNX1q/1u9N/qEu59oVVVQqxqOiKo4VQOABwKgr&#10;4R+sa1e65dC5vGVVjXZBBGu2OFB0RR2H6k8kkkmqqLJJIsMEbMzsFVVXJJPYUW1tcX1wlpaxNJLI&#10;wWOONcszHoAO5rafUIPAiNb6TPHNrLKVmvYmDJZAjBSIjgv2Mg4HRT1agfvCu8Pw/bKsk2vexDJp&#10;3/xU36R+7fc5yWV5HaaeRmkZizMzZJPqaRj/ABN1q3oXh+88Q3LrHLHBbwrvvLybiO3jz95j+gUZ&#10;LHgAmgY3RNGvvEN99jsQiqiF555m2xwRjq7t2A/M9ACSBVzXPENhb2H/AAi/hMOll/y+3jDbJfyA&#10;/eYfwxj+GP8AE5PRmveIrVtPXwz4bikh02N98jSYEt5IOkkuPTJ2pkhQe5JY4hfHSgALBeAK2ND8&#10;P2S6f/wlPiuV4tNDEW8KNtlvpB1SPjhR/E+ML05JAp2jaBYWGmr4r8XhhYtkWVkr7ZL9x2HdYwfv&#10;P9QuTnGZ4h8Raj4lv/t+olVEcYjt4Ik2xwRj7qIv8Kj/AOuckk1LYD/EPiS+8SXi3FyiRxRxiO1t&#10;YciO3jHRFGTgfqSSSSSTWaqyzTiCFGeR2CqqrksT0A96dEk9zMttaxNJJIwWONF3MzE4AAHU5rpL&#10;ie3+GMLWlnNHP4ikTE11DJuXSwRzGhHWbHDMPudBzkiQCWSD4ZQ+VDKsniR1IkkXDLpikfdU95/U&#10;9E6D5uV5OWYu5mldmZjlmbkmh3Zizscs3JJ71oeFfC1x4lupGlu1s7C1TzNQ1CZT5cCf+zOeioOW&#10;PTuQGgvhjwvceJp5p5rlbTT7NQ+oahIuVgTOBx/E5PCqOSfbJD/FviuDVo4dA0C1a00eyZvsdqzA&#10;s7HgyykfekbAyegHAwBTfFfiuDUoIfDvh+1a00ezfMFuT880mMGaUj70h/JR8o464uaAAnAya6yB&#10;YfhXZLfXaK/iW4jBtYWX/kFxsP8AWMP+exB+VT9wcnkgBLK1tvhnZQ+ItagSXXLiMS6XYSKGFkp5&#10;WeVT/H3RD0+8ewrkry9utQupL68naWaVy8ksjFmdickknqSe9ADZ5pZ5GmuJGZ2bLMzZJPc1reD/&#10;AApDrXna3r101rothg31yo+Zyfuwxj+KRu3YDk8Co/CPhSbxTeSPPeLZ6faR+bqWpSKSltHnrx95&#10;j0VRyx4Hch3jTxbDrAh0PQbVrPR7HK2Npu+ZifvSyH+KRu57DCjgc5l+8ReMvGNx4p1BXhtVtLG1&#10;j8rT9PicslrCOignqe7MeWPNZ2j6NqniPVYND0W0aa5uJNkMa9z/AEAHJJ4AGarxQT3MyWtrC0ks&#10;jBY441JZ2J4AA6kmuv1e5h+F+iTeFtNuFfXb6HZrl1C2RZxnraIf7x/5aMOn3Rnmgn1K/i7W9J8P&#10;6P8A8K88JXKTWyyK+rahH/zELgdlP/PFD90dzlvSuQebeeDzQ8oJz/kV1/hCwtfAWjx/EnxDbLLd&#10;zE/8I3p8y5Esinm5cZ/1aHoP4m9hmgaZLcH/AIVP4dbTo5APE2rW+Lxv4tLtWH+rH92Vxye6rgcE&#10;5rh3Kjg8KOgqfUtQvdSvJtQv7p5ri4kMk00jZZ2JySTW74A8MabLb3HjrxlE39h6W48yPJU31x1S&#10;2U+p6sf4V54yDQUaHh9I/hZ4XXxteR/8T7VomXw/A3W1hOVa7I9TyqA+7c1w80rMfnkLFuWY9Sa0&#10;PFninU/Fmu3HiLV3BnuW+VFXCxIBhUUdgBgD6etXvhz4SsfEV9ca34lmaHQ9HjE+qTL1cc7YV5Hz&#10;uRtHPqaANbwsE+GHhH/hYl4P+JxqaPD4bhbGYU5WS7II7fdTPUknkVw8kjvueV9zNyzH/GtTxv4x&#10;v/Guvy69exrEu0RWdpH9y2hXhI1HYAfmcnvV74YeFdN1q/ufE/iuTZoehxi41Js8zHP7uBf9p24+&#10;menFL3iviNW0P/CqPh22rybo/EHie3KWPUNZ6efvSdeGlPCnH3QSCK4CQ7F2L95v09q1PGXi3UfG&#10;/iW68U6oFVpnxDCo+WFAMJGvThVAHv16mtT4aaZYaal38UPEkCyWGisptbeTH+mXp/1UXXkD77Yz&#10;hV6c0e8P3ix4xJ+Hvgu3+G0S7dS1Ly77xE2DuQYzBbH02g72GPvMOeK4mQ7E8sHk9am1PVr/AFrU&#10;7jXdVuTNdXUzSzSN1d2OSaqs2OTUB7wFSwwBTJWEZES/w/qaeGITfnrwtQP96gYhYnkmml/SiSo2&#10;Yg4FADmb+8aaXPYU1mxyaaXJ6UADso+9TXcZprSBaaSSc0GkQJJ601x3pWbFMJJ6msy/eAnAzUZb&#10;1NLI3HFRFu5NBMtxxc9qaW9TTS57UwsBQWehfsntn9qf4Z/9lA0b/wBLoa/sSX+lfx1fsmsT+1T8&#10;M/8AsoGjf+l0Nf2Kr/SvHzT4o/P9D6DJfgn6oWiiivLPcCiiigAooooAKKKKACiiigAooooAKKKK&#10;ACiiigAooooAKKKKACiiigAooooAKKKKACiiigAooooAKKKKACiiigAooooAKKKKACiiigAooooA&#10;KKKKACiiigAooooAKKKKACiiigAooooAKKKKACiiigAooooAKKKKACiiigAooooAKKKKACiiigAo&#10;oooAKKKKACiiigAooooAKKKKACiiigAooooAKKKKACiiigAooooAKKKKACiiigAooooAKKKKACii&#10;igAooooAKKKKACiiigD+YeXXJFVrLQLT7LHJ8v7tt00gz0Z8An0woVTjpTXsLPS/m1lmkn7WUTYK&#10;nn/WN/Dg4+UcnkEqeaR7+304Nb6Izbiu2S8ZcO/sv9xe394jOcA7RDp2mXWqTNBbBVVF3TTSNtSJ&#10;e7Mew/UkgDJIFfoh+RjprzUtamjsYYtwL4t7O2jO0Enoqjqfc5Y9yasldL8Pc3qx3t8PuwK26GE/&#10;7ZH+sbr8oO0cZLcrTbrWLXT7d9M8Osyq4K3F8y4knGMFR/cT26t/F2Ap6Xpd7rN59jsYtzbS8js2&#10;1Y0HV2J4VR6mgB7y6z4k1JVxJdXMxCRxov5KoHAA9AAAKutPpfhT5YPJvtSH3puHt7Y/7I6SuP7x&#10;+Qc4DcMIr3WrPSraTRvC0jbZV2XmoFSslx6qvdI/bgt/F2UZVtbXV5cx2dlbtLLK4WOONcszHoAO&#10;5oAklm1DVr/e7zXVxcSdTl3kY/qSTWkWsvCBwBHdat/E3DRWZ9B2eT3+6v8AtHlWz31t4Vhk0/SZ&#10;1kv3UpeX8TgrED1iiI/JnB55C/Lkvj2trd6ldR6fYWzzTTMEijjXLMx6ACgL2Jok1LW9RWC2SS6u&#10;rmTC9WeRif1NbNxf2PgGNrLRrpLnXPu3GpRndHZjHMcJ/ifrmTt0X+9TNR1Cz8FWsmg6BcrNqUi7&#10;dS1SFsiP1ghPp2Zx97kD5evOxxyPIsMSMzM2FVRkk+goF7xJBBd6hdrDbxSTXEzhVVQWZ2J6e5Jr&#10;pJ57T4aw/Y9PdZvETAi6ukYMmnAjHlx+svUM/Rei85NFxPF8MrV9OtWVvENxHtupxz/ZqMOY0P8A&#10;z1I+8w+6CVHOTXJ5OMVPxDty+pIWlml2rukkkb6szE/qa6SWSL4bw+TGyt4hkUiaTgrpqkfdX/ps&#10;e5/g6D5uRHEF+G9il9Mv/E/uoQ9tH/0D4mHEjf8ATVhyo6qOTyRjl5JHkPmSNuZuSWPWq3K+EdJK&#10;zFmLFmPJZuprqbdIPhpZLqN9EsniK4jDWcDcjTUI4lcH/lqR91T90HcecCotEt7XwPpUXjLWoVfU&#10;Lhd2h2Mi9B/z9OP7oP3AfvHnoK5u8vrvULuW/vbhpppnLySyNlmY9SaNw+EbPPLNK1xcTNJJIxaR&#10;5GyzMepJ7muq0i0tfh/pUPi/XbVZNUul36Jp8y8Rr2uZB6f3FPU89BVXwlo+maJpf/CwfFtqs1rH&#10;KU0ywk/5fpx6j/nkvVj0J+XuRWDrmt6n4j1WbWtWuTLcXEm6Rm/QD0AHAHQAYqd9A21G39/daheS&#10;6hf3LzTzSF5pZGyzMepJrpvCel6d4U0dPiL4utVm3MRoelyDi7lH/LVx18pDj/ePHTrT8FeGtNub&#10;Wbxn4u3R6Lp7hWVWIa8mIysCe5/iP8K88day/FfinU/GGrvrGplV+UJb28a4jgiH3Y0HZQP8epp+&#10;Qbash1zW9S8Q6pNrWsXTTXVxJvlkbufT2AGAB2FdV4C8MaPoejt8UvHsG7T7d9ul6e2AdQnHQf7g&#10;I5OCPrjBofDjwPZ+IXufE3iiVrfQdLG/ULjoZG7Qp6seOnr6kVQ+IHjq98d60LtoVt7O2TytNsY+&#10;Et4h0AA4ye5/oAAt9A+HVlXxX4r1fxlrk2v6zPummPyr/DGvZFHZQP8AOcmtXwJ4P0+8tZvGvjJ3&#10;h0GwbEm3Ie8lxxBH6k8ZPYenUQfD7wMfGF3Ne6ldfY9H09fN1TUHHEaD+FfVz0A/Q9DH8QPHCeKb&#10;qHT9HtDZ6Np6eVpdh/cT++3Jy7dScn6nkk8kHmyr4z8Zal421c6leKsUMaCKztIv9XbxD7qKPQfq&#10;az9P0241WcwxSLHHGu+4uJDhIk7sT+gHUkgDJIFGmaddavdfZrfaqqpeaaThIkHV2PYD8ycAZJAp&#10;2rarbm3XQ9H3LZRtuZmUB7iTp5j/APsq5IUE45LEnkg82Lq+r20kK6TpCSR2MTblEmN074x5r479&#10;cLyFBwCSWZswvk4HNDn5eta2U8Gp5syq2rsuY42XIsf9ph3l9B/B1PzcLIb6sAI/Bqie5j3aw3Mc&#10;bDIsR2ZgRzL6D+Dqfm4XDlkkmdppZGZmYlmZskn3oZ3kYu77ieST3q1o+jSaoZZ551t7O2wbq7k6&#10;Lnoqj+Jz2Ucnk8AEgKu5bBo2jS6rI8ssqw2sADXd1IPliU/zY9lHJP4kO1nXIbiAaLo8TwadE+5I&#10;2PzTP08yTHVsdB0UHA7kpreuJexppumwtb6fAxNvbs25ix6yORjc57noBwMAAVlNIFODQXHYdjAw&#10;K2LWwsPD1pHrXiO286aVQ9jpbZG8dpZe4T0Xgv6gckhs7TwnBHqet2yTahIoez0+UZWEdpZh+qxn&#10;rwWG0gNjX9/d6ldSX1/dPNNM+6SWRslj61PxDF1TVL3V72TUdQuGlmk+8zfTAAA4AA4AHAAwKjsL&#10;G+1a9j03S7Vpp5m2xxoOSf8APfoKk03S77Wb1NO0638yWTPVgqqAMlmJ4VQMkk4AAyavahrmn+H7&#10;KTw94Tn8xpk2ahqoUq1wO8aZ5SL8i/VsDCiQJbvUbHwlbSaT4fu47i/kQpf6pH91ARzFAfTs0nVu&#10;i4XJfnt5PQU3Jxya0tA0D+0oJNY1W4Nnpdu22e625aRsZ8qMfxSH06KOWIFBW+weH/Dj61LJcXd4&#10;tnp9soa9vpELLED0UD+JzztTqcdgCQ7xF4kgvoI9F0Oza00u3bdDbs2Xlb/nrKf4nP5KOAOuYvEP&#10;iJtWEVhY2y2mn2+fstmjZ2k9XY/xyHux9gAFAAyy4FBQjk9K3NK0PT9DsYvFHjCHfHJ8+n6X917z&#10;/bY9Uiz36tjC45YOsdMsPCNlD4l8T2sdxdTLv03R5f417TTDtH3Ver/7vXD1XVdQ1vUZdW1W7aaa&#10;ZsyO36AegA4AHAAAFABruv6l4i1J9T1SffI2Au1QqxqOAiqOFUDgAcAVXtbW81C6jsbC3kmmmkCQ&#10;wxqWZ2J4AA70umadqWt6jDo+j2Mlxc3DbIYY1yzH/PfoBzW7eanYeALeTSPDF+txq0imPUNWhOVh&#10;B4aGA/o0g5PRflyWXvAST39p8OIG07RrlZtekVkvr6MhksFIwYoiOsnZpBwOi92PKFwD8zc0m5ic&#10;KK1PDHhR9fllvL28Wz020UNf6hIuViU9FUfxuf4VHJ9gCRA9w8M+F7rxLLNPJcpaafZqH1DUJfuQ&#10;Jn/x5z0VByT6DJDvF3iq11KKPw74atpLPRbVs29uzDzJm6GaUjhpD+Sjgcck8VeLYdWhi0DQ7T7H&#10;pFmxNra5+aRjwZZSPvyH16AcDArCdtozQOIoGBgV1GnWNj8P9Oh8U+IraObVLhFk0fTJeViU9LiZ&#10;fT+4h+8eTxjLdN03T/AVhF4n8U2iTanMu/SdImXIQdriZf7v91Dy3U/L15nVdU1DXNQm1XVbyS4u&#10;Lhy8s0jZZj60FDdT1O81e+k1PUbp5p5pC8ssjZZmJ5NWvC3hnUfF2qf2fZMkMMcZlvLybiO2hH3p&#10;HPYD9TgDk1H4e8Oal4r1VNJ0xFX5S808zbY4Ix96R2/hUDqT/PArT8UeJ9KstN/4QjwWzDTUcNeX&#10;jKVk1KUdHYdkH8Cdup+Y8L3gGeMPFVhJYx+D/CQeHSbWTdubiS8l6GeT3P8ACv8ACOOua5ln7CiR&#10;torrtB02z+HOkQ+OPElosmp3cfmaDpsyhgi9rqVf7ufuKfvEZ6DNHvATWqp8JNMXU7oL/wAJNew7&#10;rWBl/wCQVCw/1rf9NmB+Vf4ByeSBXDzzPNIZJXLM3Lbjkk+tTajqd3qt5LqN9ctNPO5eaaRss7E5&#10;JJ9a0PBPhBvFd7NdXtz9k0nT4/O1bUWXKwR56D1dj8qqOSfoagC54H8MabNbTeNfGKsuh2Em0xq2&#10;176fGVt0Pv1Y/wAK/hWX4u8Vap4u1qTV9TZdzKEihjULHBGvCRIB0VRx/PJyateOfGaeJLuKz0q0&#10;NnpVhH5Ol2G7IhjzyzesjdWbufoKxtK0zUvEGqW+h6LZtNdXMgjhiXqzH+Q9SeAOTQV7po+DPCN7&#10;401r+zYJlt7eKMzX17Jny7WFeWkb2A6DuSB3qx8QPF9hrU9vonh22a30PS1Mel27fek/vTycDLue&#10;T6cAdDm9401bS/CeiH4Z+FrtZlWRX17Uof8Al9uF6Rqe8SHp6tlvTPFSS85PX0FA/IveH9C1TxZr&#10;tt4e0e38y5upNka54HcsT2AHJPYCt/4ieI9KtbK3+Gvg+8Emj6W5a4u4+P7QuyMPN1Pyj7qDsOcn&#10;Iq5qLH4ReFm8PQOF8Ta3ag6lIrfNpto3Ig4PEj4BbPIXAxzmuBaUHAX7o6f40eo/JFvR9I1PxLrN&#10;voOjW7TXV1KI4Y17k/yA6k9hXT/E3W9O0uytvhR4Uull07SZDJqF5H0vr3GHk6n5V+6v49eKsWZf&#10;4P8Agv8AtQ/L4m8RWxWzXkPp9k3Bk/2ZJOi9wvORyK4F22r5YP8AvH1qfMryLugaJqfivXrXw3od&#10;v5lxdzCKFe3Pc+gA5J7DNbfxN17TJJbXwH4Xn3aRoitHHOvH2u4P+tuD65PC9cKo9auWxHwu8CHU&#10;JAU8QeJLUpa/3rOwJ+Z+vDy9F44UEgjPPCzPt+Qf8C/wo9Q8geRCfl6D7tRgZPJ470jNiiRiq+WD&#10;7tT94PhEeQuajL+lDMCMCoy/oKgoV3b1qJ2bPWldiKiZmzgUAOJxyabkvwBRtC8saQsTQUkLhQOe&#10;TTGbFIX9Ka7nrQUDucVGW9TQ7nFRlu5NZj+yK7ZHFRU4v6VGXJ4FVEQMxzgGm0U0v6UcpXMehfsm&#10;f8nU/DP/ALKBo3/pdDX9ix+7+Ffxy/snuT+1V8M1/wCqg6L/AOl0Nf2NH7v4CvGzT4ofM+gyP4J/&#10;IdRRRXlHvBRRRQAUUUUAFFFFABRRRQAUUUUAFFFFABRRRQAUUUUAFFFFABRRRQAUUUUAFFFFABRR&#10;RQAUUUUAFFFFABRRRQAUUUUAFFFFABRRRQAUUUUAFFFFABRRRQAUUUUAFFFFABRRRQAUUUUAFFFF&#10;ABRRRQAUUUUAFFFFABRRRQAUUUUAFFFFABRRRQAUUUUAFFFFABRRRQAUUUUAFFFFABRRRQAUUUUA&#10;FFFFABRRRQAUUUUAFFFFABRRRQAUUUUAFFFFABRRRQAUUUUAFFFFABRRRQB/L9pmmy6pIyRusMUa&#10;77i4k+5EnTcce+AAMkngZNP1bVopIF0jSlaKxjbOGGHnYf8ALST364XooOBk5Ypq+q2xt10PRWb7&#10;FC25pG4a5kxjzGH5hV/hBPcsTQhhmupktraNpJJHCxoq5LMTwAPWv0Q/I72LGl6bea1fR6fZKu5s&#10;lmdtqxqOS7H+FQOSewFWtX1W0trQ+HfDrt9lB/0q6I2veOO5HZB/Cv4nnpJrNzB4dsW8K6dKrzMf&#10;+JtdRkHewP8AqVP9xSOSOGbnkBaw5JQKAbtoO5PyIuWPAC961r2ZfCNq2l2xB1SZCt5Mv/LqpHMK&#10;n+8R989Ryv8AeyzT2/4RnTk1+X/j+uVb+zI2/wCWS9DOQe+chPcFuNozjfMcljkk/nRuT8Io3uwC&#10;qWJ4AHeukvCnw906TSbcg65eRYvJlP8Ax4xMP9Sv/TRh94/wj5RyWpnh9IfB+jr41vola8m3JokE&#10;i5Ct0a5IPZTwvq/P8Nc5LcTTyNPPIzySMWkkdssxJ5JPrRuUlyh0HzV02nCP4faLF4huE3a1fR7t&#10;LhYA/ZIT/wAvDD++f4B25bniqng/StOhgn8aeJE36fp7BY7dv+Xy4IysI9v4m9FHuKx9a1rU/EOq&#10;T6xq1wZLi4k3SMf5D0AHAHYcUblfDqQyzPI7TTSMzscszNkknua3vD1ta+G9KXxxrdssjszLotnJ&#10;0mlHWZh3jQ9ujNx0DVS8J6DBrN3Jd6m7xabYx+dqM6dVTOAi/wC0zYUe5z0Bqv4l8Rz+JNVbUJIV&#10;hjVVjtbeP7kESjCxr7Afmck8k0vIPMrXl5daheS6hf3DSzTSF5ZJGyWYnJJrY8JaJpwt5vGHieNm&#10;0uxbasIbBvbjGVhX27sey+5FZ/hnQbvxTrEel20yxLtMlxcycR28SjLSMewA/wAO9T+NPElrrFzD&#10;pmiRNFpOnxmLT4W6kZ+aVv8Abc8k/QdqPIPNlTXte1DxJqkus6pKGllP3VXCoo4CKOygcAdgKueC&#10;/DUGv3U2paxO1vpOnIJtSuVHzBc8Rr6u5+UD8e1ZuiaNqPiTWLfQtJgMtzdSBI09/U+gA5J7AVre&#10;Otc06C2g8B+F5g+m6dJumuV/5fbnGGm+g+6o5+XnvS8kC7sp+MPFVx4r1UXrQLb2sMYhsLGNspbQ&#10;j7qD19Se5JNHgvwpdeMdZ+wi5W2tYYzNqF7J9y2hX7zn+g7n8TWXZWd3qt7DpmnQNNcXEixwxr1d&#10;icAV13jy/s/BOif8Kr8PXKySCQSeIr2M/wCvnHSEc/cTOMf3h0BBy/IPNmV498YW3iC5h0jQYGt9&#10;G01fK021brj+KV/V2PJ9OnbJg8C+C9S8fa8mkWknkwovmXl5J923iHVzyPw55PtkjN0jSNR17U4d&#10;G0i0ea4uH2xxxr19/oByT0ABNdp491jTvh74fb4T+ErpJJ5GDeItQjP+tl/54qf7q9x+B53ZW2iD&#10;fVmf8SvG2n6olv4N8Ix+ToOl/Lar3uZP4pm9zzjPQHtnFZPgXwVqnj/Xo9G0z93H966unX5II+7H&#10;+gzyfTkijoOh6j4m1eHQ9Kh8ye4faueg9z7f5HNdn4/1/TPh94db4TeDLgSTNz4g1JcbpZO8II/h&#10;HQj/AIDk/Nk20QL3vekZvxK8b6XLZw/DzwKPL0PT3+aUfev5u8zeo9B+PoBymnWF1ql2tjaJudgW&#10;ZmOFRQMlmPZQOSewFR2NneardpYafA0ksjYVV/U+wxyT0A5NXNSvLXTrNtA0aRZFZgb68XP+kMOi&#10;jPSMHkDALH5j0UKbaBvqxuq6lbRW39haJJm1DBp7jbta6cfxH0Uc7V/E8njNZgpwBntTSSetbCqP&#10;Bsa3Fym7VpF3QwsoIswejsP+enoP4fvHnGH7wR11AH/hD41uJFDasyhoV3cWI7MR/wA9T1A/g6n5&#10;sbcOR2kdpJG3MzZLMeT70TTSTO00zszM2WZjkk561a0fRl1ASanqFybfT7dgLi47sx6RoM/M57Ds&#10;OTgAmp2K+Ido2j/2mJL28uPsthbsPtV0U3Yz0VRkbnODhcj1JABIj1zXW1MR2Vjb/Z7G3Y/ZrYHJ&#10;Gersf4nPGW9gBgAAJreuPqzx2tvB9ns7ZStraq2Qg7sT/E7cbm78DgAAUBud/LRWZmOFVRkk0h+g&#10;hb5sY/KtqOC28FILm+hjk1hgGgtZAGWyHZ5B0Mnoh4Xq3OFAVj8C/wAQk1zoV2grp359Zv8A0X/v&#10;/cwJpJJZWklcszElmY8k+poH8I66u57uV7q6naSWRi0kjtksxOSSe5qXSNJvNcvPslltG1S800jb&#10;Y4Yx1dz2A/8ArDJIFSaHoF1r00ixypBbwLvvLybiOBM9SfU9Ao5Y8AE0/W9ctDa/2B4dWSLTkk3M&#10;0mBJduP+WkmP/HV6KD3JZmXvFR8x+qa3Z2dk/h3ww8i2rY+2XjLtkvCDnkfwxg9Ez1GTk4C4r8df&#10;SlLgDitfSNG02ws4/Evi5X+yvzZ2Cvtkvcd/VIsjBfvyFyQSsBuM0bw/bGz/AOEj8TSSW+mKxVNv&#10;Et24/wCWcQP6ueFHqcKaeveJLvXp418iO3tbddlnZw58uBfQZ5JPUscknkmm+IPEOoeIr77dqDKu&#10;1QlvBEu2OCMdERf4VH69TkkmqMQluZltreJnkkYLHHGuWYk8AD1oKj5AxJO0V0MdnY+AII9S1y3j&#10;uNZkUNa6XMuVtFIyJJx3Y9Vj/FuMKV3Wnw4KyBluPECnO35Xi00+/UPMPTkIfVh8vMzzz3U73V1M&#10;0kkjFpJHYlmY9ST3JoKHahqV7ql7LqOo3Tz3EzlpJpGyWPrTtH0fU/EOpR6RpNq008p+WNcDAHJJ&#10;J4AA5JPAFO8PaBqfijUl0zSY13bWeaaV9scMY+9I7HhVHcn+eK0tb8Rabo2mSeEvBcrNbyLt1LVC&#10;u2S/P90d0hB6L1bq3YAJiLqer6d4SsZfDfhG7Wa4mQx6prMZP70HrDD3EXYtwX9l4PNttxhqSQ4W&#10;tjw14Vgv7GXxT4iu2tNHtZNssy48y4kxkQwg/ecjqeijk9gV7xQeF/C39sxTazq14bHSLNh9rvvL&#10;3Et2ijH8ch7DoOpIFQ+KvFja6IdL0u0FjpVnxZ2KNnHq7n+ORu7fgMDimeKPFd14jljtoLVbPTbV&#10;Sthp8LHZCvqT1Zz/ABOeT9AAMh2XGAagv3gaQLXUWGnWPw+sovEnie0S41SaMSaTpM33Ygfuzzj0&#10;6FY/4upwOC6zsbH4Z2yaz4itI7jXZFD6fpUy5WzBGVmnH97oVjP1bjAPK6lqN/q17JqeqXUk9xNI&#10;XmmkbczMe5NA9hdU1TUNZv5tV1e8kuLieQvNNI2SzGpfD3h7VfFeqx6Po8KtIwLSSSNtjiQfekdu&#10;iqBySaPDvh3VvFmqLo+jW+6QqXkkdtqRRj70jt0VQOpP861PEnibTNG0dvA3gactas2dS1Qx7ZL+&#10;QdueViH8K/ieegAeKPE2l6Ppb+BvBEzNZswOpakRtfUJF6HH8MQOdqf8CPPTl6aSFGStdR4X8P6Z&#10;o+lL498c2rGx3EaXppyrajKP5RKfvN3+6OaAHeHND0vwrpKeP/Gdos2/P9iaTMv/AB+OD/rZB/zx&#10;U9v4zx0ya5vX9e1TxLqs2s6xdNNPcPukdv0HsAOAOgAxUnijxNqnivVptZ1eVWkkwFSNdqRIOFRR&#10;/CoHAFV/D+gar4r1i30LRYPMuLhsKN2FUAZLMewAySewFLlQFrwn4X1Pxjq40nTSiKqNJdXUzbY7&#10;aFeWkc9lA/PoOTV7xv4s017KHwX4NVo9GsZNytIuHvZsYNxJ7noq/wAK1Y8WeItI0DR2+Hfgq5E1&#10;oJA+q6kF+bUJh6H/AJ5Kfur3PzH1rj5JFzk//ro94BUVpJFQKWZmwqqMkn0rt70r8INCk0e2f/iq&#10;NSt8ahMrc6ZbsM+Sv/TVwfmP8I4HXNM0C1tvhZocPjjWYI5NcvIt+gWEyhhbRn/l7kU9/wDnmD3+&#10;bnHHEXl9c31xJdXU7ySSSM8kkjEs7E5LE9yTUFXtoNd88/lXYeCNOtfAWhx/FLxFbpJdSMU8M6fM&#10;v+umB5uGH/PNO395sdMZqh4A8JabqSXHi/xa7w6DpbA3TLw11KeVt4/Vm74+6uSSODWd428Y6n4z&#10;12TV71Ei+RYrW1hUCO1hX7kSAAYAH9T3oBaRM/V9TvNSvJtQ1C7a4uLiQyXEznJdickmuk+G/hnS&#10;4LSf4l+Nrfdo+luBBatx/aF11SEf7P8AEx7L9TjL8C+D7vxvry6XBKtvbwxtPqF9J9y1gXl5GPsO&#10;nqcVa+I3jSx8Q3lvpHhyFrfQdJQw6TbtwWGfmmf1dz8x/AetBRleJvEeq+KdcuvEet3PmXd5JvkI&#10;6KOygdgBgAdgK1fhx4Z0u6e68Z+LUb+w9FAkuU6G6mP+rt14PLN19FyTjg1jeGfD2reMtft/DmiR&#10;b7i6kwpbog6lj6AAEn2FbPxG8S6TLHbeBfCc+7RNGyFmC4N7cH79w316LnOFAxjOKA82YvinxRqn&#10;i7X7nxNrUoa4upMqq/djXoFUdlUAAD0FZcjBuWFEr7m3Efh6U3h2yT9fpS94rzYJ8nzkf7tRuwx1&#10;okkLtnt2FRswIwKOVEgz9hUbP2FOPSoycDJqZblx2An1NN8wdxSM27tTGyTtFIY4sM8mmswI4phY&#10;A4pjEmgv3hxf0pjSZpGcAcGm5x1oGBb1NNdgeBSM27tSE460AI+ccVGWApZHJXioiwFACvJ2NRkk&#10;9aCSTmml/QUAeifsln/jKr4Z/wDZQdF/9Loa/scboa/jf/ZLb/jKr4ZZP/NQtF/9Loa/sgboa8TN&#10;vjh8/wBD6LI/4c/VfqOoooryj3gooooAKKKKACiiigAooooAKKKKACiiigAooooAKKKKACiiigAo&#10;oooAKKKKACiiigAooooAKKKKACiiigAooooAKKKKACiiigAooooAKKKKACiiigAooooAKKKKACii&#10;igAooooAKKKKACiiigAooooAKKKKACiiigAooooAKKKKACiiigAooooAKKKKACiiigAooooAKKKK&#10;ACiiigAooooAKKKKACiiigAooooAKKKKACiiigAooooAKKKKACiiigAooooAKKKKACiiigAooooA&#10;/lvJC8k1r2Mp8L6L/brfLf3ysmmj+KKLlXn+p5Rf+BHggVneH9LTW9VW2nlaK3jVprydVz5UKjLN&#10;9ccAdyQO9M13V21zVJNRMXlxnC28C/dijUYRB7AAD361+iH5D5oqEk9aveH9Kt9Qunu9S3Cxs4/O&#10;vGU4JXOAg/2mYhR1xnPQGqOa1fEBXRdPh8KR581GFxqXT/XFflT6Ipxg9GZ/agcY9WUtW1S41i/k&#10;1G6CK0mNsca4SNQMKijsoAAA7AVZ8KaLDrmqFb6dorG1iNxqEy9Y4V649WJwoHqwrKZscsa3vELn&#10;wx4atvCcXy3V4qXmq+q5GYYvwU7yPVx/dpeRXmZ/ibxBN4k1d9TliWGMKI7W1U/LBCvCxr7Afmcn&#10;vUOhaNf+I9Yt9C0xFM1xKETcflX1YnsAOSewFUye5rorFk8J+CZdXz/p+uK9ta/9M7VTiV/Yuw2D&#10;2D0w33IPG2uWd7cQ+H9CY/2XpamKzOMec38czf7Ttz7KFHasWNJrmZLa1iaSSRwscaLksxOAB75p&#10;hdq3/CTL4a0i48fTD99E32bR0Ydbgr80n/bNTn2Zko2H8TDxlcwaJaQ+AdNmVltH83VJozxPd4wR&#10;nusY+Qds7j3rnGfsKazM58x3OTyxPeug8BWVhbyXPjXWoBJZaOqusLdLi5Y/uovpuG5v9lT60bB8&#10;TLGvH/hBvDC+E4zt1PUo0n1hsfNDEfmjt8+4w7e+0djXKl/Sn6hqN5qt/NqepXDST3ErSTSN/ExO&#10;Sa2fh/omn6lf3GveIE/4lOjxi4vhn/WnOI4R7u3H0z0o2D4nYvBx8PPB3mv8uta9b4T+9a2J7+zS&#10;foo7ZrkC57mrfiPXtQ8U63ca/qkmZriTdtX7qL2UegAwAPQVsfDXwnY+INTm1jxDL5ei6TH9o1OX&#10;+8v8MQ/2nIxjrjOOcVO0dQ+J2RreG40+Fvg7/hObsf8AE71eNotDhZebeEjD3P1IOF/PkE44SS4e&#10;SRmd2aRjks3JJ9a0/G/i+98b+JJ9evIxGrfJa26/dghH3Yx7Afrk10Hwv8M6Zp9pP8TfGMZGm6d8&#10;1tC3BupedqrnryMDHcE5G3k21YvilZbGlY+X8F/Bg1q4C/8ACUaxERZxuBmxgPWQjqG6jnuP9k58&#10;5hW61O8WC2SSa4nkwoHzM7E/qc1a8V+KNU8Y6/ceIdYk/eztlY1ztiT+FFHZQOBXZeENI034aeG5&#10;PiB4ot4prybdFpthJhvMk7qefur/AMtPThMg71J8I/idlsi1cXcHwO8LfY7B428TatDlplJzaQkf&#10;e6cE8hR1/iOOFHmscV1eXS29vFJNNM4VEVSzOxPAA6kk1NrGs6jr+qTazq90011dSF5ZG/iY/wAh&#10;2A7Dird5IPCts+nhf+JnMhW6bGfsiEcxj0kIPzd1Hy9dwDjsTKXN6DNRurfQLZ9D06dZLiRduoXU&#10;fQc/6lD3UfxN/EeB8oy2OZNnQfhSH+9/Ota0itvDdtHq+o28cl9Mgexs5F3LGp5E0g7juqHIb7zD&#10;bgOw3HQhPClumo3iBtUkUPZ2rLxbKeRK4P8AERgquO4Y9gcSeaSSVp5pGaR2LM7NkknuadcXE91N&#10;JdXUzSSSMWkkkbLMxPJJ7kmrGjaMt9FJq2q3DW+n27YmnGNzt1EcYP3nP5KOTx1n3il7waToy3sU&#10;mp6pcm30+3YLNcBdzM2MiNB/E5/IdSQKi1zXX1aSOGKAW9nbgrZ2aNlYlPXn+Jj1LHkn0AABrmtt&#10;q8kcccC29rbqVs7VGysSk8/Vj1LHkn0AAFK3t7m/u47KxgeaaZwkUca7mdjwAAOpqTTyQkaXF1Mt&#10;taQtJJIwWOONSzMT0AHc1syXEPgZfIs5Um1phia5jYMtj/sIRwZfV+i9BzyGzX1r4OgbT9Injm1O&#10;RCl1fxSblt1OQY4iOCccNIM+inGWbn9wUcUC2HlmPer+h6E+r+Ze3VyLXT7XBvL51yseeiqP43PZ&#10;R16nABIND0NL6NtX1idrXTIGxNcBfmkbr5UY/ic/koOTgVD4g8RtrJjs7W1FrYWuRZ2UZO2PPVif&#10;43bux69BgAAA/NkviDxIuo26aPo9s1rpcDbobfdlpG6ebIf4nP5AcDA65DN3Y0jPhc5rdisrPwPE&#10;t/r1olxq7KHtdNmXclsCMiSZT1boVjP1bjCkCIWWlWPhuzj17xZbeZLIgfTdJbgzekkvdYu4H3n7&#10;YHzVi6trWo69fPqepXHmTScbsABQOAoA4VQMAAcADApmo6lfateyajqN1JNPM26WWRssxpdI0nUN&#10;d1BNM0q38yaTJxnAVRyWYnhVA5LHAAGTWZXkhljY3uqXkenadayTXEz7IYY1yzN6CtyTULHwDbfY&#10;9DuluNckUrdahEwaOyB4McJ/ifqGkHA6L/eMWpa7p/haxl0Dwncia4mUx6hrCj7694oe6x+rcM/s&#10;vB53BPP3aCvQGcZ3E5Pc1e8O+HL/AMSXUiwyJDbW6eZeX05xFbp/eY/oFGSx4AJqTw94Yk1pZNRv&#10;bsWemWpH2zUJFyq+iKP43PZRyepwASH+JvFkWpWkPh/QbI2Wk2rZht92XmfoZpW/jkP5KOFAGchQ&#10;7X/E9mmmt4T8JxPb6bvBuJpFAmvnHR5MdFH8MYyFz3PNYBf0FBk5wK6DR/Del6Npcfi7xxn7PJ82&#10;n6SrbZb/AP2j3SLI5fqeQvPIAIdB8M2aab/wl3i6WSHS1crBDGcTX8g6xx56KP4nPC9snAqh4n8U&#10;3nia7V5oY7e2t08uxsbfiK3jz91R6nqWPLHk81F4m8S6n4q1RtU1NkU7QkMMKbY4Ix92NF6Ko7D8&#10;eSSaowxT3VzHZ2kLSzSuEjijUszsTgAAdSTWYCEvIwjjGWJwFUcmurhhsfhfbpqGq26z+Jmw1pYz&#10;KGj01SMiWUfxS9CqHherc4WiRrH4UoYlMdz4o/jbh4tJ9h2ef36J7sOOPmuJbmd7m4laSSRi0kkj&#10;ZLMepJPU0D2JLu8ur+7kv7+4eaaZy8s0jEs7Hkkn1qz4c8Oap4t1VdI0iNd20vNNM+2OCMfekdj9&#10;1QOp/rxS+GfDOp+LNS+w6ftSONTJdXUzbYraIdZHbso/U8DJIFX/ABL4r02y0hvAvgYuNM3hr2+k&#10;j2zajIP4m/uxg/dj7dTk9APMXxH4n0zSdLk8EeBpG+xsw/tLUiNsmouP/QYgfup+J5PHMEhaRiFX&#10;Ga6Twx4U0yw0iPx748ikGmeYy2FjG22TU5F6qp6rGDjc/wCA56BXvB4X8NaZY6UvjvxzH/xLVYiw&#10;08SbZNSlH8K4+7GD95+3QZJ4x/FXinVfFuqtqmqSL90JDBGu2OCMfdjReiqB0H9Sad4s8V6t4w1T&#10;+1NVkX5VEdvbxLtjt4xwsaL/AAqB/ickk1n6fpt/rWoQ6TpNo9xcXEgSGGNclmPagYuk6TqviLVI&#10;dF0SzkuLm4k2Qwx9WP8AID1J4ArpfEetaZ4F0aXwL4Qu1nu7hdmvatGRiY/88Ij2iB6nq5H93AL9&#10;Z1LT/hnpVx4R8NXUdxq11GY9a1SPkRr3toW9P77D7x46CuJJ6sT1oDm6Cs/dmrrPCGgaT4b0hPiR&#10;42tFmh3EaLpcjf8AH9KDy7D/AJ4oev8AeOB9a/grwppX2F/HPjjcuj20m2G3V9smozD/AJZJ6KP4&#10;m7Dpz0yPGXi7U/GmrvqupuFG0Jb28YxHBEPuxov8KgdB+JyTmpkBB4i8San4n1e413W7pp7i4k3y&#10;SN3PYAdAAOABwAKteCPBl3411c2n2pbWxt4zNqWoSj5LWEdXPqfRe59skU/DvhzVvFus2/h/RIPM&#10;uJ3wNxwqL3dj2UDkn0roPGvibSNH0Zfhx4IufM06GQPqF9gbtTuB/Gcf8slPCL0/iOTzUlLuyr4/&#10;8aWutNb6D4ct2tdE01Smm2rfeb+9PJ6yOefYce55/S9Pv9c1SHRtItWuLq5kCQwp1Zj29vr0FV3b&#10;JxncxrvFUfBbw6yZ2+LNWtvmbkNpNqw/SZx+Kj07gR7sr+ONV07wToTfCvwvdrK29X8TalC3F1cD&#10;pAp7xxnj3bJwO/DMxkbp14VR/KkmnLn5e1dl4G0yz8D6EvxY8S2azSNI0fhnT5R/x8XC9Z2HeOM/&#10;m2BkY5CibVT/AMKo8Jt4Wtiq+ItctwdWk/isLVgCtv7O45fpgYHPWuDkdV+Ve361Nqup3uq3s1/f&#10;3TzXFxI0lxNIfmdicmqhYAZzQApyx4FNlIVfLU/7x9TQXKjngn9KjZhjg0mwim9RpJPWhjgZppf0&#10;FNLeppl+8BJPWoy3cmnF/So361mMC57U3ft701z2phcCgBGfFNZsj5qRnweBTCSetADi/oKazf3j&#10;TS/oKaT3JoL94cX9KaSB1ppcnhajc8YBoGOkkJGAahL+lK/3aiL46UAOLE8k00v6Cmlj1Jppfsoo&#10;A9E/ZKP/ABlZ8Msn/moWi/8ApdDX9kjdDX8bP7JAP/DVnwx3H/moWi/+l0Nf2TN0NeJm3xw+f6H0&#10;WR/w5+q/UdRRRXlHvBRRRQAUUUUAFFFFABRRRQAUUUUAFFFFABRRRQAUUUUAFFFFABRRRQAUUUUA&#10;FFFFABRRRQAUUUUAFFFFABRRRQAUUUUAFFFFABRRRQAUUUUAFFFFABRRRQAUUUUAFFFFABRRRQAU&#10;UUUAFFFFABRRRQAUUUUAFFFFABRRRQAUUUUAFFFFABRRRQAUUUUAFFFFABRRRQAUUUUAFFFFABRR&#10;RQAUUUUAFFFFABRRRQAUUUUAFFFFABRRRQAUUUUAFFFFABRRRQAUUUUAFFFFABRRRQB/L+Smj+EF&#10;RQv2jWJNzNu+ZbaNsAfRpASf+uI9axSwUYWtLxjfxXmvzRWu37PaKtrbGP7rRxAIG+rY3H3Y1kmQ&#10;Cv0Q/I/I1vCsVuNSk1i/RWt9NhNy8ci7lkYECOMjuGcqD/s7vSsy5uprq4kuriUySSuXkkbqWJyT&#10;+daV7IdN8GWthHN+81K4a6uF/wCmceY4h/315x/759qyCcdaBvsa/gnTbTUdc+1asoay0+Fru9U/&#10;xxpyE/4G21Pq/wCFZ+rapdaxqVxq1/JumuZmkkPuTnH0/pWqW/sX4fLsb99rd5ll7i3g6fg0jH/v&#10;19a59m/vGgb7F7w9o9z4j1y10O1+VriYK0naNf4nPsFyT7CpvG+vwa/4hkubEFbO3RbbT4+flgjG&#10;1PxI+Y+7GrXhqRtD8Jar4pA2zTgadp8nH3pBmZh9Ixtz/wBNPy5sMAOKX2hfZJ7S2u9RvIdPs490&#10;s8ixxIvVmJwB+ZrZ+IV/bw6jD4T0ybdZ6LGbaNl+7LNnM0v/AAJ84/2VX0p3gFhpEepeOJSFOl22&#10;2y3Y+a6lyifUqN78f3K5ndg560faD7JIqyTOsUa7mY4VR3PpXRfEGcaDbWfw4tHXbpYMuosvIkvX&#10;A8znuEGEH0PrTPhtbx2N3e+O71A0OhW/nQqy/LJcsdsKf99fN9ENc5cXM91PJdXczSSSOWkkZslm&#10;JyST3JNH2g2iIA8jrGgLMxwqjvXU+P5ovC2kWnwys3+a1b7VrTq2RJdsv3Poi4X6lqj+G0NvphvP&#10;iJqMStb6JGGtY5DxNeNxCmOpAOXOOgWuXu7ye8uZL27naSaaQvLIzZZmJySffNLdivaPqOtbe7v7&#10;uPT7KBpJppFSKONcs7E4AHvmuw+JF/aeEdEt/hLoc4b7K3na9NGTie7I+57qgwPqOmRUXw8WPwfo&#10;F58Vr6NTLCxtNCjkUEPdMvMuD1Ea89MEn1FchGl7ql+I1DTXFzN3OWdmPX8zRuw+GPqa3gTwhqHj&#10;fxBDpNrExj3jzmU4AHpnBwTg84OAGOCFNavxZ8ZWerXkPhHw0+NH0n5ITHwtxKBhpcen8K9cKPet&#10;PWLi1+F/gCPSNOkX+1tbt8tMuMxWrYy+cZBlxhQeQg6KxbPL+A/B134v1mO1ity8PmbW+YqHbBO3&#10;ODgYBZm7KCeTgE8ytlyo2Phl4Ps5BJ4y8TzfZ9PsY/OaQjkLnAYdMszDag/vZY5C7WwvHnji98a6&#10;0dRkiEFrCvlWFmrHbBCPuqPfHJPc1p/FLxra6iY/Bfhi4DaXp8mZJ0UKL2fG0y4HAUABUXoFH0xg&#10;6db22k2S+I9XhWTdkafayLkTMDgyMCMGNT6/ePHIDYF3ZMn9lE1u48LWy6lKo/tK4UNZxtg/ZkPS&#10;Yjs5/gHUff8A7pOMWIO5myaW6vrq+nkvb2dpJZGLSSO2WZj1JrQ0zT7Kws18R67B5kJYiys2Yj7U&#10;4PJOORGD1IILH5VOclaJtzDrG3t9Gsk17WIFkkkXdp1jIOJOcea4/wCeYOcD+Ij0BrLvLy61C5k1&#10;G+uHmmmcvJJI2WYk8k0t/qN3qV5Jf305kmkOWY8Y4wAB0AA4AHAAwOBU+j6VHqCSahqVybfT7bH2&#10;m425JJziNB/E7YOB7EnABNTruV5C6No6X6Sapqtw1vp9uwE9wq5ZmxkRoD95z+QHJwKg1vW5NYeN&#10;EiW3tIPltLSM/LEvr7scDc3Un2wAuu62+sSxxQQC3s7cFbOzU5Ea9yT/ABMerN3PoAAK1np99qt3&#10;Fp+m2zTTzNtjjXqf8+vYVJXkhlta3mpXUenadbPNNK22OONcsx9MVp3d7Y+FLeTSdFuEmvpEKX2p&#10;R8hVIwYoT6YyGcYLcqPlyXXUNQ0/w5ZyaJoE6zXEy7NQ1KNjhh3hi/2P7zdXxxhchsB2O7igr4Vo&#10;DnB4NamjaBbPZnxD4jle302Niq7P9bdOP+WcQP6sflUepwpNL0Ozt9OXxN4mDLZFiLW1Vtsl6w4I&#10;X+6gP3n7dBk9M/XPEF9r179rvGVVjUJb28S7Y4Ix0RF7AfmTknJJJAJNe16fXp1/crb21upSzs4c&#10;+XAmc4Hqe5Y8seTk1RjjlmlWGCNndm2qqjJYnoAPWltLW91O8jsLC2eaeaQJDDGuWZieABW3Ne2f&#10;gWKSw0m5juNYYbbjUIW3JZjvHCe79mkHTovdivQpdxzfYfh8haRY7jXuqr96PTvr2eb8wnu33ebm&#10;nnupmuLmZ5JJGLSSSNlmJ6knuaaz92ar3h/w5c+IGmuWnW0sbRQ19qEwOyEHoP8Aac87VHLH2BIP&#10;eC99Buh6DqHiG8+x2IVVVd9xcTNtjgjHV3b+FR+ZPAySBVzWdf07TrCXwr4OLfY3IF5qEi7Zr4j1&#10;/uRg8hPxbJwBHr3iW3ntP+Ed8NQyWulRtu2v/rLp/wDnrKR1Poo+VR05yThsxxyagrbYcSo7VseH&#10;/DMF9Zt4i8TXjWWkwsV8xVBkupB/yyiB+83TLdEByewLtG8P6bYadH4s8YFls2b/AEPT0bbNfken&#10;9yMHhpPwXJ6Z/iPxLqPia++233lxxxrstbW3XbFbx9kRewH5k8kkkmgqJJ4m8U3PiEwWcVvHaafZ&#10;qVsdPg+5ED1JP8Tn+JzyT6DAGS7EcClBd2EcUZZmOFVepNdMtvYfDNftWs2kN54gZA1tYyfNHp3p&#10;JKOjS+kZ4Xq2ThQFDLTRtM8E2Uev+MLaO4vplD6bocmeQeRNcf3U7hOr98Lyed1rWtQ1/U5dY1i7&#10;aa4mOXdvpgAAcAAcADgAYFQ3+o32qXsuo6hdyTTzOXmmkbczsepJqTRNE1TxLqkejaPaNNcTH5VH&#10;GAOSxJ4CgckngAUEylcisdO1HWL+LS9Ks5Li4uJAkMMa5Z2PaujudR074X2z6b4fuo7rxA6lLzVI&#10;W3JYgjBigPd+zSDpyF7mm6n4g0vwRp83hrwXdLPezKY9U16PPzr0MMH92P1f7z+y8HkyQFwDU8o7&#10;20Glmc72brzWl4Y8L3/im5kWCWO3tbVPMvtQuMiG2j/vMe5PZRkseAKk8KeDbjxO89/eXq2Ok2ID&#10;ahqUw+SIHooH8bnoqjkn25qTxf41ttTtI/C/hOyaw0O1bMNszZkuZO88x/ic+nRRwvqZGSeKfGNh&#10;Jpa+DfBkUlto8bBppJOJr+Qf8tZcdv7qdF9zzXNPIccUjN3Y11GgeG9H8MaVD408fwFo5l36Topb&#10;a996SP3SEevVug9aB7jfDnhjSdJ0lfHfj1T9ibP9m6YrlZdSkHb/AGYgfvP+AyTWL4n8U6r4v1Rt&#10;U1RlUhRHDDCu2OCMfdjRf4VHYf15pvibxRrHi3Vn1jXLrfIyhY41G1IkH3URRwqgdAKq6dp+oazq&#10;EOk6XaPNcXEgSGGNcszE8CgPQLKwv9Wv4dL0q1kuLieQJDDGuWdj2rq9V1HTfhZp0nhzw9eR3GvX&#10;EZTVNUhOVtFI5t4W9ezOPoKTUtT0/wCFdjN4c8N3kdxr9xH5eqatC4K2in70EJH8XZn/AAFcSSxO&#10;WNA/hAsx5c10HgrwlZ6rbTeKfFczWuh2LYuJFOJLmTGRBF6ue56KOT2yzwX4Lh14TeIPEd41jodi&#10;w+2XgA3SNjIhiB+9IfxCjk+hg8ceN5vFVzHbWVqLPS7FTHpmmxt8sEfv/ecnlmPJJ9MCgPMj8beN&#10;bzxlqCSmCO1srWPytPsYf9XbRDoo9T6t1J59AMrT9N1LWdRh0jSLR7i4uJAkMMYyzMe1RQRXF7cR&#10;2dpA0kszhI441LM7E4AA7kmu2vp7X4N6RJoljPHJ4ovotuoXcbZ/s2MjmCMj/lqR95v4RwOeaCo+&#10;YzxHqenfDTQpvAPhi+SbUbldviDVrdzhv+nWI/8APMfxH+I8dBiuEkd2+YtRLKW+dq6jwH4S0xdN&#10;k+IvjqFv7Fs5Nlva5KtqNx1EKn+7x8zdgMDnOF7wfEXvCGmWHgDQ4/iX4ntEmvJv+Rb0uX/low63&#10;Ug/55qfu/wB5vQYNcbq2q32s6jNqep3bzT3ErSTTSdXY9T/9arXjLxhqvjPWptb1ORTJJ8sccYxH&#10;DGPuxoOyqOg/E85NN8HeE9S8b65Ho1hIkKhTLdXUzYjtoV5eVz2AH5njqamW5S13NH4eeDLPxBNc&#10;+IvE1w1roOkqJNSuFzukOflgj9Xc8ew59AaXjrxld+MtZbVZrdLWKOJYbGxh+5aW6/cjXgdB3wMk&#10;k1e+IXi/TLyG38HeEEaPQ9Lb/Rdy4e7mxhrmT1Y9vReBjpXKlv7xpBvohpLE4FKqqg3v/wABHrSA&#10;7vvcKOtNkkDHAPsB6UFDZHZmyWqNzgYxSs2KY7nFTIv3gzUZPcmgt6mml/SnLYgC57VGZCaC57Ux&#10;gx4FHvF+8I57U2hyF6VGST1NQF0OLKDwKjdu1Bf0FNY8c0DGl/SmlvU00ue1NLY60DjuOLk9KjeQ&#10;LSFiaYXA6UFe8DO7jcelRPKBwtPcMy/McVDuUfdFAnpsOQFhuc04uF6VD5hH8VN3seFFAcx6L+yV&#10;L/xld8MRn/moWi/+l0Nf2V9v+A1/Gj+yOAv7Vvwxyf8AmoWi/wDpdDX9lw4X8K8XNvih8z6TI/4c&#10;/VDqKKK8k94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P5YCxNLFDJPKsEMe&#10;5nYKqjuSajL+la3gOJJfFtrcTH5LTfdvnoRCjS4/HZiv0Q/IxfHU4HiSfToirR6eq2cZX7pEShNw&#10;/wB4gt9WrGYsxAz7fWklmMjNIzFmY5Zj3960/A2nx6r4y02zuBmP7YjzL6xqdzf+Og0bFfEyx8RG&#10;Nrr8fh8BQNJs4rJtv/PRRmX/AMiM9YJb1NSarqd1rGpXGr3jZmup2llb1ZiSf1NO0LTJdc1yz0SA&#10;fvLy6jhX/gTAZ/WlshPc2PGkg03RtF8KxkfubH7ZdLjnzp8Nz9IxEPb8TXNs4A4NanjvWYtf8Zal&#10;qtsf3Ml44g/65g7U/wDHQKpaNpNxr2r2uiWg/e3lwkMe7oGZgAf1ojsORt+KSdF8EaJ4aRvnvFbV&#10;LwZHVzsiH4Im7n/npXN1sfETVrXV/GmoXNgP9Hjm8i2x08qMCNP/AB1RVTwloMvirxRp/h1C3+mX&#10;SRuydVXPzN+C5P4UR2JlrKyNjxSR4d8D6P4VQYmvs6pfA9RuykK+3yAtg/365Ynua0/HfiBPEvi+&#10;+1m3XbDJMVtlXosKjbGP++VWrfwv0m0v/FI1bV8/YNHha/venzLHyqc/3n2r+NL7IP3pWRc+IJPh&#10;jQ9L+HEJ2yW8QvdWG3G65lUEKf8Acj2r+Jrm9D0W/wDEmtW2g6XF5lxdTLHGvpnufYdSewFJrOq3&#10;mu6vda1qD7prq4aWQ5/iY5/Kul8JH/hCPBN94/kXbfahu0/Q8ryuR++mH0X5QR/Exo2QfFIq/E/W&#10;tPutVh8L6A+dL0KE2tpwB5r5/ezcZ5d8n6AVpfDLw9p1jaXXjPxNH/oNlb+bOvGXQ/KkQweHlbjB&#10;x+73dnU1y/hbRJte1RLdbSSaNZFXyYzgzOxwkQPYseM9hub+E1vfFvXY7cw/DjSbhZYtPl36lNEo&#10;Aub0jDYx/Cg/dqOwBHYUeRV/tMxdS1PXPiN4vn1S+mX7ReSmSaRt2yCMfTJ2qvAAyeABkkA9V401&#10;a3+Gnhn/AIQjR18vU763xqTcb7W3YA+USP8AlpJwz+g2pyFXB4ctbH4XeF28YavbJJfNIUsLaQD9&#10;9dKe4xny4Ty3ZpMD+BSeFhg1HxTq017f3rFm3XF/eTZYIufmc/iQAO5IA5NHxE/CvNjtGsbWWKTV&#10;9WDrY27AMEOGnk7RL9e5/hXJ5O0Gvqmp3WsXrX12VywCpGi4WNAMKijsoGAB7VJrWqR6hKtrZQND&#10;Y2422luzAkDuzEYy7dSfwGAAA7RtJivRJf6hM0Nja4N1Oq885xGvYu2DgexJ4BNUT5Ido2mWZgbX&#10;NbDLYwvtWNThrqTGfKU/iCzfwg+pUGrqurXOr3jXl2y54WOOMYSNB0RR2UDgCnazrMusXCuIVht4&#10;U8u1tY2ysMec4HqckknqSST1o0XR5NXnklkn+z2luu+8u2XKxLn0/iY9FXqT6DJE+bDyQaPo51Rp&#10;Lu8n+z2Ntg3d1gHaDnCqMje7Ywq/icKGYN1vXG1byrW2t/s9ja5FpZ79wQHGWJwNztgbmwM4HAAA&#10;Dtd1saj5en6fbm30+3z9ltyRnJ6yORjc7dz24AwAAKdjY3erXcemaZAZJpDhF6fUkngADkk8Acmn&#10;7xfkJYWd5ql7HpunQNJNK2EVcfnk8AAckngDk1o6lqdp4es5PD/h66WaSZdmpalHn98P+eUeekfq&#10;eC/fjApNT1Wx0Kyk8O+G5xK0q7dS1Jf+W/rFH6RevdyMnAwtYTsQKgsUsAPmrWsNJsNJ06PxN4oT&#10;dHLzp+nbtrXeD99u6xA9W6sflXuyvsNN0/w3ZR6/4ptfOmmUPpulSZHnDtLLjkReg4L9iBycXVdW&#10;vtYvpNQ1KZpJpD8zHH4AAcAAcADgAYFAPTcdrmtajrt+1/qNxuYqFVVUKsajgIqjhVA4CjgCodL0&#10;y/1u9j0zS7ZpZpDhVGBjuSSeAAOSTwAMmpNH0XUfEd79i0yMFlUvLI7bY4Yx1d2PCqO5NXtW12x0&#10;qwk8NeE5WaGUbb7UGXa94c/dA6pED0Xqx+ZuyqAu7JL7WbHwtaSaH4VvVmuJFMeoaxHkeYp4MUOe&#10;Vj9W4L+y8HntwxnNNIwfm4rb0bw7Yxad/wAJP4rkkh0/kWtvGds184/hjyDhQfvSEEDoATxQP4iP&#10;w94Yi1GKTXdeu2s9Jt2xNc7ctK+M+VEP43P5L1YgYzH4g8US6zHHpun2a2Om27E2tjG2QpPV2P8A&#10;G5AGWP0GAABD4h8SXviKeNrhY4be3TZZ2dupWOBP7qj9SSSSeSSaz13yOscSksxwqrzml7xcfICw&#10;XiugtNH0zwfax654vtVnvJMPp+hyZG4dpZ+6x9wn3n9lOTILew+G6tPqttHea+yg29o+Gj04/wB+&#10;UdHl9E6L1bJ+Ucvf6he6pdyahqV1JNPM5eaaVtzOx7k1ALQm1zXNS1/UpNW1a586eU/M2MAADAUD&#10;oABwAOAOBUNlZX2p30WnafayT3E0gSGGJcszHsBUmiaLqniPUk0rR7bzJmyWywVUUdWYnhVA5JPA&#10;FbWo+INK8H2Enh7wTdedeSKU1PXF/wCWgPWGDjKR+rfef2XghS7sklvdP+GqtaaPcQ3niBlxNqET&#10;bo9Oz/BEejS+snRTwuT81cnJIzuZJW3MxyWPU01nJ6Vp+GPCd34iM19Ldx2em2ahtQ1K4zshU9AB&#10;1dz0VByT6DJAHxEHhvwzq3i3UWs9MWONI133V1cPshto+8jt/Co/M9ACeK0dd8T6XpOmyeEfApZb&#10;ST5dQ1R12zagR/6BFnonfALc8BnijxfaXNl/wivhGzksdFjcN5bsPOu3H/LWZh1Poo+Veg5yTzpd&#10;QM5oFtsNPB5rc8L+EE1Kyk8T+IbxrHRbVsTXW0b537QwqfvyH/vlRyxHeTQPCmnw6avjPxzNJb6X&#10;k/Y7WM7ZtRcdUjz91B/FJ0HQZPTO8WeMdR8WXUbXEcdva2sfl2Nhbrthto/7qj19WPJPJNA/Uf4u&#10;8ZT+IxDpdjZrY6TZ/wDHjpsLEqmersf45D3c8+mBxWG7bRgUO7FtqDLdK6+103TPhZax6z4qsY7v&#10;xBIqvp+jzYMdmpGRNcDu3QrF+LelTIoi0zQdK8CadD4r8e2f2i7mXfpOgyHBkHaacdViz0Xq59Fy&#10;TzviLxJrPizWJte16+a4ubhsu7dh2UDsAOABwBVfVdV1LXNSm1bWLyS4uriTfNNI2WZv8/lT9B0L&#10;WPFWrw6BoNm01zO2FRew7sT2UDkk8AVIeQmk6Vqev6nDoui2MlxdXEmyGGNeWP8AQep6Acmup1bW&#10;NL+GenzeGPCF9Hc61Mnl6trcLZWFSPmggPp2ZxgnoOKi1bxBo/gLTJvCHgO/FxeXCmPWtej/AOWg&#10;7wQdxH6t1c+i8Hj+lAAT3Nb3grwYmvrP4g1+9aw0Oxx9tvivLt2hiH8UjenYcntk8GeCodegm8R+&#10;I75rHQbFh9uvON0jdRDED96Q/kByfev448cS+KXh03TLJbDR7Fdmn6bGx2xj++x/ikPdj1oKUe4v&#10;jjxy/imWHT9LslsdIsAU03T4+ka93b+87dSx5JrngJpnWGGNmZm2qqjJY+mKOS3lovzHgAd67i1h&#10;sfgzp66pqcUc/iq4jzZ2bEMulKw4kkHeUg5VT90EE84FBQbbb4K6f50hSTxbdw4Vev8AZETDr/12&#10;YH/gI+vPBT3Es8jTzyM7M2WZmySfWlvL24vbmS9v7h5ppGLySSMWZmJ5JJ6mtfwJ4Hn8Y3ss9xeC&#10;y0uxTzdT1KRflgjz0H95z0C9SaCfiJ/APgqDxF53iPxLcvZ6DpuGv7oL80jdoI/70jdP9kHJ7A1v&#10;H3jmfxjqUfk2q2en2cfk6bp8P3LeH0Hqx6s3Un2xifx946g15YPD3hu0az0PT/lsLTjcx7yyEfek&#10;bqT26DuTzMNtcXdwlrbRNJJI4SONFyzMTwAB1NTruV5In0fStT8Qarb6Foli9xdXUgjhhjXlj/Qd&#10;yTwBya63xjrGm+B9Bk+GPhO9WZmcHxDqcOf9LmX/AJYof+eSHP8AvHP42NQeD4L6FJoNhMjeJ9Qh&#10;26ndLhv7OhI/490Of9Y38TdhwPWvP3fJyxqSvIJHJ5J5qMZY4H/6qHyxwvrTXcImxf8AgR9aB+QS&#10;SZ+VBhf51GX9KQsTTC/pQMczdzTXYHgU0t6mms/YUANLepppckYppIHU00uT0oAUsBTSxNNLAUzc&#10;7feoAczAjAqN2GMUkrjbwaiLepqWioji/oKjkc+tBf0FNLepqShpc9qYWApaYwweDQAbixxml+Ve&#10;BzTaa8mwcc0FRHOx28mq5OOtEjswyTUZPc0CbHEhmyaa0gX7tNLnPFNJA6mgEz0T9kdyf2r/AIY/&#10;9lC0X/0uhr+zI/cr+Mn9kVif2sPhf/2UTRf/AEvhr+zY/crxc2+KHzPo8h+Cfqh1FFFeSfQ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B/Kyz+la3hdCtlrWpBsNbaS236ySxxH/&#10;AMddqxS/oK2NEmMHg7XpCf8AWm1h/OQv/wC06/Q5bH5JHcxy/oK2vAqyx6hfamp/489Gu5CfQtEY&#10;lP8A31ItYJf0Fb3g4mLQPE1x/wBQVU/76uoBSkOJgmQmtz4aObXxYur7Ny6fZ3F231jhdl/8e2j8&#10;a5/coHWug8GyPbaF4k1LsmjCFT7yXES4/Ld+VEiY7nPl8HFdD8MJGtPEk3iEhT/Y+nXF6qt0LohC&#10;f+Pslc0X9K6PQQLD4ba9q5X95eXVrp8cnopLTOPx8pP8miQR+K5znmMTu9Tmul8AN/ZGi694xdvm&#10;tdP+x2uDg+dcZTI+iCQ1zFdNr7/2J8M9F0Hdtl1K4l1K6jx823PlQn6YWQj6032CPc5muqumXwt8&#10;KIbYDbeeJbrzZVLci0hOE47bpCxz3CVzug6TeeItbtNAsBma8uEij9snGT7DqfatH4o61Zav4vuI&#10;NIK/2fp6LY6ftbcPJiG0HPfJy2f9qjrYS0i2Z2g6Pf8AiXXLXw9pgDT3k6xR7ugyep9gOT7Ctb4n&#10;azbat4jh8NeG90mm6PEtjpqx5PnEH5pPdnfJ46jFXPBRHgnwNqXxGn3LeXe7TdD6ZDMP3sw7/Kvy&#10;gjuSKo/DPwvc+INWiEUqxvOzJFMxGLeNRma4Oc42Jwp4+dgQcqaXmOMdLdzf0aa2+GngyTxfHIjX&#10;zNJaaLtKnfcEbZ7odcrGP3aHoTk4G6sr4W+EhqV23ifXLg29rbRtPJeP/wAsY1PzTDI+Zs/ImOTI&#10;cjPlsKb4gvF+JvjePTNEgkj0fT41tdOt4uWECkKNoOMySMRjPdhk4BNWfip4itdIs1+G2gyIqW8i&#10;vrElux2SzgYWFeeY4h8vPVgWPPJkrz7GH4y8UXvxA8TRjTrHyraNVtdJ0+PpBCOETr19T6/hVLWb&#10;21s7ceHtMlWSKN911cL/AMvEo4yP9hckL65LcbsBzsPDen+SjY1C+h/eFf8Al3gYfdzn7zg8+i8c&#10;7iBnafYXmqX0em2EPmTSthV/qSegA5J6ADJq/eJb+8n0jTJ9ZvPs8cyQwxqZLq4kOFhjHVj/ACAH&#10;LEhQCSAV17V4L4xWGmwNDY2uRbRN95icbpHx1dsDPoAqjhRT9a1G1trX/hG9Dm3W0bBrq6XI+1yj&#10;+LkA7F5Cg+7HBbAp6Vpd3rN8thZBdxBZ5JG2pEgGWdm7KByTS8w5ehJo2kXOuXbQxSLDDGvmXN1J&#10;ny4Ix1diPyA6kkAZJAqTXdbtrmGPRtFheHT7dsxpJw8z4wZZMdWPpkhRwO5Jrmr2i2y+HdALfYYn&#10;3STMu17uUf8ALRvQDJCr/COepYmjYWF9qt7Fpum2zTXEzbY417n+n17U/UrbRBp+n32r30em6fA0&#10;k0zYRF/n7ADkk8ADJrS1XVLHQbGTw34duVmaVdmpalH/AMvH/TKPuIgR14Lnk8AAGq6lY+HrGTw5&#10;4euPMkmTbqmop0l5/wBVGe0YOMnq5H93ArAaQ4yBS+IPhHEqOCa2YbGy8L2ker+IbNZr2aMSafpk&#10;n3VU/dmmH93usfVup+Ujc6GztPBlvHqutW0c2qSqHs9NmXK24PImmB68crGeuQzcYVsG/v7q+upL&#10;6/uXmmmctLLIxZnY9yT3qb3Be6O1LUr7VrybVNUu5J7iZy8s0jZZjUugeHr7xFeSRxSRw29unmXt&#10;5NxFbR/3mP6BRkseACTTtB0CfXHluJ7hbXT7XBvb+RSViB6AD+JzztQcnHYAkP8AEfieK+t08P6D&#10;atZ6VbtuigLfPM+MebKf4nP5KOB3JCpeY/xB4ks1sW8L+FYpIdNVg00kgxLeuOkkmOgH8KZIX3JJ&#10;OF5hjXCj86JG2dOtdFBp9l4Djj1PxHBHcasyh7XSpFytuCMiScevcR98gtgfKwG+pHp2h6foOmw+&#10;J/GMXmef8+naR5m17kf89JO6Rend/wCHAywyNd13UfEWotqeqz7pCoVFVdqxoBhUVRwqgcADgCot&#10;V1XUNXvpdR1O8kmnmbdJJI2ST/n8qdoeiap4j1BdN0i28yQqWZmYKsaDq7MeFUdyeBQUmR6fp99q&#10;19HpmmWsk9xM+yGGNcszHtW9JqVh8PYmtdDuUuNdZStxqMbbo7HsUhI+9J2Mg4H8H96otU8QaT4X&#10;sJPDvgu48ySZNmpawFKtP6xRZ5SL1PDP3wPlrmNx9anVlR90e8pLbmOWJySe9XPD3hrUPEtxIlu8&#10;cNvbpvvL24bbFbx5+8x/kBkseACan8NeFDrFvJrWr3osdJtWxcXzLnc2MiONcjfIf7o6DkkDmk8T&#10;eLG1OBNB0S1ax0e3fdBZh8tK3TzZW/jkP5DooA6yGnUn1/xRp9npsnhPwQssOnOR9su5BifUGHd8&#10;fdjB+7GDjucnkc6yhRSFwvANdDo3hzS9F0+Lxb4+ST7LIu+w0qN9s1/75/5ZxZ6vjJ5C88gH8RD4&#10;c8JxXdifE/im6ksdFifa0yqDLdOP+WUCn7zerfdXqT0BreKPF0/iBYdOs7NbHS7TIsdNhYlY/V2J&#10;5dz3c8n2GAIPE3inVfFN6t5qbqqxR+Xa2sK7YreMdERewH5nqSTk1mgvK6wxqWZjhVUZJPpQPyQ1&#10;5OcV0+meHNK8JadD4o8f2rSSXEfmaVoW7a9yO0svdIc9P4n7cZNTR6bpHwvgW/8AElrHeeImw9rp&#10;MoDQ2II4kuB/E/pF26t2WuT1XVtR1vUJdW1a9kuLq4ffNNK2Sx/z+VAfCTeJ/Emr+K9UbVtauN8m&#10;xUjRVCpDGPuxoo4VR2A4FUbeK6vLqOysLaSaaZwkccalmdj0AA6k1LpWj6v4i1aHRdEsZLq6uG2x&#10;Qxjk/wCAHUk8AcmunvNY0f4YWUmj+EbuK816RCl9rkLZS1B6xW3v2MvXqFx1oDzHSGw+DvDeTeeL&#10;P+AyQ6T/ADV5/wAwnuenFXd3cXtzJfX9zJNNNIXmlkYszsTksSepJ7007nO9yS3Uk1qeEfBmqeM9&#10;Qe3tHjt7W3TzNQ1C4O2G1j7sx/kOpPSpkF+bREPhfwxrfjLVl0bQbbc+0vNI7bY4Yx96R2PCqO5P&#10;6nAra1/xPovhjSZfBXw9nZ45l2avreCsl96xp3SHPbq3U+lR+KvGukWWmN4J+H0UtvpWR9supOJ9&#10;TkH8cn91B/DGOB1OSeOTZ93JNSUOLqvAroPB3gu11W0l8V+L757DQrNgJrhUzJdSdoIR/E57noo5&#10;NSeD/BulNp7eN/Hk81rocTYhSPibUZB/yyiz2/vP0HTr0zPG3ji/8aX0btbJaWNqvl6bptuf3VrH&#10;/dHqT1LdWP4ABXwknjfxxc+Lp4LS3sY7HS7FTHpum2/+rgTuT/edurMeSfbArCDM7COJSzMcKo6k&#10;+lIiySusUSszMwCqoyWPoK7mGHT/AIMWi32pQw3XiyZM2tm+GTSVI/1kg6Gb+6v8PU9hQHqFrbWf&#10;wYsY9Y1iFJ/FVxGJLGxkVWXS1P3ZZAc5lPVUP3ep7CuFv7661G6l1C/uZJp5nLySyNuZmPJJPrRf&#10;X9zqF5Lf39y8080heaSRtzOxOSSe5q54L8Gav461RrGwaOG3gjMt9fT8RW0Q6ux/kOpNAayJPBHg&#10;m+8b6m9pDOttZ2sfm6lqEw/d2sQ6sfUnsvUn2yRe8eeN9OvLGHwT4Kga20Kxk3Ju/wBZeS4wZ5T3&#10;Y9h/COBin+OPGukLpq/D/wAAo8Oh28m6SZlxLqEw6zSe391ew7ZwByDNtpe8UDsRwoyfSu+0+3g+&#10;C2jJr2qRK3iq9h3WFrIA39lxMOJXHP71h91T90cn0qPw7pOmfC3RYfHni+3W41i4TzNA0mbGIh/D&#10;dSj0B+6vBJGfccPrOsahr2ozavq9481xPIXkkkPLMe9QAy7vbi9uHurmVnkkcs7u2WZjySSepJ5q&#10;LPc01n7CgnyTz97+VAJ20FaQr8g69z/SopGwtNJJ6mmswxgUGg0knqaaz4HFD5z1ppOBmgAJ7mmN&#10;JikLdyaYzbqAEJwOTTGdiMCkpjsaCfUcXAphJPWml/Smlj3NBQSP8vFRkk9aJH4wtNVWzk0ADMc4&#10;FNpX+9TGY5wKjlZfvClgKY7fxYpC4FRyPu4zSFEVpMnBNMkcY4prHAzTC3qaCgdjjOajJ7mnM+Rg&#10;VCSSc0ClsKXY0lIWAppYmgZ6L+yKxH7WHwvx/wBFE0X/ANL4a/s4P3fwFfxh/siN/wAZY/C8f9VE&#10;0X/0vhr+zw/d/CvFzb4ofM+kyH+HP1X6jqKKK8k+gCiiigAooooAKKKKACiiigAooooAKKKKACii&#10;igAooooAKKKKACiiigAooooAKKKKACiiigAooooAKKKKACiiigAooooAKKKKACiiigAooooAKKKK&#10;ACiiigAooooAKKKKACiiigAooooAKKKKACiiigAooooAKKKKACiiigAooooAKKKKACiiigAooooA&#10;KKKKACiiigAooooAKKKKACiiigAooooAKKKKACiiigAooooAKKKKACiiigAooooAKKKKACiiigAo&#10;oooAKKKKACiiigD+VEv6CtSyZh4F1Rgw51axVvXHl3R/oKyScda07VifA2pbRx/a9lz/ANsrqv0Q&#10;/I0zMJxya2vDszReDPETg/6yG1h/OcP/AOyVglvU1r6SSPAmtFTjN9Zr9RiY4/QUpbExMYORwwro&#10;LBng+F+rTj/l41izibjqqxzsR+ZX8q52t64mMHwutLc/8vWvTvj18uGIA/8AkU0xx7mDXRa632D4&#10;daDYpJj7ZdXl5Mvr8ywqfw8t8fU1zbuAODXQfE9lttT0vRYl2/YdBtEK+jPH5zfm0pNL7Ql1MK1i&#10;nvr2LT7ZN0k0ixxj1YnA/Wt34tX0Mnji40iyLfZ9Jjj0+33dSsKhCfxYMfxpvwlto38cQ6tdRb4N&#10;Jgm1C4/2RChdT/32FH41zd1d3F5cyXl1K0ks0heSRurMTkn86X2g+z6nVfDRl0Cw1r4hy7VbS7Py&#10;dPZm63U+UXA/iKrvb2xmuZ0jTb3XNUt9F0+PdNdTrFCvqzHA/Cuk8XgeHPh9oPhQLtmvg2rXwbk5&#10;fKQ/T92Ccf7eaufClB4U0TV/itdR4bT4Ta6T0+e7lG3Iz12Kckeh9qL6Nlcu0WR/E+Wz1HxVZ/D3&#10;w7LGLDQYfsccx+VTIPmuJm/4EGJPouauazf/APCH+Ao7LTVkXUPEkCx28O4+ZBpob5Rx/FM+WOOC&#10;CeBWf8NvD9nql211rkzC3eN7zVrjfzHZRtlh67pHG3jBwp4IatPw2D8QPFuofE3xVJ9lsbfc6/MC&#10;LaBBgbQe4GI0xgl23DlCKk0X5j7aWP4QeCBqwk/4nF9vTTwM/K+Nslx6ERgmND3LSMMqwxw+lpDZ&#10;27eJtUVZQshW0hk+bzpuuWGfurkE9cnavQki54g12f4jeLJdUu9tnYwxgKqqCtnaJwqquQCQMADI&#10;3M3bNY+taudUugyx+Xbwp5Vpb7siKMHgfUkkk92LHvVRJevoQz3N3e3L3NxPJNNNIWkkdizOxPJJ&#10;7kmtTUZE8KWMmg25H9oXC41OZT/qV/591IPX++eufk6BtzbE/wDCKWEetTAf2ldR7tOjbrbp/wA/&#10;B9GP8H4txhScaNJZ5RFGrSSSNhVUZLE9vc1RPwktjZXuq3senafAZJpm2xovf/Ae54A5NaGr39np&#10;Vk3hjQrhZI2IOo3qj/j5cHIRT18pT0/vkbj0ULJqEyeFLKTQrCVW1GZNmqXSMD5S97dCP/H2B5Py&#10;jgEviwwz3U8dpZwtLNIwWOONcszHgAAdTU819h/CSWlndX9zHYWUDSzTOEijRcszHoBWpqWoWXhm&#10;yl8P6HcrLczLs1TUIWyCO8ERH8H95h988D5RljULy38H2kmh6XMs2pTJs1K9jIKwKesEZH5O468q&#10;PlyW58tzyaOXuK4O5PLV0EVtD4DjTUNUgSTWnUPaWMy5WyBGRLKD1fusZ6feYYwCRW9t4DhW+1GN&#10;ZNakUPa2kigrYg8iSQEcyY5VP4eGPZa565up7mV7m5maSR2LSSOxZmJ6kk9SaPiD4fULi4nvLmS8&#10;u53lllcvJJIxZnYnJJJ6kmr+ieHF1OCTWdXuDaaXattuLvbks2MiKMfxyH06AcnA5pdB0C3urRvE&#10;XiGd7fSYZNrPHjzLiTr5UQPVvVuijk5OFNbxF4juddljhSBLaztlK2NjCx2QL/7Mx6sx5Y/gBJW2&#10;rHeIvEh1dI9PsLYWen2ufslmjZC56u5/jkPdj7AAKABlRiSWZbe3iaSSRgqqq5LE8AAVLZWF5ql1&#10;HpunWsk08zbYoY1yzE9hW1Pf2PgCF9O0O4juNYkXbdanEwZLQHrHAe7djKPcLx8xA33JP9E+GxWR&#10;xHceIF52tho9NP8AJ5x+UZ9W+7y9zcy3MzXNzM0kkjFpJJGyzsTkknuc0yWRidzHr3rT8OeFv7Xt&#10;5NZ1e9+w6VbttuL1l3Fmxnyo1/jkI7dAOSQOaCiPw94bvvEdxK0Ukdva2y+ZfX05xHbpnGSe5PZR&#10;lmPABNWtb8TWUGmv4T8HLJDppcG5uJFAnv2HRpMdEH8MY4HU5bmoPEnir+1LeLRdItPsOlW7Zt7N&#10;Wyzt/wA9ZG43yH1wAOgAHFYxYjp+lBV+iEkcKTW/ofhewt9LXxh40le303eRa28bYn1Bh1WMdkB4&#10;aQ8DoMnipLHQdJ8H2qeIPHNp51xNGJNN0PdhpAeks+OUj9F+8/sOTi6/r+qeJdQfVdZufMkYbVwo&#10;VY0HRFUcKoHQDgVPxB8JN4m8Xah4knjEscdvaWsZjsLC3GIrZM5wo7knkscljyTWWzFyMc0+xtLz&#10;U72PTdKtJLi4mcJDHGpZnY9gK6U3Ol/C9dlk8N94kxiS4GHg0w+idpJh3b7qHpuPIUtwWurCLRtM&#10;+HUMeq+MLKO61h0ElnocnKwAjKyXI/URdTxuwDg83ruu6p4i1abW9bvnuLq4bdJI/wDIAcADoAMA&#10;DgcVXuLme7nkurudpJZGLySSNlmY9SSepqx4d8N6v4s1L+zNGg3MFLzSSMFjgjH3pHY8KoHUn+dI&#10;rfRFexsNR1rUIdK0qykuLieTZDDCu5nb0xXTSX+k/CtDb6Hcw33iRlxNqEeHh0090hPR5fWTovRe&#10;ctUGp+KNI8K6fL4Y8AzeZJNGY9U10rtkuB3ih7xxev8AE/fA+WuU3BRxQV8ItxNNNM9xcTNJJIxZ&#10;2dsszHqSe5q54Z8N6t4v1P8AsvR4F+VTJcXErbYreMfekkY8Io9T9OSQKn8KeDLzxXLJfXV4mn6X&#10;aFTqGqXCny4FPYAcu57IOSfTrVjxP4ztZNN/4Q/wVbSWOixuGk3n99fsP+Wk5HX2QfKvueaBepNr&#10;Xi3R/DOmTeEfh3NIy3CbNU1xlKy3o7xoOscPt95v4uOK5Olf71dH4U8F2Emm/wDCZeOLyWx0NHKx&#10;+Wo8++cf8s4Qf1c/Kv14o2H8RW8I+CbjxJHNrOpXq6fotkw+36nMpKr/ANM0H8ch7KPUZwKXxh43&#10;g1Sxj8L+FLF9O0O2bMNqWzJcv/z2nYffkP5IOF45MPjLxveeK5IbSK1jsdLsxt07S7dj5cC+vP33&#10;PdzyT+QwZH45pe8F+iCup0Dwdpei6NH47+I8Ui2EnOmaVG+2bU2Hp3SId5PTheSKm0vw3ongHS4f&#10;F3xCtftF5PGJNH8Os2DJ6TXHdYvRern0Ga5fxP4n13xhrMmueIL4zTycdMKijoigcKo7AVBRL4v8&#10;Xaz401T+1NVdI441EdpZwLthtYh0jjXooA/PqcmsuGO4u7iO0srd5ZZXCRxxqWZmJwAAOpJqWxsL&#10;/WL6LS9MtJLi4nkCQwxLuZ2PYCuzvL7TfgtZPpei3Ed14tlUreahGwaPSlPBiiPO6bGQz9F6DnJo&#10;D1F/4l3wRtt8vkXfjCT7qkCSLSFx+TT/AJhf58JcXl1f3Ul3fXEk00zl5ZpWLM7E5JJPUmo5JZZp&#10;GmmkZ3ZsszHJJ9TWx4I8Ean411CSK3mS1srVPM1LUp+IrWLuxPc+i9SfxIB7ieDPA+reOtXaxsGS&#10;G3hXzL6+nYLDaxd3djgD6Z5/OtHxr450xNKX4ffD9ZINEhfdcXDcS6lIP+Wsntn7q9BweuAGeNvH&#10;WnSaYvgPwBFJbaHbvukkkGJtQlH/AC1lPp/dXoBj8OSZl20D22BnCDiu28MeHtJ8CaJD8RvH1mss&#10;0y7tB0WYf8fDdp5B1EQ7D+I+3Vnhfwvo3gvQ4/iN8Q7USecu7Q9EkHN4w6SyDtEDg/7X068p4q8U&#10;6z4w1ubXtdufNuJm+iqvZQOwA6CgPhDxJ4l1fxVq8+u67etNcXDbpJG/kB2AHAA4ArNJyc0E9zQW&#10;8vt83b2pe8P3hS3lfN/F/KoSwXrS1HSWu4wJJ600v6Ujtz1phf0qQFdzmmM3c0E9yajdgetBXMDN&#10;jrTGlwKR8Meaa57UBEa0nY1GWJ60U1gxPSgkC/pTSSetOyg5FRl/SgqIF/QU0t3JoZyEwKjLepoK&#10;HGQmo3btSF2NNLAUABcCmO3fFNZ8Dio3ZmXLVPKVzA0pNNJJ60UjEgcVJQjkBeajLntTicdahZjn&#10;AquUXvClgKaWJ601mxTCSetHKEdj0b9kNwP2svhfj/oomif+l8Nf2gdv+A1/F7+yF/ydn8L/APso&#10;mif+l8Nf2hdv+A14mbfFD5/ofT5D/Dn6odRRRXkHvBRRRQAUUUUAFFFFABRRRQAUUUUAFFFFABRR&#10;RQAUUUUAFFFFABRRRQAUUUUAFFFFABRRRQAUUUUAFFFFABRRRQAUUUUAFFFFABRRRQAUUUUAFFFF&#10;ABRRRQAUUUUAFFFFABRRRQAUUUUAFFFFABRRRQAUUUUAFFFFABRRRQAUUUUAFFFFABRRRQAUUUUA&#10;FFFFABRRRQAUUUUAFFFFABRRRQAUUUUAFFFFABRRRQAUUUUAFFFFABRRRQAUUUUAFFFFABRRRQAU&#10;UUUAFFFFABRRRQB/KWW7k1qWJL+BtUCtjbqlk2PX93cj/wBmrHzmtvw/F5/hDxAm7/Vx2s35TbP/&#10;AGev0OWx+QxMStayD/8ACEakVz/yFLPdj08u5/risgsBWrpkzt4H1lAvS8s3PsMTD+tMImTvAHAr&#10;e8S/ufh/4aQf8tWvJfpmVU/9krm2ZivBre8YSgeFPC8Kn/mGzP8AndTD+lS+gR6mRptpJqepW+nR&#10;n5ridIl9izAf1rT+J2otqHxC1mcfdXUJIo/aNDsUfgqik+GVob74h6OjDKx6hHPJ/uRnzG/8dU1j&#10;X93Lf3k1/OfnmlaST6k5NP7QfZOm8LMNI+HXiTXpCytefZ9NtWH8RZ/NkH/fMY/MVi+FdAk8U+Jt&#10;P8Owlg15dJEWVclVJ5b8Bk/hWv4kMej/AAu8P6Usn7zUbq51GZcfdAIhj/MI5/Gl+GrnR7HXfG7v&#10;tOm6W0Nqy/eFxcfukI+ilz+FT5l9Uv67lH4ia1F4l8dX17p0X7lrgQWUa9o0AjjA/wCAqPzrpfiP&#10;aLpVvofwhilWOPSrU3utzRt/y2dd7nnGSqfdzydwHoKyvgnpFpdeK28TaucafoFu1/dNjglB8i/X&#10;dyPXbWl4PtU8V65deLPGBxbzNJqutHyxtW1jfKQjJ58yUY2nB2xrgnNL9BxvLXuWNbgv7bQbLwFZ&#10;/utQ8RGO91YLlja2aDFvAQoycIN23G4nA5JFU/izrEOi2Vv8J/Dit+5ZG1RYmLFpf4LcYHzBM5OO&#10;GkZjgGti01268N6LqXxp8TIP7W1abGk28qngkZjHOMoi7X6EH91yCCK85trifTLVvE15K0l9eMws&#10;mk5YZJ3znI65yqnruycgpyLuVL+vQbrU6aTaf8I1ZurMkm/UJVP+smA+4P8AZTkcdWLHJG3BoOnW&#10;Udu/iTWot1nbvtitzkfa5sZEYP8AdA5c9lwMgstVdC0h9ZvfsrT+RBGhlu7plysMQ+82O/oB1JIA&#10;5Ip2v60mqTxxWsJhs7VPLsbdj9xM5JJ7sxyzH1PGAABV+xPmQ6lqN5qt9LqWozeZNM2WbaFH0AHA&#10;AHAA4AAAwBWqrDwTarctuGsXMWYV5BsYmH3/AGlYHj+6p3feKlYNLit9C05fFGqQpJNIT/ZVnJhg&#10;7A4Mzj+4p6AjDsMchWFYt1dXF5cSXd3O0k0jl5JHbLMx6knuaLX3J5uo7c0jhEVmZmwqqOprcuJh&#10;4FtnsLdlbWpo9tzMrZ/s9T1iX/pqf4j1QfKOd2EjQeBbRbuQZ1yaPdBGyg/YIyOHP/TVhyo/gGG+&#10;8Rt59mI+djz6mqJ+H1F4Hauhhhh+H8KX2oQrJrbqHtbWRQy2KkZEsg7yY5VD937zDOBTIIovAdrH&#10;qt/GkmsTKHsrORQRZqRlZpAf4z1VD0+83YHn5ri4uZnubu4aSSRi0kkjFmZj1JPcmjcPh9QuLiS4&#10;na5uZWkkkYtI7tlmY9ST3Oa1NC0OyFkPFHioyR6YrlYYoziW+kHWOPPQDjc/RQe7EAro+hadZ2K+&#10;KfFokFlkizs0O2S/kHZT/DGD95/wXJzjN13X9R8RXv22/KrtQRwQRLtjgjHREXso/wDrnJJNL3g+&#10;HcXXvEF94guVluVWOGJdlrawriO3j7Io/mepOSSSSah0rStS12/j0vSbVpppCcL0CgDJZieFUDks&#10;eAASak0HQr/xHffYrDy1VVMlxcTNtit4x1kdv4VH5k8DJIFXNc8RWGn2cvhfweW+xvgXl9Iu2W+I&#10;OeR/BGD0T8WJOAJ9Cl3ZJqmt6b4Z0+bwz4VuVuJZ12alrCqQZR3hi7rF6nrJ3wvy1zbNjkmhjgZr&#10;e07QdO8N2MPiXxpD5rTDfp+jbtr3A7SSY5SL0/ifoMD5gitWQ6J4Ys00xfFfi+eS30zcRbwx8TX7&#10;jqkeeij+KQghegyeKo+J/FV94mnjLQx29nax+XZWNuNsVunoo9T1LHJY8k1H4g17U/Ed+2oapPub&#10;aFjjVdqRIOiIo4VR2A4FQ6TpWpa7qMek6PZvcXEzYjijHX39gOpJ4A5NAX7EMEUtxMltbRNJJIwW&#10;OONclmJ4AA6mukEWmfDZfNu0hvvEP/LO1bEkOmn+8/USTDsnKqfvZPALrW9M+HkTad4Tvku9YZSl&#10;1rUJ+S3yOUtz69QZep/hwOTyLOWYuzcnkmgpaE19qN5qV5JqGo3MlxcTSFpZpW3MzHuSetTaFoOq&#10;+KNQ/szSIPMk2M8kjMFjijH3ndjwqjux4FWPDHhK98SyS3T3Udnptrg3+p3GfLgX09Xc9kHJPoMk&#10;T+IfGNoNNbwp4OtpLTSdwM8kmPPv2HR5SOw6iMfKvueaA9Szf+JNH8HWs3h3wDcma4kUpqOvbdrS&#10;jvFBnlI/VuGf2X5a5VmYDmjIH3RW94e8HWp0weLvGd41jo4crCsY/f37DqkKnt6uflXPc8VmV8TK&#10;3hbwfeeIzNqE90ljpdmA1/qdwD5cI7Ad3c9kHJPtkiXxN4ws5NNbwp4LtZLLR/MDS+YR59646STM&#10;P0QfKvbJ5qv4r8Y3niYQ2MVrHY6bZ5FhpluT5cIPcnq7n+JzyT6DAGK5JbGaA5uwjlQMYrofDPgi&#10;2n0z/hMPGd69hoqsRGyqPOvXB5jgU9T6v91e/PFWtN8LaH4P02PxP8RYmkkmUPpnh9WKyXQxxJKe&#10;sUX/AI83bA5rA8T+KtZ8X6h/aOszL8iCO3t4V2xW8Y+7HGg4VR6D68kk0FFnxh42ufE3ladaWcen&#10;6TZ8WOl2/wByLjG5j1kkPd25J9BxWGXxwopVWWeVbeCNnkZgFVVyWJ6Aeprr007RfhPCt94ltYdQ&#10;8RsN1tpMhDQ6fxxJcf3pOhEXQdW7Cge+pX0rwxofhbS4fF/xGDMtxGJNL0JJNs16vaR8cxw579W5&#10;2+tYPizxjrnjPU/7U1mdflQR29vCuyK3jH3Y40HCqB2H1OTk1V1vWdW8RarNreuX0l1dXDbpppWy&#10;WP8AQew4HamaVpWpa/qUOjaLZSXV1cPshhhXLMf89+gHWgPQgjSW4mW3t42kkkYLHHGuWZicAAdz&#10;mu0Sw0f4PxrqHiG2jvvFDRhrXS5MNDpuekk3ZpccrH0XOW5wKWbUtF+D8LWHhu7h1DxOysl1qkeG&#10;h07IwUgP8UvrJ0HRecmuFuJ5Lh2nuJWkkdi0jsxJYnqSe5oH8JLq2ranrupTaxrN7JcXVxJvmmlb&#10;czN/n8qdoGga14r1iHw/4d0+S6urh9scUY/UnsB1JPAHWrHhLwjrfjXVf7L0SBflXfc3UzbYbaMd&#10;ZJG6KoH59Bk8VueIvGei+FdHm8DfDCaRoZl26trzpsm1D/YUdY4evy9W798zIF3ZNqPiTRvhZYTe&#10;GfAd9HeaxNGYtW8RR9I/WG1PYdjJ1btgYxwpYMfmFNJ7mui8DeAV8Q283ifxJfNpnh+xb/TNRZct&#10;I3aGIfxyH8lHJ7AyVuR+CfAt54zee9uLtdP0mxXfqerTqfLgX0H95z0VBySam8b+P7bUbCPwV4Jh&#10;ksfD9q2Y4WYebeSd55iPvMew6KMAdKi8e/EI+JoIfDnh6x/s3QbE/wCg6bG+dzf89ZD/AByHuT0z&#10;gdyeY3dgaAB2VTgV23hvwpovgfRLf4h/Ea1ExuF8zQ9CdvmvfSWQdViHX/a+nV2ieGdF+HOjwePP&#10;iHaR3V3cR79D8Oyf8tvSecdox2Xq59BmuR8TeJ9a8X61Nr+v3rTXEzZZj0UdlUdgB0FBXwjvFXiv&#10;XPGetTeIPEV401xM3/AUXsqjsB6Vlu4zTXlLdKGcxfe+9/Kgkc7eUenzen92o2Y/xHmmlz2phcCg&#10;BxYmoiSetKWJqNmLUAKzDGBTScdaaz4OAKaT3NL3i/eCVzuwKjodgTkmmlyelQMa8ntTcsw4FDFM&#10;5NNZmPSgv3hpYDhaazHGaaWxwtNJJ60EDi/oKjZjnANBf0FMYgHJoK5gdsDrTCwHWkkbNRO3YGgO&#10;Yc8vYVGST1oppf0FA/Udmo5JM/KtNeQnoaa74GUFAxWyo3MaYXPamlueTQ7fLhRS5UNMQsBUUjEn&#10;FOqOmtAbCiiigcT0T9kL/k7P4X/9lE0T/wBL4a/tC7f8Br+L39kL/k7P4X/9lE0T/wBL4a/tC7f8&#10;Brws2+KHzPqMh/hz9UOoooryD3gooooAKKKKACiiigAooooAKKKKACiiigAooooAKKKKACiiigAo&#10;oooAKKKKACiiigAooooAKKKKACiiigAooooAKKKKACiiigAooooAKKKKACiiigAooooAKKKKACii&#10;igAooooAKKKKACiiigAooooAKKKKACiiigAooooAKKKKACiiigAooooAKKKKACiiigAooooAKKKK&#10;ACiiigAooooAKKKKACiiigAooooAKKKKACiiigAooooAKKKKACiiigAooooAKKKKACiiigAooooA&#10;/lR8QWK6Rr19pKNlbW7kiX3CsR/SrnhScvpfiCyA/wBZo+VUeqXELn/x0NUfjmSC51iHVLT7l9p9&#10;vOx/vSeWFlP/AH9V6Ph8iT+IpLF/+XrS72Ic/wARtpNv64r9C+yfkP2jFJJ61ueHV83wb4kQZPlW&#10;9tN16YuFT/2euf3MRzXQeDMyaB4otlH3tDV/++bu3NOWwROfroPGytHo3hiItkf8I/uHHrd3Brns&#10;/LnNbfjRj9h0AD/oBJ/6OmpfaHH4WWvhcWh8RXOoL/y56LfzZ9MW0g/ma5cuzLxXQeC3a10bxLqI&#10;HMeh+Up9DJcQof8Ax0tWf4M0hPEfi7S9BlP7u81CGGQr2VnAJ/LNHmPeyRsfF2X7Hr9n4aA40bR7&#10;W0OP4n8sSOf++3b8qTWmOhfCTSdLVVWTWtQmvrj+95cf7qMH/Zz5hFZ3jvUpPE3xA1O8tgXa81OR&#10;bdR3XftQflgVteOtKfxR8V7P4f6TK0kdgltpMMirk/u1AkbHs280dkV1bRo29l/wjHwhstBe6+z3&#10;Xiy6NzeM0YzHYwjdn1xxuHqMgD12dP8ADbavYad4Khs1t5NYaPVdcUqzLb2ScWtqWJBxgZPIYAE8&#10;4pdXisPFXxFmtpmMei6bB5EjbQFj060wZT7+ZONgK84Vh0qL4k+KL3wp4Qubu6Hk+IPGErS3Mef3&#10;lpaYwsR7/dxGOBz5mKz5jTSJyfxE8S2fj/xg0FnL5OhaPGywtGqjEYPzyAcDfI/TpksoOOtcvfXl&#10;xrmphoLb5pGWK1tYctsXoka9zjgdyepySTUusSDSLJfDMLDzFcSagy95ccR9B9wEg/7RbqADUtkx&#10;8KaQutPxqF/Gy2CnrBCcq031blV7jDNx8hNGcndh4hvINGsv+ES02dX2yB9TuIzkTTDogPdEyQMc&#10;MxZuRtxX0HTLaWGTX9cDLp9qwDKrbWuZeohU+p6k/wAK5PXaDX0LR5davvspuFghjQyXV1IMrBEM&#10;Zc+vUAAckkAckU7XtXi1WWO1sIWgsbVdlnbnGQvd2x1djyT+A4AAv3ib9SHWNWvNav21K827mwFj&#10;jXakaAYVFHZVGAB2ArU063g8JWEXiTVIle+uF36TZyKCEXtcSKQcj+4p+8RuOVGGj0SwstL0/wD4&#10;SzxBbrJAGK6fZsf+PyUev/TJf4j/ABH5R1JXJ1TU7/Wr+XVdSuGlmmbczH8gB6ADgAcADA4pk7as&#10;bc3c9zPJdXU7yyyMWkkkbLMx5JJPUk1uWUFv4Ns49a1a3WXVJow+nWM0YZbdSMrPKp6kjlEIIP3j&#10;8u0NHp1paeFbGHxJrlskt1Mu/StPlXIx2nlH9z+6p++Rkjb97Evr+61C7k1C/uGlmmkLyyyHLMxO&#10;STQHwi3N1PeXEl7e3Eks0rl5JJGJZ2JySSeprW0fRrCw01fFfiqPdavu/s+xVir3zg4PI5WIHhm4&#10;JPyrzkq3SNH07SLBPFfiyFnhk/5B2nbtrXrDjce6xKRy3Vj8q/xFczWtd1HxDqD6nqc+6RsBVVQq&#10;xqOFRVHCqBwAOAKA21Yuva3f+INRbUtSlBYqFjjRQqRIOiIo4VQOABUnh7w5deIZpG8+O2s7ZQ99&#10;fzZ8u3QnqfVj0VRyx4FO8PeHJNbMl3e3K2em2pBvr+RcrGOygfxuegQcnqcAEg8SeKU1GCPQtCha&#10;10i1kLW1qxG6RuhmlI+9IR+CjgYHVeSDzY7X/E9obD/hF/DEMlvpccgd/M/1t5IOksv/ALKg4Uep&#10;JY4ZZm4HNOtra6vrmOzsreSaaZgsccaFmdj2AHeukaWw+G6eXA0d14iH3plw8WmH0Xs8w/vcqnbL&#10;crBXxasRNO074eRi+8R2i3GuMA1rpcyho7MEZEk4PV+hER+r8fKea1TU77WtQm1TVLuSa4mbdLLI&#10;2WY/5/SmXM81zK9zcztJJIxaSSRiWYk5JJPU1oeG/Cs+uJLqV/dLY6XasBeahMuVXP8AAo6u57KP&#10;qcDJAHxbEXhvw3qfim9az01Y1SNDJdXUzbYreMdZHbso/MngZJAq9rfirTNF02Twt4FLrbyrs1DV&#10;HXbNfeoHeOLI4TqerZOAIfEvi6C7sx4b8MWj2OjwyblhZsyXLj/lrMw+83oPur0XuTz7McZNBV+i&#10;AnuTW14f8JWs+n/8JX4uvHsdHViI2jUedeuOscCnqfVj8q9+eDasfDek+FLCLxL4+jMkky79N0FW&#10;2yXAxxJL3ji9P4n7YHNYvibxPq/inUf7Q1e4DFYxHbwxqFjgjH3Y0UcKo7AfqeaCl7pP4s8YXHiH&#10;y9Ps7NLDS7U/6DpluxKRf7TE8vIe7nk+wwBjFvU1JZ2d7qV3HZafayTTzOFjijQszsewA711LLo3&#10;wodWc2+peJlwV6SW2lt79VlmH4oh/vEcAL3tyOy8O6R4Js49f+INo011NH5mm+H9xVpB2lnI5jj9&#10;F+8/sOawPEniTV/FeqNq2s3AZ9oSKONQscMY+7GijhVHYCq19fX2p3supajdyT3Ezl5ppmLM7HqS&#10;T1NT+H/D+r+KdUXRtDsmmmZSzcgLGo6uxPCqO5PArMOa+iK9rbXN9cx2djbSTTSsFihhUszsTgAA&#10;dSa6zydI+E483VIbbUvE2P3dm2JINLb+9J2kmHZOVQ8nJwBHfeJdD+HNvJo/gK8W81Ro9l94iUYE&#10;eR80dtnlV7GQ4ZucYHXi2YsdzGgr4Sxq+rahreoS6trF7JcXMz7pppmyzGjRdH1bxHqsOiaFYSXV&#10;1cNtjhjXk+/sAOSTwAMmrXhfwhrHjG5ki09Y4re2XzL6/uX2QWyf3nbt7AZJ7A1o65410rQNMm8H&#10;fDXzI7WVdmoaxIu241Adx/0yi9EHJ6t1wApdyzca1ofwshay8J3cOoeIGXbca1HhobL1S3/vP2Mv&#10;b+HqTXEzTyzzNPNKzu7FnkkbJYk8kn1ocnpW14P8DXXidJtV1C8j07R7Nh/aGq3H3I/9lR1kkPZB&#10;zyM4HNBN76FTwv4S13xpqf8AZeiQKfLjMlzcTPsit4x96SRzwqj1P0GTgVt6v4v0fwVpk3hD4aXL&#10;O8y7NU8QlNst36xxd4os/wDAnwMnHBq+KvHdpc6X/wAId4IspNP0NWBkWRh5984PEk7Dqe4QfKvb&#10;1rmaA5rbEZJPWtrwf4EvvF7zXs15Hp+lWK79S1a4QmKBfTj77noqDkn86ueEfAdtdaafGfje+bTd&#10;BhcjzQuZr1x/yygX+Jj0LH5V6npiqvjbx/d+KYodG02yTTdFsv8Ajw0m3b5EP/PRz/y0kPdjzycY&#10;oL9Sx4v8d6e+l/8ACEeA7WSx0KOQNIzn9/qDgY8yYjr6hB8q+menKl/Sms3cmuy8P+ENC8KaPD46&#10;+J8TeVMu/SNBVts2oejv/wA84c/xHlu3bMyH8RX8H+A7GXRm8eePbmSx0GNisKov77UZB/yyhB/V&#10;+i8++M3x94+vvGdxDaxWi2Gl2K+Xpek27HyraP8A9mc9Wc8sfbAFfxp411vxzqv9q6zcKoRfLtbW&#10;FdsVtGOkca9FUf8A66x0huLqZLW1iaSSRwsccalmdj0AA6nNSF+iEzn5RyfQV3thoWi/B/TofFXj&#10;uxW8164j8zR/D8o+W3Hae4H8k6nHPfa63ttG+BFut/q8EN/4wkjDW9m2Hh0kEcPJ/em7hei9T2z5&#10;/qesanreoy6tq97JcXFxIXmmmbczMe5oK+Em13XNa8U6tNrviDUZLi6uG3STSHk+3oAOgA4A6VTJ&#10;JOB+FI7vnaBmkLhRgN8397/CnysnmDiLgff/AL3pULsA3JpWkAOAaidh1akC7ji5NMLAUzJxgU1m&#10;xwKCh5Yt1phf0ppJPU00v6UAK7nNMyT1oY4+9TS57UF+8Dbc8013VuDTXY5602sxiFgKZkmkZsUw&#10;knqaACms+DgUM/pUMkpBwtOO5F2OL+lRs56CjeewppIHWkWI/wB2mUpYmmMwIwKAByajL+lEjEnm&#10;o2Yg4FBX2hxOOtRyvxgUEk9aa/SgI/ENp7/dplPf7tBQyo6kqOgAooooKieifshf8nZ/C/8A7KJo&#10;n/pfDX9oXb/gNfxe/shf8nZ/C/8A7KJon/pfDX9oXb/gNeFm3xQ+Z9RkP8Ofqh1FFFeQe8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H8qeqSrfeDtKu1T5rSae0kYdl3CVM/UyS&#10;f981H4Ju1sfGOl3Uhwi6hD5nuhcBh+Wak0Fp73wxrOhqwKqkV/GvctExQgf8Amcn/crFWZogJIyd&#10;y8qR2r9C8j8j7MsahYzaZqFxpt0P3lvO8Un+8pwf1FaXgmZmvNQsE/5eNFvAf+ARGX+cdN+IgJ8Y&#10;3t8V2rfMl6oHQCZFlA/Dfj8KX4bNFJ43sbWX7tx5tv8AXzInj/8AZqPMF8ZibgRkmtvxsHXT/D5I&#10;4bQVKn1HnzCufLYXLCt3xrKz6H4Xk8zP/EhZfyvLn+lNboEtGT+GDFH8PvFMzHlks41/Gbd/7JT/&#10;AINSJbeOY9dmi3Q6TZXN/KP+uULsP/HttVNLJh+GWtSkf63WNPiX/v3dN/QVZ+HYex8P+K9ex+7h&#10;0H7L/wADnmjQfoGqW9y1uhnwjtYdQ+IVje6gu6CxaS+uW7BYUMuT7ZUfnXQ/BqS9n1jXvildOrXd&#10;rCws9/Ae9uWKp14xknPTg9cA1heCJP7H8A+KvEnmeW0trDptv/tmaTc6j/gEZz7Gu18NeHLqD4a6&#10;B4It3RbrxFdtdXO1gzRxSAqHx/dECyNnswXvSlqOPT7zU8BaHp8GgG81ORUsbwC7v5pFJxptsT5Y&#10;JPQzShpSOjAN9K8z8TeMbvxP4jvvibfwMq+d5OjwyZ2owHygYwP3SlWOON5XIIY133x3177Hplp8&#10;OPDiGO51fy5LiPzPlgs0+WGLn7gwu9uwIY8g15Hff8TvVbfRtBiaSOPFvZLtCmUk/fPPBZiTyeAQ&#10;M4AoiuoVJW0HeHdNt72SbWtaVzYWOHutrbTMxPywqcH5nIPPZQzc7ar3c+qeKdb80ReZc3UypDDC&#10;uBnhVRR2AGFA7ACrPiPULKGOPw3pU3mWdkTumX/l5mP35fccbV/2QDgEtUu9vCWlfI+3VNQt/wAb&#10;S2YfXh5AfwQ99/F+8Y+Q3Xr200yy/wCEU0e6WSJJA9/dRdLmYZ4B7xpkhf7xJbuAsPh7RrW9jk13&#10;XZGh0uzYeeyHDzufuwx/7Tdz/CuWOcAGDw9oMuu3xhe6W3t4Y/NvbuQZWCIEAuR3PIAUcsSAOTT/&#10;ABH4gh1V4rHS7Y2+nWalLK3OMjP3pHI+9I2ASfYAcKAGHmyLXdcu9ev/ALddIkaqojt7eEERwRj7&#10;sag9AB6kknJJJJJu6TY6fomnx+KfEFss3mZ/svT5M/6SwODI/T90pyP9sjaOAxEeh6VY21j/AMJV&#10;4mjY2KSFbW13FWvZR/CD2ReN7DnnA5PGbrGs32uahJqeoS7pJMD5VwqKBhVUDooAAAHAAAoDbVhq&#10;Wp3+r38uqardNNcTNukkbuf6D0A4A4FamjaVp2kacnizxTB5kL7v7O00sVa9YHG4kcrED1YEFiNq&#10;/wATLHo+ladpmnr4q8VRFrds/wBn6fu2teuO5xysSn7zcbiNq87iuXrOt6hr2oSapqc26STAGBhU&#10;UDCoo6KoHAUcADFAbasdrWs6jr2oPqmq3PmTPgcKFVVHRVA4VQOABgAVb8O+HBq0Emt6zdNZaTay&#10;Bbm725Z2xkRRD+OQjt0A5JApfDnhy2u7WTxH4knktdJt22vIv+suZP8AnjED1c9z0QcnsDV8S+J7&#10;nxBLHGtrHa2VqpSxsIP9XAmef95j1Zjyx69sL0DbVknibxPJrnl2FlbLZ6ba5FjYRt8seerMf43P&#10;djyegwAAKOlaTqWvajFpGkWb3FxM22OKMcnvn2AHJJ4A5NO0PRNT8S6gNM0mLdJtLySOwWOJB953&#10;Y8Ko7k1qar4k0zQdLk8MeCZmZZ12apq5Uq94M/6tAeUh9jhn6t2UHoC11ZLd6xpfge3bSfCF+txq&#10;UkZS/wBaiPyx56xW57DsZOrdFwud3LSOQOvNI0gXotdFp3h/S/C+nw+J/HMPmPOu/TdD3lZLhe0s&#10;v9yL0/ifGBgfNS+ENZFfQvCtqdO/4SnxbcyWumZIt1jx51846pFnsD95yCq+54qn4o8W3fiOWKBY&#10;I7WxtV22OnW+fLgX+bMerMclj+AEXiDxHq/ifUf7T1W4Vm2LHFHGoVIY14WNFHCqB0Aqvomhar4j&#10;1OPSNFsmuLiT7qrjgd2JPCgDkk4AHWpK8kQRRXN3PHa2lvJNLK4SKGNSzOx4AAHUmun+y6P8MF8z&#10;VYYb7xJt/d2jYeDTG/vSdpJh2TlV/iyeA2817Svhyj6V4Lv47vVsFLrxBCTtiyMFLb0HYy/ePO3A&#10;5PHu7H5nbPr70PUa90salql9q19LqOp3klxcTPulmmYszH1JNS+H/DuteLNSGmaLa+ZJsMksjsFj&#10;hjHWR2PCqO5PFXPCvgy78RpJqt5eJp+k2rf6dqlwp8uP/ZUdZJD2ReT3wOal8S+NYH0r/hEfBlm+&#10;n6PuBmV2Hn3zDpJMw6+yD5V9zzS9Bruy1feJtF8EWcmgfD+4M95KjJqPiHbtZweDHbjrHH6v95v9&#10;kcHkt2FyaRjsHFdF4d8E2EWkr4z8f30ljpO7FtBHj7TqLDqsKnoo7yH5RnjJ4plL3ir4U8Gaj4rE&#10;1+1xHY6XZjdqGqXWRFAvp6u57IOSfbkWvEXjjT7fSW8G+AraSz0tm/0q4kx9p1BuzSsOijtGOBnn&#10;ceao+L/Hd/4oEOnQ20djpdnkafpdrny4R6nu7nu55JPpxWCXJH+FTyjv0Q8ycYBrd8K+CY9WsW8U&#10;eKtROm6HDJtkuiu6S4fr5UK/xv8AovU1c07wpo3hCwh8TfEmGQtMu/TdASTZNdDs8h6xRf8Ajzdh&#10;jmsLxX4v1nxhqK32rSRrHEnl2tnbrshtox0jjToqj8z1OTUj+Hcu+L/HZ1q0j8O+H7H+zNDtWzBp&#10;8bZMjf8APWVv+Wkh9TwBwAO/Ol/QUDdK6xRIzMxwqgck+ldlbeHfD3w0t49X8fWq32svGHsvDZb5&#10;YM/de69OORF1PG7AyKA+IpeHvBGn2ulx+NPiHcvZ6S2TZ2sZAudSYfwxA/dT1kPA7ZPTP8ZeOtS8&#10;XyQ2wgjstMs126dpVrxFbr/7Mx6l2ySSe2AKXifxNrPinVpNa1++a4ncADPAReyqOiqOwHAqjaQX&#10;mo3EdjYW0ks0zhIoolLM7HoAByTRy9RPshrSADIrsdJ8H6J4Q0uHxj8UIZNsyiTS/D6vsmvB2eQ9&#10;Y4vfq3b3mNn4f+C6rc64lvqnirGYdOyJLfTD2aU9Hl9EGQpGT2ridb13WPEmqTazruoSXV1cNumm&#10;lbLMf8B0A6AcCgfwl7xf401zxtqY1LWJlWONdlrZ267IbWPtHGg4VR+ZxySayCGlZYokLMzYVVHJ&#10;PpVjR9I1bxFqcOi6JYy3V1cNthhhXJY/4ep6Acmuxn1LQfgqjWmiyW+peLNuJtQXElvpR7pF2eUd&#10;36L0GeaCleWrEtNG0H4P26az42s4dQ8RPGr6foEh3R2ecES3OD97HIi/PrxxfiHxFrninV5tc8Q6&#10;nJdXUzZkmkbn6DsAOwGAO1Vru8u7+6kvr25kmmmkLzTSsWZ2JySSepJq34U8JeIPHOtpoHh608yZ&#10;lLySO22OGMfed26Ko9fwGSQKXvFeSK+k6TqWv6nDomi2Et1dXDbYYYV3Mx/z1PQDmu0udU0X4Fwy&#10;ab4fuYdQ8XSKY7zUlw0OlZGGjh/vS9mc8LjAHWo9X8YaD8NtNm8IfC68M97NH5er+JlXa0w7w2/d&#10;I89W6sR6YNefKMDFLVk35dh889xdTyXNzK0kkjFpJJGJZmPJJJ6k03k8Uds5qNpR0Xp6+tHKT9oG&#10;cL8in6t61GW9TSSvz8tMLAcsafvFWsFRkk9acXPaoi7dqgv3hWYYwKjZ+wpwbNNJAbIoGI27qaXc&#10;BwoprN/eNRvMQdqj8aAHSnnJqMue1G75DuNRlz2oKTFLD1ppZvWmlgOtMaX3/KlyoOYGbuxpruMY&#10;zTXc4zUZJPWlyh8QEknNBOOtNZ+wpjyBRljR6ki1HI2DmnFyelRu4Pyg0fCO7ELN60wv6U6o6PiL&#10;Akk5NNfrTqa/WpAbTX6U6kf7tBURlPb7tMqSgojqOpKjIwcUAFFFFBUT0T9kL/k7P4X/APZRNE/9&#10;L4a/tC7f8Br+L39kL/k7P4X/APZRNE/9L4a/tC7f8Brws2+KHzPqMh/hz9UOoooryD3g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lL8HXdpb+JrVNSn8u1uGa2un/uxSqY3P4K&#10;xP4Vm3tvNp9zLYXMRWSGRkkU9mBwR+dQkk85rY8eNJdapB4hZV26vZx3RK9DJykp/wC/qSfgRX6H&#10;9o/I7XjqO8WyTXuj6Hrkp/1mm/ZnbH8cMjJj8I/K/OqXhbU/7K8U6bqYP/HvqEMv/fLg/wBKtqr6&#10;l8N5hv8A+QXqysq/7NxGQx+gaBP++qwySvzA9OaXkV5l7xRpR0LxHqGhn/lzvpYPrscr/StLxepP&#10;g/wtcEddOuE/K6lP/s1Q/Eidrrxjdao42/2gsV7/AN/oll/9np3iO6M/w98OH/njNfQ/k8b/APtS&#10;p96Vg2uSRgx/CWeRukniKIfisEn/AMX/ADqbSJJbL4Ma7cqflvNbsrc++1JZMfyqGUEfBiF8/f8A&#10;FEgYfS2TH/oRp2qTy2HwX0nTsHGoa/dXTe/lxRRj/wBCb9af+Yr/AJF6PRbi6+H/AIV8HwPum8Ra&#10;7LdbV6ooK26E/wDj5+ley2kejW/iHWvFV6kcek+HbL7Baqo3KqqitOAOp+URoPQ7hzznivDdpBpf&#10;xGtZrhP3fgnwhG0iD/ltcvHu2D3LTED1K470/wCNF9NonhTSfg+LxFurxTqHiO5jG7YNxkkbHGQX&#10;3sB1+RQOoqPidjWPur+v63PN/Fnie/1q5vvGeqjbe65I4twy/wCqtgdpK/XHlg+iyA9aqW7v4X8P&#10;/bwzJqGqRMlr1DQ2pyryfWTlB/sh/wC8pqOyitfEuuTanfI1vptjGJJljIBSBcKka+rt8q55JLFj&#10;0Y1EovPGniKS5uXit1YeZcSKu2K1gQAcDP3VUBVXOThVGSQDr7xiLoVpZ2Vs3inVoEkht32WtrJ0&#10;up8ZCkZB2LkM2PVV43girDHq/ivW/LjMl1fXkxLMx5ZjyWJ7DqSegHtR4i1oaxdRw2ULQ2dsvlWN&#10;uTnamep5+8xyzHuScYGANHU3XwNpkmgRN/xN7yPGqSDg2kRH/HuPRiOZPQYT++CyfyIvEmr2dpZL&#10;4R8O3HmWcMge8ul4+2zgEb/+ua5IQehLHBYgV9A0W0uIZNe1t3j0u1cCZo+HuH6iGPP8R7noq5Jz&#10;wDD4f0NtauJJbu4+y2FqvmX15tyIl7ADI3O3RVyMn0AJDfEfiD+2Zo7azt/s1jZqY7G0HPlrnJYn&#10;+J2PLN3PHAAAnyDzYzXtcvNfvReXaJGkcYjt7eHIjgjHRFBJ4HuSSckkkkm7omk6fY2K+K/E6FrP&#10;cRZWQba99IO3qsYP3n/4COSSsehaLZRWJ8VeKFf+z45Nlvbqdr30o/5Zqeyjje/8IOBliBWfruva&#10;h4i1A6hesq4URwwxrtjhjH3URf4VA6D8euTVC82LreuahruoPqeqShpGAVFRQqxoOAiKOFUDgAcA&#10;Ve8PeHbOXTz4o8UzSW+kxyFI1jbEt7IOfKiyPpufBCA85JAKaD4dsY9N/wCEu8X+ZHpayMlvDGcS&#10;38o6xx+ijje/RQcDLECs/wAR+JdQ8TXy3V4qxwxRiKztYRtjt4h0RB2Hv1JJJJJJpegr9WTeJfE9&#10;54kuY5J4o4be3j8qysrcER28ec7VBPrySSSSSSTTfDXhnUvFV68Fq8cNvbx+ZeXlw22K2j7u5/QA&#10;ck8AE0/wr4Un8RyTXU93HZ6bZqH1DUph8kC9gB1d26Kg5J9ACQ/xN4th1GzTw14atJLLRrd90duz&#10;fvLmTGPOmI+8+Og+6gOF7kryRPmyXxJ4o06DTj4R8FpJDpasDdXMnyzajIP45PRR/DH0HU5bmuew&#10;zuEVSzMcKq9zUlhp99ql7HpumWslxcTOEhhiXczsewArpJb3TvhoptdLlju/EWMTXy4eHTT3SI8h&#10;5R3kHCn7uT8wrYtJy1Y5NO034axi88RWcd5rxAa10uZQ0Vj3Ek4/ikx0i6Dq392uY1bVb7Wb6XVN&#10;Xu5Li4mffNNK2WZqglleSRpZpGZ3bczM2Sx9a2PDXhFNVtJPEPiK/wD7P0a2bEl0y5ed/wDnjCv8&#10;bn/vlRyxAxmfUfxaIreGfC2p+KbiQW7pb2duu++1C4JWG2T1Y+p6BRlieADV3XfF+n2Olv4S8CRP&#10;DYuMX1/IuJ9RYH+L+5HnpGD7sSekPibxjJrNtHoGjWf9n6LbSb7bT45C258Y82Rv+Wkh/vHoOFwO&#10;KwArFgsaFmY4VR3NL1K+z7oj4C10Gg+D9PtdOj8XePbqS102TP2O1i4uNQI7Rg/dT1kPA6DJq1Ho&#10;uj/DuCPVPG9mt5qzKsln4ff7sOeQ9zjp6+V1P8WAcHm9f1/VvE2pyazrl6000n8TcBR2VQOFUdAB&#10;wB0pPyBLl3Lnivxnf+J3jthBHZ6fa/Lp+mW2RDbr7f3mP8Tnlj17AY4yzBQCzNwAo5NWNG0jVvEm&#10;pw6NoNhJc3UzbY4o1zn3PoB3J4A5PFdFJrGhfC5WtvDM8OpeItu2bWAoeCwPdbfIw7/9Neg/hz1o&#10;K+LVjodC0D4bxLqvj20W91Zo91n4dZvliJHyyXWOQO4iGGPG7ANcv4g8R614q1R9X169aaZsBegV&#10;FHRVUcKo7AYAqrdXM91cPdXtxJNNK5eWSRtzOxOSSTyST3q94U8Ja5411L+z9GijVI133V3cSBIL&#10;aPvJI54VR+Z7ZPFL1C7eiKFjYX2rX0emaXaSXFxO4SGGFCzOx7ACutdNA+EoPn/ZtV8UDpFxJa6U&#10;3qf4ZZh6cop67iKh1Pxjongqxk8OfDGd5LiaPZqXiJ4yss/rHAOsUfv95u+BxXGsAFztpfEUrR9S&#10;fVNV1DWtQm1XV76S6up3LTTzNuZj9adomg6z4o1WHRdA0+S6upmwkUa/mT6ADkk8AdaveD/A2reL&#10;5Zp4pY7TT7Nd+oapdNthtl9z3Y9lGST27jR17x7puiaXN4M+Gcc1rYyKU1DVpPludS7EH/nnF6Rj&#10;t97JJFP3ivNlx9Y8O/CVGsfDE8GqeJDxPrAUNBp/HKW4PDyesh4HRR1NcTc3dzezvd3c8kksjFpJ&#10;JGLMzHuSepqFiqDcRW54M8Dah4tWbVbu7j03RrPm/wBWuv8AVx8Z2qOskh7IvJJHTOajzF8RR8Oe&#10;Ftb8ZawuieH7Jppm+ZjnCxIOru3RVHcmuku/E/h74YWkmifDu6W81iSMpf8AiTbxFn70dqP4R2Mn&#10;U84wMYo+KviDZQ6S/gn4eWUmn6O2PtUjsPtOoMOjTMP4euIx8oz3rkS3cmgTly7DpHeWQyyPuZjl&#10;mZskn1rU8IeDNc8b6kbDRokVYlMl3dTvshtox1eRjwo/U9s1e8F/D2XxBaSeJvEOorpXh+1bFzqk&#10;y/fb/nlEP+Wkh9B079gU8ZfEePUtMHgzwZpp0vw/E+fsu7Mt2w/5azt/G3t91eAOgNARj1Zoa343&#10;0HwTpU3g/wCFkrs0y7NV8RyLtmu/WOIf8sov/Hm7njnhHcY+amvIc/erqvBvw7tbvS28c+PdQk0z&#10;w/C2BIqgz3zj/llAp+8exY/KvfocBWsin4H8A6r43lmuY7mOx0uzAfUtWuuIbZP/AGZj2Uck+nWt&#10;Dxf8RNLtdIbwF8NbaSz0X/l8upP+PnU3H8cp7J6Rjgd+uBR8d/Em78Vww+HtH09dL0GxY/2fpNuf&#10;lH/TSQ/8tJD3Y+px1OeXaQLQDl0Q9nOKYCfvsfloOQNz/wDfPrUcjlmznjtQTe46Zyy9eBUJfjAo&#10;aQsMU3IHJpe8X7wM3djUbMoNKzZNMIAOTS+EYZZuAKa3y9OaUsTTJGwvFSA0knrTWf0ppJPWms/Y&#10;VXKO7HM3qaidizYUUrN3Y1G0hAwDUjTHFlRcMajLk9KazZ+9UZJPU0FX7Dmb0NNppf0ppJPU0AOd&#10;geBUchIXINNLnfxSO2Bkmp+EBHkwcbqhLbjmgknnNFUAbiR1pv8Ay0p1N/5aUAOqOpD0qOpiVEKa&#10;/WnU1+tSUNprdDTqa3Q0FRG1JUdSUFEdMf71Ppj/AHqAEooooKieifshf8nZ/C//ALKJon/pfDX9&#10;oXb/AIDX8Xv7IX/J2fwv/wCyiaJ/6Xw1/aF2/wCA14WbfFD5n1GQ/wAOfqh1FFFeQe8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H8muoWdzpt/Ppt4oEtvM0UgXkblOD+taaj+1&#10;fArBIi02k3+5m/6YTDH4BZEH4y0zxHINUsLHxKWXzJovs15tXbiWIKAf+BRmMk9230ngmeOXWm0S&#10;4lZYdVhazfnjc3MRPsJRGx9hX6De5+SbOxL4LEd4+qaHK3/H9pE3l/8AXSLE6/ifK2/8Cx3rBeSr&#10;nh7WZ/DXiaz1s2+57G8SV4XGM7WyVP1wRR4q0g6B4nvtGXPlwXLCFv70eco30KkH8aaWopfCXfGU&#10;7Xun6Dqe3/WaOsTt/tRSyR4+uxUP4iluI2m+FtrMOlr4gnXPp5sEX/xqi5lW++GlooX5tN1qZHb0&#10;WeJGQfnDJTrCXzvhXq0Ab/j31uyk25/vR3Ck/oPzp+8BYmOfgtb/APY0Tf8ApNFWhJpA8QaH8PvC&#10;m4qb6e43HH3Vku9m78kJrKllD/BiFF+8niiQsPTNsmP/AEE12GlRQaZ408H3kybrbRfBf9p3AXth&#10;J5v/AEJl/wDr1C/zHBfodf4Bjg1O91/xhfRqtlfeJJbieabgGxshlCv/AG1KZ9lYdq8h+IHi668T&#10;6heeJLsn7Tr1xujjYfNDZo2I09OSozxn92Dn5q9M8fE+D/g7oPgVrgQ3WrWo+3yM2DDAubi5K89c&#10;tjH8XTBOK8nsdSMc918QbiLy/s8iw6RAZCdswUCMAnqsKBT9RGDw1KPcufYh8Qv/AGNZw+DLX5pI&#10;5BLqTLzvuMYCfSMErj++ZOxFN12QeG9O/wCETiG26ZlfVpO4cfdg+idW9XJ67FNN0Vzo9m3jG6cm&#10;5aRk0tW5LTfxTHPZM8erleoVhUXhjR7G7M+u6+7Lpmn4a62nDTuc7IF/2nIPP8Khm7YOnvGZb0Xy&#10;/CWkx+MrxVN9NuGh27LnaQcG5YHspBCA9W56IQcnSdKv/EuqCzt3BkfdJcXEz4WNRy8jt2AGST1+&#10;pp2o6hrPjTxDvFuZbm6ZYra1t04VQAqRIPQABQPQVa1++s9BsJPB2hXKyFmB1a+ibK3EiniJD3iQ&#10;/wDfbfNyAmD3ifyI/EeuWc1vH4f0EuumWrZVmG1rqToZnHqeirzsXjklizfDuh2txbt4j8QySQ6X&#10;aybX8viS6kxkQx5H3j3Y8IvJydqtF4c0CHU/O1TV7h7fS7PBvbpVyxz92JAeDI3OB6AscBSRF4k8&#10;SS+ILmNYrdbeztY/LsbONiVgjz092J5ZjyxOfal5E83VieIPEF14gvVu7lY4o44xHa2sORHBGOiK&#10;Dnge5JJySSSTV3QNAsItP/4S7xbvj01WK2tujbZdQkH8CHHyoP4n6DoMsQKboGgWMOm/8Jh4uV10&#10;xZClvbo22TUJR1jT0Qcb3/hBwMsQKzfEXiXUfFGofb70Iioojt7eFdsdvGOkaL/Co/MnJOSSaPJC&#10;21Y7xF4jv/Euofb9QMahIxHb20C7Y7eMdI0Xso/M9SSSTVjwx4YXWYZta1q9+w6RaMBdXm3czN2i&#10;iX+OQjoOgHJIFO8MeGLO/tZPEfii6ez0i3bDSIv7y7k/54wg8FumW6IDk9ga3ifxTceI7iJFto7W&#10;ytEMen6fB/q7dP8A2Zj1Zzyx5PbB5IPNk/inxYddjh0rS7P7DpNmT9j0+Ns4PeSRsDzJD3Y/QAAA&#10;VR0PRdV8SanHo+iWhmuJMnHRVUclmJ4VQOSxwAOtO8OeG9S8VX7WlmY4ook8y7vLhtsNtH3d27D9&#10;ScAAkgVoa54q0vTNMk8IeAyy2LcX2pSR7ZtRbPfukQI+WP8AFsnoeSFvqyxqfiDSfBdi/hzwTdrc&#10;Xc0ZTVtcUH589YbfusfYv95/ZeDyhbHC0nzsQqqSegA711cWjaR8OoU1HxdaR3etMqvaaHJylrnk&#10;Pcj17iHr/fwOCfCV70ivo/hXTNH06HxZ4/Ei2so3afpcbbZ7/wB8/wDLOLPVyMnooPUZnifxVqfi&#10;i5S61Ixxxwp5draW6bYbaPsiL2H5k9SSar6xrep6/qc2s61fPcXVw26SWTqfb2AHAA4AGBxU3hzw&#10;vqni26eGz8uKC3UPeXlw2yG2TP3nbt7DqTwATxRtqyt9EVdJ0rVtf1KHR9GsZLi4mbbFDGvJP+Hq&#10;TwBya6CfVNI+GKG30G6g1DxBuIm1NFDQWHH3Yc8PJ6ydB0UZ+aodZ8XaRoenTeFPh6siwTJ5eoax&#10;Mm24vh3Uf884T/c6sMbvQco7MD1qSr8uw+6uZ7mZ7q5maSSRi0kkjEszHqSe5rQ8KeDdV8WzSvDJ&#10;Ha2Vqu6+1K6bbDbJ6se5PZRkk9BV7w74JtZdLXxd451CTTdG3EQ7FBuL5h1SBD19C5+Vc9zxVPxb&#10;45uvEcUOkafZpp+kWrZs9Ltz8iHGN7nrJIR1dueeMDignzZc1zxppmjaXN4Q+HayQ2UihNQ1SRNt&#10;zqJ755/dxekYPT7xJOBye7HGaJG2t0rrrPwjofgqzh8QfE2GR55o9+n+HY3KyzDs85HMMft99u2B&#10;zQGsmUfCvgUarp7eKPFGojS9DhcrJfPHuedwM+VCn/LRz+S9SeKb4r8ejVdPXwt4VsDpehwsClms&#10;m6S4cf8ALWd/+Wjn/vlegHGTR8V+Mdc8Z6gt9q8yLHEuy1s7dNkNtH2SNBwqj8z1JJ5rMhjmubhL&#10;W1hkklkYLHHGpZmY9AAOppeppzK1kJmuk0DwHaRaWvjP4g3smn6O3NrDGP8ASdQI/hhU9F9ZD8o9&#10;+lXV0Dw78LEXUPHNvDqWulRJbeH9+6K19GuiOp7+UD6buDiuV8S+Jta8Xaq+ta/qD3Fw4xubgIo6&#10;KoHCqOygAClvsHw7l/xl4/vvFMUekWNpHp+j2rH7DpNqT5cf+0x6yOe7nn0wOK593xxU1paXuo3c&#10;dhp1pJPPMwWGGFCzOx6AAck110mmeGfhAvn+JIrbV/E2Mx6XuElrp7dmmI4kkH/PMcDvnij4QV5a&#10;sq6J4E0zR9Ij8ZfE+aS1sJBusdLj+W61H02g/cj6ZkPbpnINZXjLx3qvjGSK3aGOy021yun6Vajb&#10;Dbr9P4mPdjyT+VZ3iDxFrPifVptd1/UZbq6nbdJLK2fwHoB2A4A6VDp9hqOtahDpWkWUlxcTtthg&#10;hjLM59ABUhzdEV5nCt1rsdG8DaN4T0uHxh8WPMjimXzNM0CNttxfjsz/APPKL/aPJGcdibMlv4W+&#10;DA8zUEtdY8VKMrbZElrpber9pZR6D5VI7kCuH1vWtX8R6rNrmu6hJdXVxJummlbJY/4DoB0A4GKe&#10;4P3TQ8b+Ptc8dX0cmotHBa2q+XY6barsgtY/7qL/ADPU/lWKc5Ax1qbSNJ1bxDqcOiaFp8l1dXDb&#10;YYYVLM3/ANYDknoB1rtjL4X+CB3RSW2s+Ll/j4ktdJb27SzD/vlSPUcm2gLmlq2Q6V4L0D4e2Mfi&#10;n4tWpluZo/M0vwur7ZZvSSf/AJ5x+33m/DB5nxp431/x1qf9qa9cqfLXy7W2hTZDbxjpHGo4VR/+&#10;vNUNV1fU9d1GbV9Wvpbi5uH3zTzNuZz9aqtz8opBKXRbCFyeFo4Tk9f5U1pFT5U692qN3YcGgV7g&#10;zE8saazZGBTSSetNUktmgsdUeSakY4FQucDrQA4kDrURcetKSB1qNn55qfeL94C+RkmmSvhcCkJJ&#10;602RsLxT94LoaWPc0wyDsaQnuaa/WoFfsDOSeDTSSTmgnHWmmQmgoSQ4OaiLlhxSyE5wKYX9KCuY&#10;HfbTWbPJpHcjmmEk9aA5gBI6UkhJFLSP92gcdhlFFFAu4U3/AJaU6m/8tKCh1R1JUdTEqIU1+tOp&#10;r9akobTW6GnUjcg0FRGVJUdSUFEdMf71Ppj/AHqAEooooKieifshf8nZ/C//ALKJon/pfDX9oXb/&#10;AIDX8Xv7IX/J2fwv/wCyiaJ/6Xw1/aF2/wCA14WbfFD5n1GQ/wAOfqh1FFFeQe8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H8oPhd21SG88JEs326MSWaKM/wClRgmMY7llLxge&#10;sg9KxUkkiKyRsVZTlWHY063uZ7W4ju7SVo5YXDxyI2CrA5BHvWj4wgga/j1qzjjS31OL7RHFG3ET&#10;EkSR47bXDYH93ae9foh+Q30JfHBjutVj8RW5LJq9ut23y4xMSVmH081Xx7EVJ4xaLUNO0fxLHLvk&#10;utPFvdH0mgPl4/79eS3/AALPeo7aT+2fBFzYF2M2k3H2qBfWGQqkv5OIiB/tOaXRkl1fwLqmlKq7&#10;tNmj1GP18skQygfi8J+iGl7w/wBQ8Mym58MeING8rcxtYbyP13RSgH/xyWQ/QU7wgDdeG/E1gOf+&#10;JTHOvs0dzFz/AN8s1RfDa5CeL7axP3dSSSwYnoPPjaIH8C4P4U74di5OuX2h4ZWvNHvbdo/9sQu6&#10;r/32i0pdQj0+4kWTd8IpowP9X4jjP13W7/8AxP616Z4S8Nt4h8bTWlzFI9tH4L0ywmEeQQswhDY9&#10;Ds8w/hntXlumP53wr1qMf8sdb0+Tr6xXS/4V7/8ADqJdD1PxNr9yirDa2Omp5jMFQeVYqx5PQASc&#10;nsDmok/6+40p7o82/aI12917x3JoemQ5lmKafZqo+9Cj/Mef70+V4xjyOeprhb2G117WofDemXuz&#10;S9LiYPeDJXYOZrnBx945IXgkbE6gVY1TXy51LxuCwuNQke00vdJ86x4xLKffaQuehaVyOVrL1V18&#10;PaMvh6L/AI/LrbNqTcEovWOH2x95hn7xUEApVxVkRKXUWX7b448Rw6Zo8Cww48mzhkkwtvAuTlj2&#10;wNzs3clj3pPFmuWVwIfDnh92/srT9wt2ZdpuJDjfOw7FsDA/hUKOxJs6m58E6C3h2M7dU1KFW1Zu&#10;9vCcMlv/ALzfK7+nyqcYYGHRYIPC2mR+MtRiRrmRj/YtpIAdzA4Nww/uIQQoPDOMchWFP3jN9vvJ&#10;bjPgXSmsh/yGr6HFw2ebGBh/q/8Aro4Pzf3VO3qzBcvw/oMmvXUga4W2tbePzb69kU7II89fdieF&#10;XqzED3qHS9N1fxXrP2eKXfNNuluLm4k+VF6vLIx6KOSWP86teJNesBbJ4Y8NFv7Nt5NzTMu17ybG&#10;POcdhjIVf4VPqzEnvC31ewzxP4hi1UxabpMDW+l2e5bK3Zstz1kc95GwCT0HAGAAKn8O6Dp4sG8W&#10;+KGePS4ZCkUKHbJfSgZ8qP0AyNz9FB4yxAMfhrw7ZXFpJ4n8TPJDpNtJsPltiS7lwD5EfvjG5sEI&#10;Dk8lQavibxNeeI7/AO2XUccMMUYjs7OHIjtoh0RB2HcnqSSTkkml5IP7zG+IfEWoeJb/APtC/EaK&#10;kYjt7aFdsdvGPuxoOyj8z1JJJJveHvDdgNNPi3xbI8OlxvtghjbE1/IP+WcfoB/FJghR6sQCaB4d&#10;sLXSl8Y+MFkXTd7LY2cb7ZdRkU8op/hjB+/J26DLHjN8SeJtQ8Tah/aGoFVCII7e2hXbFbxjpGi/&#10;wqP1OSckkk8kLzZJ4m8T3/ie+W4uo47eGGPy7Ozt1KxW8Y6Io/Uk8kkkkk5qTwt4UuPEjy3lxdLZ&#10;aXaYOoapMhMcCnsAPvuf4UHLH0GSHeGfCsWq2sniLxDeNY6LaybJ7vblpZMZEMQ/jkI/BQdzYHWP&#10;xR4un15ItJ0+0Wx0m0Y/YtNjbKof+ejn+OQ93P0GAAAeSDzkTeJ/F8N9Zr4Y8L2jWWiwybo4Wx51&#10;04/5azsPvN6AfKoOB3Jx9O06/wBWv4dL0uzkuLi4kCQwwruZ2PYCrHh3w7q/inVF0fRbXzJWUszM&#10;wVIkH3ndjwqgdSeBW1qfibR/BunzeGvANx591Mvl6n4g2kNKuOYYM8xxerfefvheCeSD4tWTSXWk&#10;/CxRDpU8N94kwRPeLh4dM6jZF2km9X+6nRcn5hyFzdz3Mz3VzM0kkjFpJHYszMTyST1NRbgF3NXT&#10;aT4W0fQtNh8V/EIuIZoxJpuixSbZ79ezsf8AllCT/H1YZ2+oPhLXvaFfw34N/tOybxN4hvv7O0WF&#10;tsl6y5aZ/wDnlCvHmOfwC9WI7x+KPGbavaR+H9EsBp2j27bobFX3NI+P9bK2B5kh9egHAA70/FHi&#10;7VvFd6txqTRpFCuyzs7ddsNtH/cRew/Unkknmqui6LrHibVIdE0Gwkurq4bbHDCvJ9/YDqSeAOTR&#10;5sd+iK+csFRdzMcAKOprqk8P+H/h5bLrHxAtvtWqMm+x8O7vuE9HuiOVXHIjHzNxnaDTjrHh/wCF&#10;0Zg8NTQap4i6SasFD29ge6wZ4eT1lPA/h65ri728uby4e6vJmlkkctJLIxZnY9SSepp+8P4S54m8&#10;Ua14t1RtY1+882Rl2xqqhUiQdERRwqjsBxVfSNK1TxDqUWjaFYS3F1M22KGFcsx/p7noKu+EvBWr&#10;eMJZpYJI7WxtFD6hql222C2Q92buT2UZZj0Faus+OdJ8O6XN4Q+GcUlvazp5eo6xMoF1qAzyP+mM&#10;X+wDkj7xOSKT7IVr6ssPd+GvhIvl6fJb6x4nXO+6wJLTTG9I+00o/vH5VOMZIJri9R1G91S9k1HU&#10;ruS4nmcvLNK5ZnY9SSahlbc3Sug8I/D6fXbBvFGv6guk6DbybJ9SnX/WNz+6hTrLJweBwO5HeQ1l&#10;ojO8M+Fte8aamNH0GxMsm0vI7MFjhQdXdjwqj1NdFceKfDvwyt30r4eXMd9rDJsvPEhX5YT0aO1B&#10;6Dt5p5POABg1n+K/iBDcaX/wh3gfT20vQ1YGSPcDPfMOklw4+8epCD5F7DjNcs0oHFG5XNy7fePl&#10;llmkaeeVmZmJZmOST6/WtHwp4Q17xrftp+h2q7Yl33V1OwSG2j7vI54VR+Z7AmtDwv8AD4X2lDxj&#10;401I6ToKtgXLL++vGB/1duh++3q33V5JPBFReLviK2s2C+FvC2nDSdBhbMdhG2WnYH/Wzv1kf68L&#10;gAAYpX7DSW7NO/8AGWgfD6zk0H4YXDXF9IhjvvE0ke2R89Ut16xp/tfeb2AFcLI8jOXdslud2eTS&#10;llHU10/hn4cw3OlL428fam+kaDn92+0G4vmH8ECH73pvPyjrzgil8I7uWiMzwf4I17xxeSW2kRRx&#10;w2677y+un2QWqf3pH7D8yewNb+qeOfD3gGwl8M/CiZ3mkQx6j4klj2TT+qQj/llH7/ePtgZy/Gvx&#10;Hm12wXwx4d05dJ0G3bNvptuxPmN/z0mbrI545PAwMVyuRnFFubUOZR2CaVmfcxyfWtfwZ4C17x1e&#10;SQaaqQ29uu+91C5fZBbJ/edu306mtPwp8OLafSB428fam2k6CGxHJtzcXzD+CBD97/ePyj3waq+N&#10;/iZceI7KPwv4b01dI8P27Zg0y3bmVv8AnpM3WRzx14GBjpmjyRNrayNLWfH+geCNNm8J/CNpN0ym&#10;PUvEky7bi69ViH/LKP8AHJ79MnhGLfefvSMdvApCFX5pD9B60cpLlzCgluei+tNkdQNqf/rpryNI&#10;eabR8JQ0v6U0knrRTS/oKkB2abuA+6KaW7k0ze2MUGg9m9TUZIHWkZsCot57CgBzv61EzjNK0nPN&#10;RM/PSgAeQ9KY7HHWgnuaaz8cUANJJ602V2J4oLntUbkg4Bpe8A4sB1NMLE01mxTCSetL4SuYczAj&#10;AptFFSUNkptOkptABSP92lpH+7QVEZRRRQHcKb/y0p1N/wCWlBQ6o6kqOpiVEKa/XNOpslSUNoPS&#10;iigqJHUlR0/+D8KChlNfrTqa/WgBtFFFBUT0T9kL/k7P4X/9lE0T/wBL4a/tC7f8Br+L39kL/k7P&#10;4X/9lE0T/wBL4a/tC7f8Brws2+KHzPqMh/hz9UOoooryD3gooooAKKKKACiiigAooooAKKKKACii&#10;igAooooAKKKKACiiigAooooAKKKKACiiigAooooAKKKKACiiigAooooAKKKKACiiigAooooAKKKK&#10;ACiiigAooooAKKKKACiiigAooooAKKKKACiiigAooooAKKKKACiiigAooooAKKKKACiiigAooooA&#10;KKKKACiiigAooooAKKKKACiiigAooooAKKKKACiiigAooooAKKKKACiiigAooooAKKKKACiiigAo&#10;oooAKKKKACiiigAooooA/k38T28Blh13TYfLtdQQyLGAB5Mo/wBZFx0Able+xkJ5NSaN/wATzQLz&#10;w4xZp7Yte6eqrkkhR5ye2Y1D/wDbHHeo/D0i6jDL4TmZf9MYPZM235LkDCjJ6BwSh5AyVJ+6KztP&#10;1G80bUodRtTtmtZldQw/iU9CP6V+iH5D5l3wnq9to+uwz6g0n2OXdBfLHyxgkUpJgeu0kj3Aq5oC&#10;L4V8f/2Nr/8AqfOksr1h08qQGNnHqAG3D6A1n+KrKysdSFzpgAs72MXNmu4tsRs/u8nqUYMhPcoT&#10;U/iRv7b0DT/FKK3mKosdQZu8kajy29gYtq+5iY0veD4fkULuHU/DGtSWkytDeafdFXHdJEb+hFdZ&#10;bywaH8ebO/8AMVLW71SC5Vh0WC52vj8Flx+FYXjxv7ROn+Lk3t/alipuJG73Uf7uXJ7sSFkP/XUU&#10;eJJxc+HPD3iKF282OGSznb/ppDJuX8o5Ih9FpfEVsXdJs3tfAvjDTp02yWtxZllbsyzOh/8AQjXu&#10;3x0FxpfwubQ9CijiutfvbezlZmCgExgMSegGyHaSeAM+lcB4K8O2Xi/4weKvD3mr9l1BYdSbcvDw&#10;/aYLgj8UfH410v7VurSwWmk6HpbSSalqHnW9rZxR7mbzNis4/wBrb+7A7iZ/Ss5ayRpH3YN/1uzx&#10;uS/0+e/k15UMmk6JGttpcEy/6+TJKAjH8Tb5nHT7y55FV/D5+wQ3HxJ8Q/6RItww09Lj5jd3h+Yu&#10;2fvKmd7epKKeGOCTTl1/W7XwRo95GljYK7XN9uPl5A3T3LewC4GMZVEGMnmHUJZvHniS30Pw9B9n&#10;sLeMw2Mdw21beBcs00pHAJ+aR29SewArX3jH+vn/AMAi0LT01u5uvFPii4kawtpPNvpd2JLmRiSI&#10;VJ/jc5Oeyhm5xg1r6/1fxt4gXybMPcXDrDa2duuEjXokSDPCgYA56dT1NP8AFeu2l6YNB8Phl0uw&#10;yttuXa1w5+9O4/vNxgfwqFXtk3b1h8PtMk0hMrrl5CU1CTobCFhzAPSRh9/+6p2dS9HvEkXiDUbL&#10;w/p7eDfD92s27adX1CPpcyDnykP/ADyQ/g7Dd0C4g8KeGrbUoptd8Q3bWmkWX/H1cKvzyv8AwwRA&#10;/ekb8lGWPA5h8MeGxr0kt3e3f2TTbMB9QvmXIjU9FUcbnbBCr1OCeACQ3xX4oGuzRWtha/Y9Ls1K&#10;afYhsiNe7Mf4pG6s3c8cAABi82J4o8UT+I7pNtutrZ2q+XY2MJ/d28ec4HqSeWY8sSSat6DoGm6d&#10;po8Y+NEb7HkjT9PU7ZNRkHYH+GIH7z/8BXJyVTQdC0zT9LXxr4wiLWJYjT9PD7ZNQkBwenKxKRhn&#10;HP8ACvOSuVr+v6l4m1NtV1eZWkZVSOONQscUYGFjRRwqgcACp8kLzYviHxHqfiTUm1PU3UHaEhhh&#10;XbHDGPuxov8ACoHQD+fJ1fDHhLT/AOzv+Ex8bTyW2jo5WCOL/XahIOscWegH8Uh4X3PFO8O+G9K0&#10;vTI/GfjyF/sLk/2fpscm2XUWB/NIQeGfv0XJyRk+KPFeq+LNS/tLVZVG1RHb28K7YreMfdjjUfdU&#10;enfqckk0eSH5sm8V+Lr/AMV3cbTwx2tnar5en6fb8Q2sf91R3J6ljyx5JpPC3hS/8U3EpgljtrO1&#10;XfqGpXORDbJ6se5PZRlmPQGpfCvhD+2LeTxH4hvv7P0S2k2XF8y5aR8Z8mFf+WkhHYcKDlsCm+Kv&#10;GZ1i3i0DRrL+z9FtW3Wtism4u3eWVv8AlpIfU8AcKAOKPJB5yLPiPxhp8GmN4Q8DQyW+ltt+2XEo&#10;An1Fx/FJg/KgP3YwSB1OTzXOwxSTSrb28LSSSMFjjjUlmY9AB3NT6Ho2seJdVh0LQNPkubm4bbHH&#10;GOvqT6ADkk8ADJrorjWdE+G1u1h4OvY77XHTZda9HzHaZ6pa+rdjN1/uY+8XtoL4tWOFho/wtUXP&#10;iOzt9Q8QdYdJk+aGw44efs8npEOB1Y5+WuU1jWtV8QalLrOtX8lzdTvummlbJY/57dAKgndpJDLK&#10;7MzMSzM2ST71v+HPBFtNpf8Awl3jO/bTtFDMImVQZ75geY4FPU54Ln5V75PFLbcr4tEVPCvg7VfF&#10;k0z20kdtZ2q79Q1K6JWG2X1Y45J6BRlmPQVe1vxrpukabN4S+HkclvZSrtvtUlXbc6h6g/8APOLP&#10;SMH/AHiego+LvHVx4iij0bTbFNN0e1kLWWl27HYp6b3Y8ySEdXPPpgcVhwxz3cyW9tE0kkjhI40U&#10;lmYnAAHck0b6srmtohDIqdBXS+H/AALZRaZH4x+IN7Jp+ktzawxqPtOoEfwxKei+sh+Udsnirkej&#10;eHfhaFv/ABnZw6nr20Pb+H2bMNr6NdEHk9/JB/3iM4rlfEvibXPFmqSaz4h1GS4uHGNzYAReyqo4&#10;VR2AAAo5r7B8O5e8Y+Pb3xLDDo1lZR6bo9rn7HpNqx2R/wC2x6ySHu7cn26Vz+ewHPYCr3h/w9rn&#10;izV4dC8O6bJd3czYSGFefqT0AHcngd66h9V8MfCQeX4cntdZ8RjHmaptElrp7ekAPEsg/wCehyox&#10;8ozk0bbE6y1ZDaeDtD8CWcfiP4pRs1zIgfT/AAzDJtnmBGQ85/5Yx9OPvtzgDGa5/wAXeN9e8a3q&#10;XWrzKkNvH5dnZW6bILWMdEjQcKP1PfNZt/f3eqXkmoaleSXE8zFpJppCzOx7knkmrnhfwlr/AI21&#10;QaT4ds/OkVTJNIzbY4Yx1kdjwqj1P8+KnzZXN9lGaiS3Eq21tG0kjsFREUksSeAB3NdpF4Y8NfDC&#10;BdU+I8C32sMoez8MrJxF6PdMPujv5Y+Y8ZxzRceK/DPwtgfTPh1LHqGtOCl14meP5YfVLVT09PNI&#10;3HnGARXCzzy3Ez3N3O8kkjFpJJGLMzE8knuTRuF1H1NLxV4w8QeNtV/tXxDeeYyrshiRdscEY6Ii&#10;jhVHoP1PNZsMNzdTrZ2UDyyyMFjjjUszseAAB1NafhHwd4h8c6idO8P2gYRrvurqVtsNtGOryOeF&#10;Xg/XtmuhvPGHhr4Y20mifDGcXerOpS98UPHyvYpbA/cXqPM+8cnGOMLyQR5nqx0Xhzwv8J4F1L4g&#10;wR6lrzKGtfDaSbo7fOMPdMPz8sZJ4zgE45Pxb4y8QeNdWbWPEV+00hXbGqjakSdkReiqPQVm3Erz&#10;TPPcTtJJIxaR5GyzEnJJPc1o+EvBniPx1qv9meHbHzGRS9xNIwWKCMdXdzwqj9egyeKLdWHNze6j&#10;MihuryZbSzheSWRgsccalmZj0AHc13EHhXwt8KbZNY+I0Mepa4yh7Pw2sn7uD0e5Yfn5Y68Z4JAS&#10;58X+FvhXBJpXw2lXUdZZSl14mkj+WLPVLZT0HbzDyeccEY4C6uLi9ne7vLmSSSRi0kkkhZmY9yT1&#10;NLVlXjHzZp+MfGev+OdWOseIb5pZAu2KNRtjhTsiKOFUen86yC7H5UoJLDjp3Y1GXVfljH/Au5ql&#10;oZy96V2OMm37vzN/KoySeScmikJCjAoKUeotNZhjAprOf4jTGmA+7WZQhJPWjNBOOtRyvhsCgAZu&#10;eTTWkPWmlgOWNMeT5elACmQmo2YEYFIXY0lBfvCM2KYT3NBJPU1Gzc8mgXMBbuTTWfjimkknNNc9&#10;qCQLntUbls9adTX60FRG0UUVMigooopfZKiNkptOkptIoKKKKCokdFFAORkUBLqFNP36dTW++KCh&#10;x54qOpKjqYlRCmyU6myVJQ2iiigqJHT/AOD8KZUgOVwaCiOmv1p1NfrQA2iiigqJ6J+yF/ydn8L/&#10;APsomif+l8Nf2hdv+A1/F7+yF/ydn8L/APsomif+l8Nf2hdv+A14WbfFD5n1GQ/w5+qHUUUV5B7w&#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yR6hZXOmXslleLtkibHHQ+jA9w&#10;Rgg9wQaveIiNZto/FcX35n8rUunFxjO/6SAbs/3hJ2AqNHXXdH8tm3X2nxFkz1mtxyR16x9Rwcpn&#10;kBADD4e1OC1uJLLU2b7DfR+VdqvVBnKyDjqjANxgkArkBjX6IfkPl3LmmuNc8NXHh9mLXFjvvdP+&#10;YcpgefH/AN8gSDnjy3xy1Hgphqcl14PmVT/a0O21LNjy7pMtER7t80fsJTWfv1Twh4iWSF41urG4&#10;Vo2XDxtg5BHZkYc+hB9DUnieyj0vVIdW0UtDZ3sa3enNu5jBY5TPqjqyZ77c9xS94OYvaRI2t+B9&#10;S0H5mm02VdRs1C/wHEc4/Lym9hGT603RWbVvAGsaRsy+nzw6jG3omfJkA+pkiP0SrlzrNtpfjTT/&#10;AB55f/Ev1pGfUEhj2gb8x3cQA6dXIHZXT2qHwrpj+HvibL4L1C62xXjTaXLL0DrMpSOT6bjHIO3A&#10;PSl9kP8Ahv8AI9s/Z58Lw3dvb/EUhd174dt9PibcM7omaOTI9MQwiuR/al1BdL8ctq8rt5yaUllp&#10;qEH7zF2lmHptR1Ue7gj7lejfCnwPc6F8OvDul3d1JbSW9rJcXEYyG86cEKD7KJG49Qp7GvL/AI6E&#10;R/GHVvGOuxrcWOhw2sVna3C7knuWiEkcRXumS0jj+6pHBYVjF3mbSTVNHA6zv8I+HF8LQHbqWpRp&#10;Nq+3IaKPhorb6/dkb3KA8oaZrBXwbo7+Eodv9o3aq2tSjrCuQy2o9CDhpP8AaCr/AAHLtJuX0m3m&#10;+JGuu099cTv/AGSs2CZbjOXuGz1VCePWTb1CsKqeHNNtZopvGvivdLY28x2xO5DX9x1EWeuOdzt1&#10;Cn1Za3945/T/AIZFnSEi8E6XF4rvolbUrpd2iW74PlLyPtTD2Iwinq2W6KN2Z4e0G/8AFeqNEbpY&#10;4kVptQv7hjst48/NI57+w6sSAMkihf8AhIPiJ4owu2a8vHyTkJHEij8kjRB9FVfarXijXtNttNXw&#10;X4Sl3afDJvu73aVfUZh/G3cRr0RD0BJPLHB7wtPkQ+KPE1tqMMPh7w9BJb6RZsTbwv8AfnkPBnkx&#10;1dh26KMKOBky+HtA02x00eL/ABlG32HcVsLENtk1GQfwg9ViB+8//AV55CeG/D2mW9gvjHxij/2b&#10;HIRa2attk1GQdY0P8KD+OTt0HzEYzfEfiPUPEuptqupso+UJDbwrtjgjH3Y0X+FQOg/E5JJpeSF5&#10;sNf1/U/E+pNqmqSqzbQkcca7Y4owMLGi9FUDgAdK2tJ0LSfCumQ+L/HFr5zTpv0jRd2GuvSWXHKw&#10;g/8AAnPA4ywNL0rTfBNjD4p8YWUdxeTIJNJ0ObOJB/DPOOoj7qnBk9QvXndZ1nVNf1WfWtavGuLm&#10;4bdJK3f29gBwAOABgUeg/h1e5Jr+v6t4l1KTV9YujJNJgcKAqKOiKo4VQOAowAOla3hvwjpkWmf8&#10;Jn47mktdKVsWtvHxPqTjqkWeiD+KQ8DoMscVJpXh3RvCulw+LvHkJkadPM0rQ1ba92vaWQ9Y4f8A&#10;x5+QuAC1YfiXxNrHi3VG1fWrnzJCoWONF2xxRj7qIo4VQOABR6D21ZY8V+MdR8W3MfnRx21naqU0&#10;/TrfiG1T0Uep7scljyTTfCvhDVvGF3JDYvFDBbx+ZfX11JsgtY843O3b2AyT2Bq14T8EjW7STxJ4&#10;hvv7N0O1k23GoOuTI+M+TEv/AC0kI7DhRy2B1b4t8bjV7SPw14bsTpuh27bobFXy0z/89pm/5aSH&#10;8lHCgDqeSJ85FrXfGWk6Lpkvg/4eeZHZyDZqGqSLtuNR9j/zzi9IweerEngcqzuORUmn2F/qt9Hp&#10;mm2klxcTyBIYYVLM7HsAK69pdE+Dx2xm31LxUuQW4kttJb26iWcevKIf7xGar4dg1lq9EQ2fhnRP&#10;AljHr3xFtzNfSKr6d4cD7WcEZEtwRzHH6J99v9kcnnvEnifWfF2p/wBq63cKzKojhhjQLHBGPuxx&#10;qOEQdgP8ap6jqN7qV5JqOpXUlxPM5eSaVyzMx7knrWt4T8C3fiK0k8QaxeLpmiWzbbrVLhCV3Yz5&#10;ca9ZJD/dHTuQKVrbhdy0RR8N+F9c8X6qNJ0Kz86TaXkdiFjiQdXdjwij1P8AOugm8UaF8NoG034f&#10;3K3mrlNl14k28RZGGS1B5UdvNOGPOABg1S8UePreXTG8H+BrBtN0QMDIhYGe+YD/AFk7j73qEGEX&#10;PAOM1y7tgdaVubcfNy7CSzySO0sjszM2WZuST61teEfAWoeKY5NWvLyLTdHtWxfaxd/6uLvtUdZH&#10;PZFyeRnA5rT0rwRonhSwh8V/FUyRxTKJLDw/C226vl7M3eGI4+8fmIztHesTxl481nxnLEt2I7Wx&#10;tF2afpdmuyC2X0Ve5Pdjkk9TRvsVpHc0tf8AiFYWGkzeDfhpZyafpcgxe3khH2vUT6ysPupycRrx&#10;zzntyLMQuKfFDcXcyWlrA8skjBI4o1LM7E4AAHJJNdjH4Y8M/DBU1H4kwpqGslQ1r4Xik+WHIyr3&#10;bD7vXPlD5jxkgEijSJPvS3M7wr8Ozqmlnxf4x1P+x9BjYj7VJHmW7Yf8s4E6yN7/AHV5JPGKb4s+&#10;JAv9LPg7wVp39k6Cr5a1Vt012w6SXD/xt32/dXoBwDWX4y8Y+IPG2p/2pr97vKjbBBGuyK3j7Rxo&#10;OFUeg/HJrOsbS81O9j07TbOW4uJnCQwwxlmdj0AA5Jo5e4+a2kSMnAzXUeF/hvFdaUvjTx/qLaRo&#10;IP7uTbm4viP4LdD949t5woznnBFaH9geEPhIFvfHMUGseIV+aDw/HJugs2xw1y4+8c4PlKe3zHB4&#10;5LxZ4w8Q+NdVbWPEOoNNLjbGuAqRIOiIo4VR6D+dT7z2D4d9+3+Zq+MPiXLq+nf8Ih4S0xdG8Pxv&#10;lbCBsvcNx+8nfrI/HfgYAA4zXKuxC/e5qS1tr7UbyPT9OtZJpppAkUMSlmdieAAOprto/DPhL4TR&#10;rqXxBih1XXiu+28NrJmK2JHDXLDqeh8sde/BoD3paszPCfw0+36X/wAJn431H+x9BQ4FxIv767Yf&#10;8s4E6uf9r7o5OeCKZ4x+Jv8AaumHwb4M07+x/D8b7haRt+9umH/LSd/42OAcdBx1wDWP4w8Z+I/G&#10;+qf2v4iv2mcDbDEvyxwJ2RFHCqPQfjk81lZZuKVu4cytaIOwC4WmY43Ofwpxwo4Of6VGW7k0yYiS&#10;sScfpTCcdaVjk1FQUKXY00sBSOeMU2gBsjsxwTTaGIBxmmu4xjNAA0veo2kJNNJJ601mIOBS5UA5&#10;mxyTTWfsKYWApu9qTRfvCs4A4NNJJ600uB0ppJPWpFzDnYYxUTHJpX6U2goKa/WnU1+tADaa/XNO&#10;pslBURtFFFTIoKKKKX2SojZKbTn6U2kUFFFFBUSOiiigJdQprffFOprffFBQ6o6kqOpiVEKbJTqa&#10;/SpKG0UUUFR+IjqSo6koKI6a/WnU1+tADaKKKConon7IX/J2fwv/AOyiaJ/6Xw1/aF2/4DX8Xv7I&#10;X/J2fwv/AOyiaJ/6Xw1/aF2/4DXhZt8UPmfUZD/Dn6odRRRXkHv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B/I5HcX2jaks0LNDdWs3B/iR1P8AjU+vWkEkceuaXHttLokNCucW&#10;8o+9Hz27rycqRySGwhb+3LHDSf6baw/Lnnz4VHTJP3kA4GOVGONoDRaHqcNvJJY6mrNY3ahbgLjc&#10;hH3ZF/2lPPbILLkBjX6Ifj9+hckdvEfh/eCz32kw4bqWmtc8H6xnj/cI6BKNBC67od14Vcf6TGWv&#10;NK2pku4UebF/wJF3DrlolAHzVRaTUfB2vqwEbTW7Bl3KWjnjZcjg43Ruh/FW96k1mE6Hqltr/h+e&#10;RbeYrc6dJuBaIhuUOP4kYY5xkANjDCl7wvP7y34dkfxD4bvvCZJaaANqGmjd0ZF/foP96MbvcwqO&#10;9bejaBN8SdU8J31vJJ5011HpeqTD+BosFH/GDAHqYW+tYetTtoutaf4+8OQxww3UguII44j5cFwj&#10;AyQYJPCsQQMn5HTPWvUP2fdJmsvHurX+iQRtpMulrqOltOCI4pnLRxrn+8heeIkddre2IlpG5cFz&#10;SseumDXr/wAR3v8AxMmt7drqzFmnmY85IT5szADud4iI64i54rwz9oKOfxZ8bb7Q7+dbTS9It47i&#10;9uI1BKRmGIvJg43SH93Go7kIK9e8D3dn4htdD1yMSSyMt9PGu4J5cczvsmdR0LhDgdMs/wDdFePf&#10;tR6hcXnxOuPA/hvTZTNfS20t75Y3PdzeUqRIMfwqOg7s7Z6LjOn8RtU+E4Zmn+IviUtlbDTbG3xl&#10;iWj0+zTt7nn6vI/q1U9e1ebxfqtto3h7TpVtIcW+k6eq7nwT1IH3pHPLHuTgcAAWPFF7aaFpy+At&#10;DuVkWOQPq15C2RdXA/gUjrFHyF/vMWboVAsS/wDFstJa3X5fEV/BiZu+m27D7vtNIp57opx1Y7d/&#10;eOfy+8i169tPB+mTeCtCuFkupsDXNQiYESEHP2eNh1jU8sf42HdVUmt4Z8PWLWUnizxT5kek28m0&#10;LG2172X/AJ4R5/Nm6IvPJKgx+FPDVrqaTa7r9w9ro9iw+2XCj55WPIgiB4aRu3ZRljwOa/irxTce&#10;JrxX+zLa2dunl6fp8JPl20WchR6nuWPLEkml5E+bE8UeKb/xTqP26+CxxxxiK0tYVxHbQr92NB2A&#10;/MkknJJNbOnaVpvgCyXxB4rs0uNVmQPpOjTLlYwRlbicendYzy3U/LjcWFhp/wAO7KHxF4jtI7jW&#10;JoxJpekTruWBT0nnU+3KRnrwx4wG5m/v9T13U5L69uJrq8upMySOxZ5HJ/U0ehXw6vcdq+s6jreo&#10;zavrF5Jc3Vw5eaaVss7f5/KultNL0r4b2UeteLrOO71qaMPp+hzLlbZSOJrkevdYjyeC2BgFIUsP&#10;hSv2m7ijuvE+3MNu6h4tJP8AfcdHnHZOkZ+9luF5O8vrvULuS91C5knnmkLSTSMWZ2PUk9zR8WxP&#10;w77k2ta1q3iHVJtb17UJLq6uG3TTTNyx/oAOABwBwOK3vD3g/S9P0hfGvxAmkt9PbnT9Ojbbcam3&#10;on9yIfxSHjsuT0msfD2j/Du1i8Q+P7CO71KWPfpvh2Q4x/dluccqncR8M/fA6834h8R6x4q1STWt&#10;fvmmuJONzcBFHRVA4VQOAo4Aqvi2D4dXuW/F/jPVfGN5G93HHb2lspj0/TrVdsNrHnO1F/mx5Y8k&#10;1X8M+GNZ8X6oukaJb7n2l5pZGCxwRjrJIx4VR3J/mQKs+EvBt94r86/kvIrDS7PDahql1/q4VPQD&#10;u7n+FByx9Bkix4n8dWf9lN4M8D2sljovmbpmkYfaNQYdJJ2Hb0jHyr7nmq8kT/el/wAOXNS8V6L4&#10;IsJPDnw2ummupo/L1PxFtKvKO8UGeY4vVuGfvgcVxpZU7VJZWl7qd5Hp2m2kk08zhIoYULM7HoAB&#10;1Ndgtt4f+Ef77URa6t4oUfJZ8SWulNnrJ2lmH937qnruIxRtog1lr0K+l+C9J8MaXD4u+KHmRwzJ&#10;5mm6HE224vh2Zv8AnjET/EfmYA7QetYvjLxzrXjO6jl1AwwWlspWw021TZb2qH+FE7e55J7k1n65&#10;rWp69qU2sa1fSXN1cPummmfczH/PQdAK0PB/gTVvF7TXpuYrHS7XBv8AVrxtsNuvp/tOeyLyT+dR&#10;5sLuXuxM/RtH1bxFqkOh6Bps11dXDbYYYVyW/wAB6k8AcmuqM/hX4Sf8esltrXidMHzjiSz0x/Re&#10;08o9fuKemSKq658QNJ0HS5fCHwstpLW1kXZqGsTcXeoeoyP9VF6Rr1x8xJJFccxC/MTS+Ir4dizq&#10;2ranrmozavrN9LdXM77pp5nLMx9yas+FfBviHxvqf9m6BaBhGu+6upWCQ20feSRzwigZ69e2TxWt&#10;4X+HsE+lr4y8e6m+k6EW/dSBQbi+I6pbofvehc/KvfPSq3jT4kS6xpo8J+F9NXR9BiYFNOt2y07D&#10;/lpO/WVz78DjA4zR5INtZGjc+NPDfw0hk0n4YXH2zVmjK3XimSPGzIwyWqnlByR5h+Y84wMGuEmu&#10;ZJJWubiRpJGYtJI7ZLMepJ7mmtgLiuw0P4a6boulQ+MPivfTabp0y77HTYVH23Uf9xT/AKtP+mjc&#10;emcg0fCT71Qx/B3gXxD47u5Bpqxw2luu++1K8k8u3tU/vO54HsOSewrcvviB4f8Ah9Zy6B8IGka6&#10;kQx33ii4j2zy+qwL/wAsY/f7x4zjArJ8c/EvUfFdtHoOmWMek6HauTZ6NZt+7T/ac9ZZPV2/DGa5&#10;hpAOAaLc24c3L8P3/wCQ93ZiZJXLMeSzdTWv4M8CeIfHl48WkRJDbW43X2pXb+Xb2qf3nc8D6dTg&#10;4BxWzoXw103RtLi8Y/FjUJdN0+Zd9npsQH2zUPTYp+4n+23Hp1BrM8bfE3VPFVtHoGk2MWkaFbtm&#10;10azJ8sf7ch6yv6s34YyaN9EVGPLrL/gmvfePvDXw4tpNE+E7NNfOhS88UXEe2Z8jBW3U/6pP9r7&#10;x/KuEeWWctNM5ZmbLMxySfXNM2DO4048DkfhRblFKTkNbDfNnj1oLADC013P+e1Rk9zUiHM/Hy1C&#10;W9TTmbj5TUJPqaC47Di57VGrdjQ7EcCo/M9qCBzucVG0oNNkfd3qMv6UAK8jZxTCSetBPc013O35&#10;TQX7wMxzgU1mxyaTO0fMaY5ZulAe8GSeTTCxNByvy5pKBhRRRUyNBr9KbTn6U2pAKa/WnU1+tADa&#10;bJTqbJQVEbRRRUyKCiiipKiNfpTac/Sm0FBRRRUyKiR0ZPSikHb6VQS6i01vvinU1vvigodUdSVH&#10;UxKiFNfpTqa/SpKG0UUUFRI6kqOpKCiOmv1p1NfrQA2iiigqJ6J+yF/ydn8L/wDsomif+l8Nf2hd&#10;v+A1/F7+yF/ydn8L/wDsomif+l8Nf2hdv+A14WbfFD5n1GQ/w5+qHUUUV5B7w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yHxXU1pPHdWszxyRuHjkjbDKwOQQfUGrmpxRala/2&#10;5ZRqvzYvreNcCFz/ABgf3G/8dORwNuc/NSWGoy6bdfaIUWQFSskcgysinqpHp+oPIwQDX6Ifjq7M&#10;0bADxFpq6CU3XltuOnbesq5y0Huc5ZfcsvJYYTw/cwajbSeEr6VVjupN9jNI2FgucYGeOFcfI3IH&#10;3WJwmKpapaJYyRanps0n2aZi1rJu+ZGB5QkAfOuR0AzkMMAip9ZVdbsT4ls41WTcF1SFVxskPSUD&#10;sr9+wfI4DKKXvFFrw0jXjXXgHVY2hkupP9D81CGhvFyFUg/dD5MZzgAlSfuV698FLbxHo3wMvANW&#10;jsZr66uHtpLhiGtbaIBZZR6bHLNtPTkj5jXj8lhd+OoLbUNMjaTVFlitb6H+KUswSKfOcksSEbj7&#10;20kkycfR/jzSNS09vCvhzwtMs99JdwWt/Js3Rm1cmW4Zx6SmHJ6FsEDqcxN9DWn3L+jeH9X0z4ka&#10;hqljHbWOnr4ftLLTbdpFxKRIWbAHI2livI5Ld+RXmP7UVxY+C/HtxrtlKW1jVtNjjtmVeLOEBkeQ&#10;H/no2Nq4+6N56lTXoWj6vrWseK/F0OuWX+i6Pf28ul3FqoUyRDcxjDdCA8OW6kMz+2OT/ad8L2s9&#10;7o/jjxnEFsbFLqK4jhm2veYlzbwKRyC6kktj5QGPUAHOPxGtT+HoeP6BbWvgvRo/HWtW6yXlxu/4&#10;R+xlQEMwODcuD/Apzt/vOO4Vs0fDuhXnjLVLjU9Y1VobOHNxrGq3GX2An/x+Rzwq5yzH0yQ6OHxB&#10;8UfFjzPJDFuXfNKfkt7G3QYz/sRooAA9gOSeW+LfFFjcWsPhTwsJI9Hs3LI0g2veTYwbiQep/hXk&#10;IvAydxO/vHJ+RH4t8VLrssOnadam00qxVk06y3Z2A/edz/FIxGWb6AYAAGnptlYfDnTofEviOzjm&#10;1i4jEuj6VMMrAp+7czD9UjP3urDbjcmk6XY/D7Tbfxf4oso59Suk83RNInXKhe1zMv8Ac/uIcbzy&#10;flGG59n1/wAZeIST9o1DUtQuPQtJLI3+foKXkP4dXuNmm1rxNrTTubi+v76fLcF5JpGP5kk10st1&#10;Y/CRWtdNmjuvFDKVuLuPDx6VnqkZ6NP2LjITouWyRHf6ppvwzsZdB8N3KXGvzKY9R1iFsrZKRhoI&#10;D3bs0v1VeMseZ0XRdW8RanDo+hWEl1dTttjhiXJb/AAckngDk1W5Pw7bkUaXup3iwwxS3FxPIAqK&#10;C7yOT0Hckn8Sa7DydJ+EHz3cUGoeKl+7C2JLfST6sOVknHZeVQ8nLAANvdb0f4V28mj+D71LzxBI&#10;uy/12Fsx2n96K2P97sZfqFx1riXdmZnkbknLMe9NLm9Cb8vqTXt/d6jdyahf3Uk080heaaZizOx6&#10;kk8k1u+F/BVrNpn/AAmXja7ksdDVysbov76+kHWKBT1PYuflXuc8GzovhTRPC2kw+MviRC7RzL5m&#10;l6ErlJr8dpHPWKHP8XVudvrWD4r8X614z1L+09ZnX92nl21vCuyG2jHSONBwqj0/E5JJovfRBbl1&#10;l/XqWvGPji68U+TplnYpp2kWfGn6TbsfLi/2mPWSQ93PJ9hgVU8L+FNa8Y6ouk6JArMFLzzyuEit&#10;4x96SRzwijuT9OSQKueD/At14jgm1zVb+PTNFs2xeapcKSoP/PONeskhHRR+JA5qXxX4/t7rTj4O&#10;8D2EmmaEsm5o2bNxfMOklw4+8e4UfKueM9aXkgt9qRev/F2h/D61l0D4a3JnvZl2ah4l2lZGGOY7&#10;cHmKP1fh29hgVxZPqal0zT9Q1nUYdH0exkurm4cJDDChZnb0AFdj5PhX4QfvNSS11vxQuNlrxJZa&#10;W2f4yOJpR/dHyKepYjFHwk6z9EVNH8A6ZoelxeMPijcyWljKu/T9JhIF5qIz1AP+qi4OZG6j7oJI&#10;NZPjLx7qPi4Q6fHbR6fpdnxp+k2mRDAPXnl3Pd2yxJ/Cs3Xdd1fxLqk2ta7qM11dTNummmbJP+A9&#10;AOAOlXfCHgXxB42upY9KijjtrZd99qF0/l29qn953PT6ck9gaOW2rDm+zEybW1vdRvI7DTbSSeaZ&#10;wkUMMZZnbsAByTXaHQfCfwkQXPjiG31rxDjMXh9JN1vZNng3LKfnb/pkp7fMecVDqHj3w/8AD+1l&#10;8P8AwlLtdSKY77xRNHtnlHQrbr/ywj68/fb1GK4d5CzFpHZmblix5NTrIq6j5v8AAv8Aivxh4g8a&#10;as+teItSa4mYbVzwsadkVRwqjsowKg0PQNb8UatDoXh3TJry7nbEcMK5J9/YDuTgAcmtjwb8NtQ8&#10;T2cniLVr+HSNCt2xdaxeqfLB/uRqOZZPRV/EirniL4l6dpWlTeDPhTYTaXpci7L3UJWH2zUef+Wj&#10;D7if9M1465JyaPJB0vL/AIctM/gv4Oj5GtPEXiiP+JcSWGmNj8p5R/3wp9SK4nX/ABDrHifVZtd8&#10;RanNd3dw26a4mbJPt7AdgOB0FU3Khcq1dJ4O+GN94h09vFPiTU49F8PwtibVbxT+8P8AchTrK/sO&#10;B3Paq5Yx1ZnzSqOy2MXQPDuveL9Wh0Lwzpk15dTHEcMK5/EnooHdjgDvXYST+B/g0dtubTxH4pT/&#10;AJaf6yw01sdu08g/75U+4qj4o+J9lZaTJ4M+Femy6PpEg23V1IwN7qHvNIOi4/5ZrhRz1ziuLAxw&#10;BU/EXzRjtq+5b17X9a8U6tNrviLU5ry8uGzJNM2Sfb2A7AcAcCqg56UjYxyaaWJGKonm1uK8oTgd&#10;abvLDLGo5HAbim5O07jQOI6WTsKj3HHzGml/QU0nuTUyKFZyRxUVK0nHSmFyelSAOTgA1G57UO5J&#10;xmo2bHAqvsk8wMO5aoy/YUrnPLGmlwvSj3R+8I/ByxpjSHoBSMcnNFSMBnvRRRQAx/vUlK/3qSg0&#10;iFFFFTI0Gv0ptOfpTakApr9adTXHegBtNkp1NkoKiNoooqZFBRRRUlRGv0ptPf7tMoKCiiipkVEj&#10;oozziiqCQU1vvinU1yQ2aCh1R1JUdTEqIU1+lOpr9KkobRRRQVEjqSo6kHSgojpr9c06myUANooo&#10;oKieifshf8nZ/C//ALKJon/pfDX9oXb/AIDX8Xv7IX/J2fwv/wCyiaJ/6Xw1/aF2/wCA14WbfFD5&#10;n1GQ/wAOfqh1FFFeQe8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H8g7N3NN&#10;L+gppJPWiv0Q/Gy1puoxWzSWWoBms7jHnKvLIe0igkDcuT3GQSMjOamgnuvC+q/N5c8UkeJF3Zju&#10;oGHT1wR9GVh2ZeM8nHWrlhdQ31t/Yeoyqi7s2VwzY8hz/CePuN3/ALp+YfxBgqJ6L8APA19c/EiP&#10;XNFWW402O1Z4ZfM2FhIfL2tg8SRje+ARzCCudyE+q6zrDaD8ftN8KQWys2t3DXEzNuUQ2cMChI16&#10;YJlti5Poqjoxzl/s3aBe+FNI03wfc23l32qNLq2qLKp3W8KkRwx4PG58Ow7gI3oMTfD2/kj+IF9Y&#10;6zP9u1i80m41GIearGxhkKkRbsHDSGQcA4VYo/7xFc8nzSZ1RXLFWLXgPVdTu9P1GxsVRbPQ/FEq&#10;STXMhUXcbQyvNKxyVKs8pkAHRCMZwKz/AI++Gde8ffDVbDSvDcn9oWHi6SCGHzC7eW7yKrlm+6r7&#10;437KoI6AVn+HbjW/CvwqsrLTr77ReaRrrQ68sW0CUpbYMBwf3qpvjiPuvGQAa7PXLPXtc8GeJvBc&#10;V8l1eXU2pIskUjBlL7pLeLJHICDy27KV284NLaVyvijZnzR4q1jTdC0pvAXhO8WaEOraxqUfH2+Z&#10;f4V/6Yofuj+I/Of4cSaFpOleC9Ih8b+MbSOe4uF36Hos6/8AHx6XEo/54g9F/wCWhGPuhjUfhnQd&#10;L0DSF+IHjW08y2MhXSdLkyrajKOpPcQqfvN/EflHOSMu6uPFfxI8Wb2SS+1LUJQsccagfRVHREUd&#10;OgUDsBXR7xyX/wCARPL4m8feJs5m1DVNRm+ryN/QAD6ADsBW3qur6X8P9Nm8LeEL2O61SZTHq2uW&#10;8mV297e3P9z+9IOX6D5fvN1nW9M8CabN4Q8Gags97cR+XrmtQ9JAettAeoiH8T8GQjsvBx/CHg/V&#10;PGN9Jb2kkdva28fm3+oXHyw2sXd3P8h1J4Ap9NdieazstWR+GPDGseLNWXRdEtxJIVLyySMFjhjX&#10;70kjHhEA6k/zrc1zxXovhLS7jwd8OLt5PtUfl6xr2Nsl4O8UQ6xwZ6/xP/FxgVB4p8b6ZaaTJ4F+&#10;Hgkg0nI+2XkihbjVJB/HJj7sYP3YxwOpyenMWlpearex6dYW0k080gSGGNCzOxPAAHU0Cvy6LcaG&#10;/hRS3YV2dto+i/C22j1jxlZw33iB0WSx0CZcpZg8rLdD+9jkQ9eQW4OKc7aV8GE2xPDfeLdvzSKV&#10;kg0cnsO0lwPX7sZ6ZI44q4ubzUr1ri4lkuLi4k3NI5LPIxPU9ySTR8XoHw+v5f8ABLGva/rHibVp&#10;vEHiDUZLq7uH3zTSNyx/oB0AHAHA4re8P+CtL07R4/G/xGnktdNk5sNOjbbdamR/cB+5F6yEY7Lk&#10;nixb6HoPwut01Xx9Yx32uSR77Hw7Ifkt8j5ZLrH5iHqf4tvSuV8R+JNa8VatNrmvX7XFxMfmduwH&#10;RQBwqgcADgCn8W2wvh1e/wDW5d8YeONU8YSwxzRx2tjZoU03S7VdsNqmegHdj1LHLMepNJ4O8Da5&#10;44nlFgI7eztVD6hqV0+y3tUz952P6KOT2FX/AA54AsotKj8afEW+k03RmObWONR9q1EjqsKH+H1k&#10;b5RnjJ4ql4x+IeoeJ7aLQtPso9L0S1bNno9ox8tT/fkJ5lkx1dvwAHFPyiLzl939dDU1Xx7ofg3T&#10;5vC3wmMqecvl6h4imTZc3i55WPvBEf7o+Zhjce1cWzY61NpWl6lrupQ6Pomny3V1cPshhgjLM59A&#10;B/kV2QtPB3weXzdZS18QeKFIK2IYSWOmNz/rSOJ5QcfIPlU5ySQKNIk+9U8l+BT0L4f6dp2jw+M/&#10;ifey6ZpU3NlZxqDeajx/yyQ/dT/po2F5GM5rP8afErUfFNpF4e0qxi0nQ7V91no9mx2A4A3yN1lk&#10;IAy7e+AMmsnxF4j13xZq0mueI9TmvLqY5eaZvyAHQAdgMAVY8IeCPEXjrUW0/QLRSsK77q7nkEcF&#10;tH3eRzwqj8z2Bot1Yc1/dj/w5kKs08620ETPJIwVEVclmPQAdzXb23gbwx8NbRNZ+LINxqEkYez8&#10;K2822Q5GVa5Yf6leR8n3z7c0648ZeEvhZE2mfDGVdS1krtuvFE8PEXUFbVD90dvMPJ5wACK4G7vL&#10;q9uJLu8uZJppGLSSSMWZmPUknqaXxFaQ83+H/BNjxt4/8R+Pr6O61qeOOC2XZY6faxiO3tI/7kaD&#10;hRgD3OBkmse3trzUbmOw060kuLiZwsMMMZZnY9AAOSa2vBXw+8QeODLcWKxWtharuvtWvZPLtrZf&#10;9p/X0UZJ9K2tQ+IPhr4eWcmgfBxXa5kjMd94quottxN6rAv/ACwQ+v3znnGKWkdEL3payeg6Pwl4&#10;O+EyLf8AxMEeqa5gPb+GIJQY4D2a6cceh8tTk8Z4JrlfGfjrxH481FdS8Q3u5YV2WlpCoSG2jwAE&#10;jQcKoAHTk45yeayZJJZHaaaRmdmJZmbJJPeo6dvvJ5tLLRCsdx4FMZhjAolkCjA//XURYmkHvDi4&#10;9aaWJ60wv6U0knqaAugJycmmsd/JekY5NMdiDgUC5hxOOtRswzyabvZjTXcZoGmOMhNRlwOAKQsT&#10;TSwFBp7wStkZqIv6UshJHNMo3IBmOM1HknrTn6U2gAoooqZGgUUUVIDH+9SUr/epKDSIUUUVMjQa&#10;/Sm05+lNqQCmyU6myUANpslOpslBURtFFFTIoKKKKkqIj/dplPf7tMoKCg88UUVMiokdFFFUH2gp&#10;r9adTZKCh1R1JUdTEqIU1+lOpr9KkobRRRQVEjp6fdplPT7tBQymyU6myUANooooKieifshf8nZ/&#10;C/8A7KJon/pfDX9oXb/gNfxe/shf8nZ/C/8A7KJon/pfDX9oXb/gNeFm3xQ+Z9RkP8Ofqh1FFFeQ&#10;e8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H8gZOOtNLntTSSetBIHU1+iH4&#10;2FaXgvw63i7xbp/hxJNi3VwFmk/55xjl3/4CgZvwrKLsa9a/Zp8KwwaZrHxH1C2jn8lTZaXbsPmu&#10;J9nmMiDuxVVQjoUkfPoZk+WJVOPNJI9bF61vrGt3eg6BG1r4esnEi26/K0kNoypZblOfkSZTxn5m&#10;kHG1a4/wUuuMPGnjnU2aPXBomoJpC2sYEjW6uVRyB6SJtjP3iFYdFTFv4f8A9kWGlat4e1jxI01m&#10;llbrql9HIZPtl7d3jJOdw5Kv5KIrdk+fuax/hn4tbX/Bvj74v+I9EmleSCCPyVfZDP5RZlRCOVAX&#10;ywwHQDIOThcVodXNexN4U1rV/DHwTsfiHqnhmaTUmvLq6SZrgjzFNuEN3Iud2XVQm7oWkDk5Zc+h&#10;+C28RaR408SWmpQBdOXxFFJp8yW+7z1nRw0anj7krbm64zJ65rzHwre3fj74dx+P9cdo7O11TUZ/&#10;EzZDCRfsaIUjTI+8vAXovOCAAB0Gr+L/ABxqHj/XNC8OaY03meH7HVfDMcjY+WM27yQcY3b8uDk5&#10;HI6PQ0EZe6jyP40aD4p1X43ah4TjhkvLj7UsWl2sMYCx25UPFGij5VVUYZxgcMT3NZmt63pfgfSJ&#10;vBfg2+jury5XZreuwNxKve2gPaH+83WQj+7gH1/9ry7u9G0e08V+H7eOKXVVOnanqKofMMG3zY4U&#10;bJG1gz7mX72wDOMivD/Bfgk+Io7jX9Zvf7P0PT8f2hqTJuOT0ijH8crdl7dSQK2i1yps56nu1Glu&#10;J4M8E3Xip57+6u1sdK09Q+p6rOpMduvYAfxu3RUHLH2yRJ4x8c2+pWEfhHwdaSWHh+1bdHbyMPOu&#10;5P8AnvOR95z2H3UHC9yWeNvG6eIIoNB0HTv7N0OxYmx09X3FmIwZpW/5aSt3boBwMCs3wx4Z1rxh&#10;rEeg+H7XzZpMszMwVIkAy0jseFQDkk9KvzkZ+USPQ9D1bxNrFvoOg2El1eXUmyGGMcsf6ADkk8AA&#10;k8V1V9rmk/Ci1k0LwVqUN5r00Zj1LxBbnKWoIw0NqfXHDS9T0XA5qtrvirR/BmmTeCvh3eLM8yeX&#10;rPiBVKvd+sMOeUg9e8nU4GBWB4T8Ja5411VdJ0C1DOFLzTSuFit4x96SRjwigdSfwycClv6B8Oi3&#10;K+laXqmvalDpOkWU11d3Em2GCFSzO3tj/IrrpdQ0L4PI1poVzb6l4pxibUkxJb6Uf7sPaSb1k6Ke&#10;F5yaraz4w0PwRpk3hH4a3HmSzoY9W8SFSst0veKEHmKH1P3n74GBXPeFfCev+NtUGkeHbLzH2l5p&#10;mbbHBGOskjnhFHcn6deKdr77E/Dot/62KZfUNb1Icz3l5dTe8kk0jH82Yk+5Jrs49E8N/CRUvvG1&#10;tb6p4hwHt/DxbdDZ9w10R95u/kg9PvdcVFceL/D/AMMIG0j4a3S3mrPHtvvFGzGzPDR2gP3F7eaf&#10;mbnG0YrhZJZJXaSWQszHLMx5J9aesvQlyjT21ZpeJ/FeveMNXk1zxLqkl1dScb5OiKOiqBwqjsow&#10;BVvwZ4B1rxs011DLFZ6bZ4bUNXvG229suR1buxzwoyxPQd61dF+Hej+HdIh8ZfFu7ms7OZN+naLb&#10;4F5qPPBAP+qi9ZG5IHyg5BrI8bfEbWPGKw6attDpuj2bH+z9GsQVhgHqf77nu7ZJJPTpRvpEn4dZ&#10;/d/mbGsfEXRfCWmzeE/hDFNbxTL5eo+IZl23l8M8qv8AzxiP90YJAG49RXEE461Y0XR9X8SapDon&#10;h/TZry7uG2wwwpuZj/h6k8Ada7T7N4I+DK+Zqv2TxH4qX/lzDCSw01v+mhH+vlHHyj5VOckkCjSJ&#10;PvVNXol9xR8N/DS2tNHi8afE/UpNH0eUbrOFVBvNR4ziBD/DyP3jfKMjrVTxr8ULzxBp6+FvDunJ&#10;ovh+F90Ok2rE+Y2f9ZM55lfgctwMDAHfE8T+Kdd8X6pJr3ibVJbu6m+9JK3QdgB0UDsBgCpPBngf&#10;xR4/1b+yfDNgZCo3XE8jBYrePu8jnhVHqfwyeKLdZApdIL/gmS2532qOtd1Y/DLQ/A9jD4k+M1xN&#10;b+Yoks/DNu229ux2Mn/PCM9Mn5jg4GcVNJ4o8FfCAG08APDrfiJV2zeIpos29o2ORaxn7xByPNb0&#10;yBg1weqanqOs302q6tfS3VxOxaaeeQszt6knrS1lsacsYavV/gbnjj4ma540ih0sQQ6bo9n/AMeO&#10;jWC7beH/AGiP43POXbJJJ6ZxXMuf7ooJJ61HI/y/LTUUiZSctWDHby1NZyelNLepqJpWbhaoz5h0&#10;rYFREknJocqv8WTUZJPU1Mg5hxkAppJPWkY4FMZvU0/eH7w4v2FNJ/vGml/QU1mxyaXKMQyMw2oK&#10;Y784amtMx+Vfu0FcLmpAQsTSUUUGg1+lNpz9KbUxAa/Sm05+lNqgCiiipkaBRRRUgMf71JSv96ko&#10;NIhRRRUyNBH+7TKe/wB2mVIBTZKdTZKAG02SnU1+lBURtFFFTIoKKKKkqIj/AHaZT3+7TKCgoooq&#10;ZFRI6OaKOaoO4U2SnU2SgodUdSVHUxKiFNfpTqa/SpKG0UUUDjuR09Pu0ynp92gsZTZKdTZKAG0U&#10;UUFRPRP2Qv8Ak7P4X/8AZRNE/wDS+Gv7Qu3/AAGv4vf2Qv8Ak7P4X/8AZRNE/wDS+Gv7Qu3/AAGv&#10;Czb4ofM+oyH+HP1Q6iiivIPe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D+P&#10;0ue1NpCwFNLE1+iH42PAaSRYYkLOzYVVGST6V9BeKIvEXw18D2XgjwtbyPeW9vHpFqqRgM2pXX76&#10;4nX2RB5at1DSP/cNeb/s4eEz4h+I8Ot3IC2uiJ9skmkjJjWQH91uPYBvnP8AsRueACR2Xjv4gXXi&#10;ZbKaxgk/tDxRqk0Ph+DYS9rprusPne0krCYD0EsuOq1E/iSRtT92LbN7SdOS7+HOreGILiG30/QN&#10;U0+21LU1jyHe1iD3E47sDtREXvhehc1lfDTXZfGvw88UW2i3UWjaPYyW9vZmfGyxtViuCZJP77sz&#10;bmPVmbHTAGvqMNvqXw/ufD/he4a/vtY8Vas+oSW8wEM94+nTZVDkAxpI8S7iQD5RboRXLQw+FtJ+&#10;AviDwp4OkN3JBqkdvfalCWI1C4MErEIP+eakbV/vY3fxVHummv4M0f7X0LxF8O9NT4ceGpY9Nh1b&#10;VbWOy+zszXTHT5CqyYYlmkYgDkFchR9wE7Wry/2D41s/h5YaXdQ6h4l8ItBb6pNcqws51sgiRxOn&#10;cmJPMYYyfLIAA55vQW1P4Q/BBLNp7WTUpvElxbX64YtYNJY7jBuXpIQqhiOV3MuQQcXPCn2e4vPA&#10;XxG1DUVtfDlvpcFo9xeSfP8AaobmaOKNAOWfadrHAXywx4+XD94I9P67HUaZpl/8ZvhK2j+J9Ikh&#10;tbjTIZJGtFUywXlrM0U0SIx+QssabRjA3N1zivnHxx47l8Vzw2FjYLp+j2C7NL0mFspCvdmP8cjd&#10;Wc8k+gAA+gtC+JXiSLVW0qfQobAeG/EjaTdW6NuEFrcqVt7gljliJEXc/UqzHHJrzD4rfBLWH+Kl&#10;zNaWf9m6TfQ/2ndXl1jydOVj++R2X5SUk3KFUkt8oGc06b95k1ouUU16M4Hwf4P1rxxq39maUI0S&#10;ONpby8uG2Q2sK/elkY8Ko/XoMkgVq+KfGmkaPor/AA++HLsNOZv+JlqzR7J9Vcd27pCD92P8WyTx&#10;H4z8c6aumHwH8Po5LfQo3DXE0nyz6nIOks3ooP3Y+i9eTzUPgjwDbatp8njDxlqLaX4dtJNs14I9&#10;0t1JjP2e3X+OQ+v3UHLHjB082cvlH7yv4K8Cah4we4v5LqOx0nT1EmqatcqfKtkJwOn3nPRUHzMe&#10;nci14v8AH2nnSz4H+H1nJY6EsgaeSYj7RqTjpJOw7DqsY+Vfc81V8dfEK48UxQaDpNgumaFYk/2f&#10;pULEqp7ySH/lpKe7H6DArS0fwNoXg/SYfGHxZWRY54/M0vw7DJtur4dnf/njDn+I/M2DtHeq82Hl&#10;H5soeDPh5ceILKTxPr+orpPh+1k2XWrXC53PjPlRL1lkIH3R06kin+LPiLFdaSfBPgXT30nQFYF4&#10;d+bi+Yf8tLhx989wgwi9hxms3xr481zx1exz6q8cNvbL5dhp1rHst7SP+5GnQdsnqcck1J4H+Hut&#10;+OXmu4pIbHS7P5tS1i9bbb2q+hP8THoEXLEkduQecjPm6R/4P/ARmaLo2r+JNVh0Pw/p015eXDbY&#10;be3TczHr+AxyT0A5Ndmw8HfBgt5v2TxB4rXjb/rLHSn9+1xMv/fCn1Iqpr/xH0Lwtpk3gr4QRTW9&#10;rMvl6lr067bzUR3HH+piJ6IOSPvHqK4dRJLJsRWZmOFVeST6UcrlvoTzRp6R1Zb1/wAQ6v4m1abX&#10;PEGpzXl5cNumuJnyzH+g9AOAOBWt4K+G2reMLebXb2+h0rQ7RsX2tX2RDH/sKOsknPCLknI6ZrYs&#10;/APhr4eWMfiP4yFzcyRiTT/ClvJtuZwRkNcH/l3j6cffPOAMVz3jn4h+IPH1xCNRaO3sbVdmn6XZ&#10;x+Xb2qeiIO/qx5Pc0c3SIcvLrLft/mbeu/E3SfD2lzeDvg/ZTafZTLsvtamx9u1EZ6Fh/qo+n7tc&#10;ZxyTkiuHq54c8Na/4s1eHQPDWlTXt5McRwwrk/U9gB3JIAHXFdsR4A+CqZlNn4n8VL/yzX95p2nN&#10;z1P/AC3kHHH3Ae5I5Ph0Qe9U1lol93yM/wAN/C22t9Hi8afFHU30bRpButYVUG81HpxBGf4eR+8b&#10;5RkdareNPipca1p3/CJeEdLj0Pw7G2U0u0Ylpzn788n3pW+pwMDA4zWF4o8V+IvGOrS6/wCJtWmv&#10;Lqb70szdB2UDooHYDgVmbmznNHL1kHtIxjaOn5is2DwKazf3jTZCd2ajZiDiqM+YczZ5NMkc7SBS&#10;FvU1HJK33RQAE9yagLE04sBTKDMQnaOlNLHOSaJXxxTNpPLmgd2DSE9KaT3NI7jG1fzphJPWlLYs&#10;cX9BTaKKPeHHcjpxPyU2nf8ALOoLG0UUUGg1+lNpz9KbUxAR/u0ynv8AdplUAZ5xRRRUyNAoooqQ&#10;Gv1ptOfrTaDQKKKKmRoI/wB2mU9/u0ypAKbJTqbJQA2mv0p1NfpQVEbRRRUyKCiiipKiI/3aZT3+&#10;7TKCgoooqZFRI6OaKKoO4U2SnU2SgodUdSUx/vVMSoiUj/dpaR/u1JQyiiigCOnp92mU9Pu0Ggym&#10;yU6myUANooooKieifshf8nZ/C/8A7KJon/pfDX9oXb/gNfxe/shf8nZ/C/8A7KJon/pfDX9oXb/g&#10;NeFm3xQ+Z9RkP8Ofqh1FFFeQe8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H&#10;8e9NZgRgUhYmuj+EXghviP8AEbS/CROIZ7jfeP2SBBvkOex2gge5FfoztFXZ+Mq8nZHsHw40vRvh&#10;v8DLqHxDmGXXdLbUtalWQbo7F2EMEI9JJVaTy/ctngcZuqatP4c8X6f4q1eCFtbv9HjfR7GNRs0r&#10;T47YyykL2YsJIUHUKHbqVNdL8UtG0jxRr0dlM0cmlrroGqW9uDGLqSPbBY6eh6gZMobAwrLM3GFr&#10;z60v59J1fV/jnr03/E0vVu5PCtq2P3cagxC5Ze0aArHGp6kZxhOeePvXZ1P3bJGxraa38Jv2bLfw&#10;3cpAuo6hJdm6aNv3lluaBHg9nKuA3cfMvrVfwba6/wDCv4A6tq2IV1abUoZ4YeWl00NbybJWHRZC&#10;uSFOSoZW4OMTQ6qnhn9njRPGPiO3kutU3X9zptvfxllmeS7gxcuT97a21gDw5PORkGh8IFtvEnwc&#10;8Y6t471mdLP+2I7rUbtV3Tzkwy71TPDSMWXrwM5PFUvhfqL7S9PuIPhPp1lrfwUvp/FGpT2mn2Pj&#10;O1u3nClmuWMLRtDH23sWQEnhQ248Dmr8RfHVt4g+GHhbVbTw/HZ6PHf6hYtpdm5CwBPJaIhj1mCs&#10;W8w8sxbPDFTe8J+NZ/HngPxNpENhHY6Vp97oo0fS423R2kf2wgnJ+87b8u7csevAAGT8OPD1p45+&#10;Beo6Hqmt2+mWOkeLIL++1K4yRbwPbuj7VHLsSiAIOSxHTk0/N9yOb3Uo9vyPRdLi8QeI/iP4s02w&#10;gmhs9Q0q01Sx1prZ2jSJ2inKMufnVsz4Uc5Mg6E4s/G5pfjL8Ib678MwXC2+nxxazpztIwF3blW8&#10;5HGSPMjcSZX+HEYGN1czqHxS0rTrn4dX2nLcL4Tkha2WGd1aZJIZHtWkkIwCxgdQQchVf5egNdt8&#10;Pn8ReAdIQ+Ll231lqk+m7QoLXUc04EF9N82+KJpVl3HB37y2DnNR8NmbRfMnG589+FfA2kabokfx&#10;C+Js0kGks5/s/TYjtuNWdeqp/ciB+9L0HQZYjGb4o8XeKPifrttaxWXyri30nR9PhIit1J4jiQev&#10;c8lj1Jrt/jj8MfiB4i+MjWdqk1zb31qLqwkuXVItPtBkNG54SFIWDIRxjA6luef1Dxr4f+G9hL4a&#10;+Fd19o1CaPy9U8V7SrvkfNFagjMUfYvw7+wwDtHXXr+Rxyjy3T0X4snMHhj4Kr5uoJa614uAIS1y&#10;JbPSG9X6iacf3fuIeu4gCuH1rXtX8RapNrmt6jNdXVy++e4mfczn/PbsOlR6fp+o6zqMWl6VYzXV&#10;1cSbYbeCMu8jegA5Nd39g8JfBD59fgs9c8XL9zSywks9JbHWYjiaUE/cBKqQcknFV8PqZ3lLbRf1&#10;97KWgfDjS9D0aHxz8Wrmax02Zd+naTF8t5qfGRsB/wBXF0zIRjH3c5BrI8dfEnV/GvlaZDbRabot&#10;mcabotl8sNuOmT3dz3dskknoOKyvEvifXfFusT+IfE2qzXt5cNulnmbJPoB6AdABwBwK6Dwd8LH1&#10;XSP+E38dauND8ORsR9smXM14w/5Z20fWRv8Aa+6vJJ4Io+HVk3cvdjt/W5i+EPBviPx7q66H4Y01&#10;ribbvlk+7HAg6yOx4RR3JrrZPFXgz4ORmx+Hs0GteJPu3HiWWINb2Tc5W0Rhhm6DzmB6HaMGsvxl&#10;8UVvtHbwL4A0o6H4cD5a1V8z3zA8SXMg++3fb91egzgGuUsrG91O8j03TbOW4uJm2wwwxlndj2AH&#10;JNGstwvGOkd+/wDkF9fX2p3cmo6nezXFxM26aeeQs7t6knkmum8GfCy98Q6W3i/xNqceh+HYWxLq&#10;14pPmtz+7hT70z8HheBjkitgeEvBXwdRb74miPWfEH3oPCttP+5tT2a7kXP18pck8ZODXI+OPiB4&#10;n+IOpJqXia/Eghj8u0tYV8uC1jAwEjjHCKAB05OOSTzR8Wwe7T96W/b/ADN/xL8V7PT9Hk8E/CTS&#10;5NH0mRdt5eSODfal7yyD7q/9M0woyc5ziuGGFPWkLE00sBWkY8pjKo5asVmOOTTWmVenNNYswxmm&#10;5Vfu0cpnzA0jdWqNpCaSR8nJNML+gpcrK5hxbuTUbt3xQW9TUbM2KQc3KIWAppYmmF/SkLE1fvGY&#10;rybe1QlmY5Y05+lNqDQKKKKmRUQooooiaRI6d/yzptO/5Z1JQ2iiig0Gv0ptOfpTamICP92mU9/u&#10;0yqAKKKKmRoFFFFSA1+tNpz9abQaBRRRUyNBH+7TKe/3aZUgFNkp1NkoAbTX6U6mv0oKiNoooqZF&#10;BRRRUlREf7tMp7/dplBQUUE4GTRUyKiR0UUVQdwpslOpslBQ6mP96n0x/vVMSoiUj/dpaR/u1JQy&#10;iiigCOnp92mU9Pu0GgwjBxTZKe/3qY/TNADaKKKConon7IX/ACdn8L/+yiaJ/wCl8Nf2hdv+A1/F&#10;7+yF/wAnZ/C//somif8ApfDX9oXb/gNeFm3xQ+Z9RkP8Ofqh1FFFeQe8FFFFABRRRQAUUUUAFFFF&#10;ABRRRQAUUUUAFFFFABRRRQAUUUUAFFFFABRRRQAUUUUAFFFFABRRRQAUUUUAFFFFABRRRQAUUUUA&#10;FFFFABRRRQAUUUUAFFFFABRRRQAUUUUAFFFFABRRRQAUUUUAFFFFABRRRQAUUUUAFFFFABRRRQAU&#10;UUUAFFFFABRRRQAUUUUAFFFFABRRRQAUUUUAFFFFABRRRQAUUUUAFFFFABRRRQAUUUUAFFFFABRR&#10;RQAUUUUAFFFFABRRRQAUUUUAFFFFAH8eDOSOa91/Zz8Ga74W+GWq/FTTrDfqWpMtnocTx/exIqrI&#10;P9nzyjMegFu397I8Z8I+GNS8beKdP8I6Oqm51C6SCJmztXceWOOwGSfYGvor4galf29vpvwg8D2f&#10;l/2lMul6Kyy822m24KXV5nPymVjKu7+KOIsOoJ/Qqj6H49Rj9pnK/ZJV8W2tnFrLXnhr4eWv2+5v&#10;YpcHU9QMbXUm1jyXZt4B52JGx+vO+FdXOtWnin4w/EjSlm0trCOy0/T45PKSWRbm3ZLaMdokRArE&#10;dFbuxzWnd+LfD3xB8UeIpdLmm0vwbo9ldStdRRHMslxKiSScjmWZSyRoeiqo4AY1zWnrqPxgTUmt&#10;pINH0HSVt423N+40zT181vq7s6qf70kj9OeJS7lN66ef9eh313HcfEr4FaL4s8b62ljp6waidSvh&#10;GAIl+32xSCFBxuKRFY0GANuOAKzfDHiy38b/AAT8fWOm6dHYaLodvanStODcxIwnG5mH35GbBZj1&#10;PTAAFRfEzU9D1D9mrRB4O064tNHhuryK2juJN0j7biHEkpHHmMS7YHA3EDgVnfs0WVvqvgb4haPq&#10;uovY6bNosL32oeS8iQKjsScD7zbSxC5ycYHej7Lfn+o+b94l3W/yKv7N2jPr2ieM7S7uJLPT4tHh&#10;urzUfJZ1g8i5jmzx1bYjkL3wa0LrxVZ+I/C/jz4R+H9AXT9L0fT1u9OteGlaW2ukE00j4BaSQMcj&#10;ooAUDA5b8LviCPFXjC4+GXgrTJLHw9J4b1S10/T+stxK9s5M8xH35m2geij5V4HOt8KNKsPh/wDF&#10;KfTrzVm/4TLxJBfJZ2sexotJ3xvLEZ8jDTM6piPGFB+bkgAlu2/UmOsUk/IzbHSE+GHwNj1bxt4c&#10;t9Q1rS9aW70/SLiYsunrdRAJJcx+hNuWEeepXdjJFdJ4ZTXviL4iPiO+uGjsPE3hW1Da0wTy4r/c&#10;I/J2sQJSZ4H/AHYPSRxgK5rkPg34d1LXfDvirXPijNdPp/iDTnmiSS5C3mqzWri5cxB+WAWN1L9A&#10;WAGTwMvxD8Qrzxd8MbDxR4b0yDSG8FeJEFjp9kp8uCCZQ0TEnl2EkDbnbljJnvijl5mSp8tn5bdd&#10;D1f4k3epfHb4V3+m+F4b638uNr/T4PmWS5MMjR3FtOCx+YP84XP8ceB8rV84+BvAXiT4hajJYaBb&#10;IsNvH5l9f3Ugjt7OIdZJHPCqAD7nsDX0d4ButQsb6/8AFRjktdDa4XWNNvVjEsl5BNa7prWJAd5l&#10;jHlgOoO0QYbHIPAftbDXNHt7GHwlFb2Xg/VJZLiO302MJHPd5DNJIV/1m5TG6HoFIAAKminLlfKF&#10;aEZR59dNzktX+IHhz4cafN4T+DkzyXE0Zj1TxZJHtuLkYwY7cf8ALCLrz99uORjngba3vNSu47Kx&#10;gkmuJ5AkcMalnkY9AAOSSa1vA3w+8TfELVG07w9arthXfeX1zII7e0j7ySyHhFAz7nHAJ4rqbrx5&#10;4U+FFtJonwek+2as8ZjvvGFxDtcZGGSzQ8xLgkeYfnPOMDBrb4dtzltKSvLRf1sLF4Q8H/ByBdS+&#10;J9vHq3iEputPCscmYrYkZV7x1/PylOTxuIB45Hxn458TePdXOs+KNRMzquy3hUBYrePtHGg4RR6D&#10;8cnmsm4neeVp5pWkkkYs7s2SzHqSe5Nd5pHwt0PwZpcPjL44Xc1nFMnmad4at2xfX4zwzD/lhEef&#10;mbDHBwM4JLcur3/rYLuXuxVl/W7MPwH8N/EPj+Sa508w2em2Y3alrF8/l21qvqzdz6KMk/rW5qXx&#10;I8M/Du0k8O/BRJPtEiGO+8W3Ue26uOBlbdf+XePr/tkYyRjnD8ffFXXvHMEOixW8Ol6JZn/iX6Hp&#10;67beDr8xH/LRzk5dskknpnFcuTjrVcrluS6kYaQ+/wDyHyzSTSNLI7MzNlmZslj6mmEgdaaXPamk&#10;gda0Ody7iliaaWAppYmmF/Sgz5hzM23rUZJ6mgsccmmlz2FAcwP1ppIHWmM7L940zcx6ClyormFL&#10;D1pjMSDiiij3gI6KKKYDX6U2nP0ptZmgUUUVMiohRRRUlEdO/wCWdNp3/LOg0G0UUUGg1+lNp7/d&#10;plTEBH+7TKe/3aZVAFFFFTIuOwUUUVIxr9abTn602g0CiiipkaCP92mU9/u0ypAKa/SnU1+lADaR&#10;/u0tI/3aCojKKKKmRQUUUUfZKiB6VHUlR1JQUUUUpbFRI6KDwcUUw7hTZKdTZKBx2HUx/vU+mP8A&#10;eqYlxEpH+7S0j/dqShlFFFAEdPT7tMpydKDQR/vUx+lPf71MfpQA2iiigqJ6J+yF/wAnZ/C//som&#10;if8ApfDX9oXb/gNfxe/shf8AJ2fwv/7KJon/AKXw1/aF2/4DXhZt8UPmfUZD/Dn6odRRRXkHvBRR&#10;RQAUUUUAFFFFABRRRQAUUUUAFFFFABRRRQAUUUUAFFFFABRRRQAUUUUAFFFFABRRRQAUUUUAFFFF&#10;ABRRRQAUUUUAFFFFABRRRQAUUUUAFFFFABRRRQAUUUUAFFFFABRRRQAUUUUAFFFFABRRRQAUUUUA&#10;FFFFABRRRQAUUUUAFFFFABRRRQAUUUUAFFFFABRRRQAUUUUAFFFFABRRRQAUUUUAFFFFABRRRQAU&#10;UUUAFFFFABRRRQAUUUUAFFFFABRRRQAUUUUAFFFFABRRRQB/Kn+yfp+j+ELbWPjl4rbZa6TayQ2f&#10;yjczbR5jJn+Ib44h2JuPbB6jW/FGoXnje08KWK26eILrwzI2rNHhItJhFvJPFaZP3Qszqzt2SONe&#10;fmz1WpeH/A/gHwd4V+HMklvNa2OtRQOvmb/t1+g3SOV/ihiaWSR8kYaJY8Y4ryXVoruHTfFPhaws&#10;H1Dxl4mvIYdYmhYlreee484WSnp8qRSGQ5xk7TxGa+++OVz8j1pxSKNppq+NvBupeAPhnKv9k6fq&#10;FpBJf3P7pLlmWaWe+nP8EYFuNoOdiYHLMc43jTxF4bX4Y3Xg/wADIw0qx1qzU3snyzanN5Nz5k7j&#10;smQgROdqgE/Mxp3jjUdH8B/DX/hXvgjVftP2zUjH4j1a3Y+XezQojeTH6wxtLwf42G7ptrM8C+CN&#10;U8ceEl02znjtbb+13m1DUbrKwWcMUI3SO3bHmYx1JKgcmtV3OeTlst7f0j0Lwn4Vbxv+ytY2U2r2&#10;+m2dnrV0+oaldZ8u3iDwsWwOWbHCoOWYgD2j+FvjODxZF4w+G/gDSZbfQ7bwLqP9m2CrunvrjCf6&#10;RNj78z8AAcICFXuTY8Q/8I94g/ZQm0f4YaTdNZ2/jFLC13bmn1CQpGfOZB0Z2bhR90bR60/9n/S/&#10;DPws+JUPw4S6F54v1ewurfUrq1uD5Ok4gaQW6FeJJt6LuYZCkbRk5NR9ll9YryWv6Gb8GofCXwN+&#10;Jnh/SNeiTUPFmpX8dteKs2YdESU7NmR9+c7vm5wgJHJyaba+F/DXwU+LVj42+KuuzSXz31tLY6Xb&#10;yAzsWCebdXDH7iKS5Cn5pGHUAEnntHi8NfAHVLPWfF9tba14uM6yf2XI2+DRhuBMkxB/eXGPupnC&#10;H5mycCq/7R/hnxJqH7QWpaHYWU9/qF/db7WGHMjyIxJjA/7ZhfoBVdfkRzcsNtmtP8/MvXHinW9G&#10;/av8zxlftdLa+IJNNff8qJaOzQYRRgKojfIAAH5nO98N/hXbfDHU9a8J/E24tb251i1mTS/CazHz&#10;L9rZzPFNIy/6lWMOxAcs4lIwBT/jnqvh34ReOP8AhNI9KTUPGWtWFveW7XOyS00giMRO6gErPN5s&#10;chBPyrwcEjnkfiXreqad8b9D+KOi2LXF1rFvputQWsOW82ZlUPGMc8yo64HPOPajWX3fkHuxbb1d&#10;/wAGW5/ivrniXR9F+K9/Bb/avCuttY3djZw+XENPuEJSMKOFXCzxZ64KZyeT61onhGLxz4Gm8E/E&#10;R5F8Pi6W3s9UVRGbwb0Nld23yHBdZfLfPyDChcZZa5PRfBHgP4VfEnWPCfiDU7PUrzxXI0Wj+GWh&#10;LRQAyCe1N502sXSNRGOSHyeDxzekfFvV/EDab8TNe1Fo7mynfQvEQhhCR29nMTJazLGBtxG4k+XG&#10;D5EYP3uZa5tjSMuXSXXf8vyscv8AF/xvrNpdXHwp0rw9/wAI7oul3BjbR4ZCWuJF/wCW08mAZmb7&#10;wP3QCMep5Xwf4N8U+Ptaj8P+E9Jku7huWC8LGvd3Y8Ko7knFe+fEL4T2/wAY9DX4r+L5zoMmimS3&#10;8RTxWjym5jh3B2iUDMmGXKv93y5FBP7o58h8Y/F6GbQ2+H/ww0ttB8O/8vCq2brUiM/Pcyj73U/u&#10;x8gz0OBjSnK8bRRy1o8srzenT+uhrSa74C+BwNv4OltPEnixeJNdeMPY6a2OlujcTODn94w2jAwO&#10;orzzWdb1bxDqk2t65qU11dXDl5ri4kLM7epJqpvA4UU0t3JraMba9TlnUclbZdhxf0FNLepppf0F&#10;NLepqjJyHFz2pjOF60wsT1NNMgFBHMOJJ600vjgU0knrTS/oKv3he8OLepppf0FNJJ60VAxo+c5N&#10;OpsdOoKiR0UUUpbFEdFFFMBr9KbT3+7TKzNAoooqZFRCiiipKI6d/wAs6aeDinf8s6DQbRRRQaCP&#10;92mU9/u0ypiAj/dplPf7tMqgCiiipkVEKKKKkoa/Wm05+tNoNAoooqZGgNyMVHUlR1IBTX6U6mv0&#10;oAbSP92lpH+7QVEZRRRUyKCiiij7JUQqOpKjqSgooooKiR0UUUB9oKa/SnU1+lARHUx/vU+mP96p&#10;iaREpH+7S0j/AHakoZRRRQBHTk6U2nJ0oNBH+9TH6U9/vUx+lADaKKKConon7IX/ACdn8L/+yiaJ&#10;/wCl8Nf2hdv+A1/F7+yF/wAnZ/C//somif8ApfDX9oXb/gNeFm3xQ+Z9RkP8Ofqh1FFFeQe8FFFF&#10;ABRRRQAUUUUAFFFFABRRRQAUUUUAFFFFABRRRQAUUUUAFFFFABRRRQAUUUUAFFFFABRRRQAUUUUA&#10;FFFFABRRRQAUUUUAFFFFABRRRQAUUUUAFFFFABRRRQAUUUUAFFFFABRRRQAUUUUAFFFFABRRRQAU&#10;UUUAFFFFABRRRQAUUUUAFFFFABRRRQAUUUUAFFFFABRRRQAUUUUAFFFFABRRRQAUUUUAFFFFABRR&#10;RQAUUUUAFFFFABRRRQAUUUUAFFFFABRRRQAUUUUAFFFFAH8tvja4svCmr6v42s9YuPM8OaTNaeC7&#10;WSP97JctKkF3fuOm43M8mMgl2VjjEYriNdTUvgf8J3sE1ONvEnijUXj1mT70mnJHCrGBW7SstyPM&#10;IOQHKddxrWvviN4h8O+FNQ+N/jbTYW8ReKr+E+D4Jv8Alwt4A/78RkYKLvj2Bh8zKrnPU+fT+GPF&#10;Pi2z8K+G9MhlvL7XPtV9GGfLM73DxM7E9Bi23Mx4ABJ45r9Biu5+O1Jfy7/5v/Im0XwjrHjbwj4d&#10;8J6DHGs0moale3FxcSbIbaHbbI00j/wIvlNlvyyTg63jfVdOufAWj/C/4O295PYXGvXMF1Mobztb&#10;ukS22ylB91MykJHzgBSfm6O+IeryaF4a0X4I/C7UG1SO+tv+JhqFhGWfU7j7VMohjxyYVdW29N+Q&#10;xzha2LDRta+Gnh2x+G3w6W31Txtqd9eQX2pW7ZXRMxW/nwxOTtD7NnmT5xGA6gg5Irs3/XqZ8u6X&#10;ZXf3aI6jwnp/if4dfs+698Pfh3rLX/i5NcthqEOnxrJ9gmuV8owxuM5kVIyGccKScH5S1cz8GL7w&#10;Z8JPixoPhS2S11vxNfatHbavq2/zINOWQ7DBbnOHlJbDy9Byq5yWqx4bufD/AIP+BvxE8MfDHXbi&#10;61SztbB9Y8QWc7LHdZuNjxwDjESIXHmdX3seF215/wDBDwHrOr+Ibfx9NqUOkaLoF/DcX2uXWfLi&#10;dHV1jQDmSUkDCLzyM4yKldblOXvQsv8Aga/n5lGz+F3jLxd8RNU8G6TabprG+nXULq6k2Q2qpIwe&#10;WWQ8KowSSeT0GScV6r+0r8Q7nwSujR+BWs2uNe8LW4vfF1rnz7qFRs8qIn/Uodu5sfM24A42885+&#10;1X4+1C08f698M9A0yPSdLXUjdajHasd+pXD/AL0zTN1YZf5U+6vGOQCLCeA1+JXwN8FeJNc8UWuk&#10;6PoJ1K11nVbpstEvnLJFHHGPmlkZWYKo/u844y+0mTH3eaMd/wDgmdc+B/EXxg+GXge58IafJdXl&#10;gb3SdSkY7Y7dY5BPHI7nhECTHJP93jJOK6HxJ4s0/wCGnwX025+GmrWOs6tot9No154pW3O6y80N&#10;cbLbd1UlpVE2AfkbbgMCM278beG/E/wL8WeCPhnplxo+maDNZ3sZa4JudUjaQwzNckHByXiYKPlG&#10;0DsKwfgL4Y1H4jeF/GHw8thHbw3Gn298uqXWVt7SaCXIMr4IQNG83J/u/Wjpd9GHMoy5Y7tb+n/B&#10;RX8X3WteMPCfg34h6Sbq61aBm0i8kjVnme6gkElufVmMUiAHqfLI7V6Vd+HvAPgL4h3F78Q3/wBO&#10;8erC8PhF4d1vaSyOkm+6cEfIl0rrtTnapzwStY/g3xf4O8E+DvE3w0+DWt3F5rcGkyaiviSRQFln&#10;i2iVLSNgSgFuZ8ScOcZHAFedm/ufHHwbulvJmk1Dwtqn2zzpJN0klrdsEkyTyds4jP1nbv1rllLy&#10;RPOo67u1/LTf8D07wv8AGjxxdarDr+tXccM0V0dE1jT5pPLs7O5DSNaN5Y4SJl823fHAClzlsE+a&#10;/G/4c23hXUbfxf4ZtJE8P61uks45F2tZTAkS2rgk4ZGBHJPAxklSa1LzWdL1XVdP8X6tNHDpfjjT&#10;20/xBJt3C2voigecgfxB/IuT3IlYd8npvDuqQ67oV58PviJasy3l6bDWYSwM1tq0akR3CHGS00af&#10;KMnzJYGXgSklL3Hdf1/wwS/fRs36P+u54SX9BTWbuxrS8a+FNU8C+IZvD+qmN2QK8FzC26O5hYZS&#10;VD3VlII/I8giskt6mula6nmyvGVmOZyRgU0kDqaaXPamFgKv3iPeHFiaYX9KQsTSUuUgCSetFFFU&#10;AUUUVMjQbHTqbHTqkqJHRRQeeKUtiiOiiimAj/dplPf7tMrM0CiiipkVEKKKKkojp3/LOm07/lnQ&#10;aDaKKKDQR/u0ynv92mVMQEb7tMqSo6oAoooqZFRCiiipKGuO9Np0lNpR2LjsFFFFKRqFR1JUdSAU&#10;1+lOpH+7QAykf7tLSP8AdoKiMoooqZFBRRRR9kqIVHUlR1JQUUUUFRI2PzUUN978aKA+0FNfpTqa&#10;/SgIjh0pj/epyfdpr/eqYmkRKRvu0tFSUR0UUUAR05OlNp0dBoI/3qa/3ac/3qa/3aAGUUUUFRPR&#10;P2Qv+Ts/hf8A9lE0T/0vhr+0Lt/wGv4vf2Qv+Ts/hf8A9lE0T/0vhr+0Lt/wGvCzb4ofM+oyH+HP&#10;1Q6iiivIPe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D+RP4ha54j+Ilj4Yh&#10;MT3mqaxJdXi29rHwGkn+zRwxoPuqq2iqqjoMV0HxI1y88AaXp/wS8IW32jxFJo9vYa5qFm3mMySM&#10;ZxYwEDlS82XZfvkhei82viFe6f8ABqHT/DXhOGabxteeH7G0kZY2EuhrJAplijHX7RLJJJ82MojA&#10;DBYmtqbwpL4I8US6P4JuoZPGB0e2TV9bnwLbwpYx20cTsXOcTsEOW6qDtXLHJ/Qubbt/X4H41yu7&#10;110T/ruVLbw3rXgBNL+G/gezj/4TptDYazr0twq23h60aaWSTEg4SQByHl52ABUyTXIeOvF2jeFP&#10;hxH4D+FuqzSWN1ql3FrOtOpWTVXWO2J255jgJbhM/NsVm54E/wAdfHMekWdn8KvAd3jRjpNjcahq&#10;QiMdxrDNAsiPNnkKA+Vj6AsScnBE+ieCfDPw5+Gmk+NvjVpNw7S311c6B4Y3eXJqW5LcLJKescIK&#10;EnjLZXHB5I9GEusY9Fv22Nr9lfwHcw+FPF3ifx5pci+GtS8MXCLGswS4vfKKyM0KnqFAPz9AzKOe&#10;ceY/Eb4rar49kt9OtrGHS9F03K6PoVif3Nqvr6ySHq0jck56DivRf2efG2v/ABg/aHH/AAl15Gq6&#10;lod7YW9pCnl29rCYGCwxIOFRR0HU9SSSScT+xvCH7OSLfeLbW11zxx5Ya30ViJLPRyeklxg4lmHa&#10;POF6n+E1UdKjvqyXrTVnZa3b/r8Duv2h/BPw2sfHyfGf4k6yWsdU0m0ns/Ddm5W71CdYlQqxx+5i&#10;AVd0nU8hRnGeU1/4ha38Yv2fvEpu7C1tLXwzr2m3Gn6fYwhIbO2kSaARqB2yRknJJJp37SNxq3xK&#10;8EfDrx9IZL7WNT06TT74Qw5eWdTG6AKo+83nEgAd+BXQ/Av4e23wvh8RaD4rubPUvE+oeGZrpfBc&#10;kYmhQQ7Z4xdEHHmFguIwfusc9RiVZU03uv0Y5czquKVk9/mtP+GMH9lv4YatPd3Wp+MxHYeH/FGk&#10;3GlQx3MgS41NnXePsqsPmZWRW3n5cjGTyKy/Dn7QxtfHuhaF4e0qHw94Ns9RWK50iM7vPhk/dTSX&#10;L9ZnKM3Xgdhxk8bL8X/GGs/EzTfiV4m1iS4utP1CCeFRxHCkbhhHGg+VEwPugYPfJJy74++HU8Lf&#10;GLxBpVts+zvqDXNn5X3TBN+9jIx22OK05eafvdUc/tuWmuTo/n3+RNpU7fBP45iLUYd8ei65Jb3a&#10;N/y1t9zRyD6NGWwfer2jafa/Cn4633gPXbnfpU9xcaPfTPgBrScbFn9PlDRzD3Uc96g+PJ/tubw7&#10;8Toizf8ACSeH4HumYcfarf8A0abHsTErf8DqD4pIfEvgjwp8SoypabTzo+pdd32mzCqrEnrugeD8&#10;Vaq+K1+uhnflbXZ3Xo/6RJ4d0bUWj8TfAzVov+JhDNJc6bGqkn7fa7w8a/8AXSLzVx3ZY/ob+neJ&#10;LPU9MsfGWq3Lra3saaF4sMch3xyKA1rfcc7gEVh3ZrZwT85ql498QalJL4V+Oeg3AjvriGOK8lTn&#10;y9RstiFjx1ePyJCD1MjdqsXieH9K8fzWBxa+FvHmnrNbjeNtp5rZjY+n2e5Uqe5RGH8XK/r/ADKi&#10;7aLp+T1T/T5nTeJtG/4Wp4Xk8O6x5MfiPSJpY7e68weWbn5nkgMjEL5U4BuIm+6G84AqgG7xG5gu&#10;LS4ktLyF45opCkkci4ZWBwQR2INelaVrGo6bFI/iCSe31Dw266V4kWN91wlssoW3uoxkZktpQqZy&#10;BjyV6M1S/FPwgPGlhN4v0yCFdasRt1m2tclbpBGHWaPk7sxYkB43xHPLRSuypvkdnsFWHto80d1+&#10;P/BR5WWJpKAc9KK6jzwooooAKKKKACiiipkaDY6dTY6dUlRI6KKKmRRHRRRVAI/3aZT3+7TKzNAo&#10;ooqZFRCiiipKI6d/yzptO/5Z0Gg2iiig0Ef7tMp7/dplTEAqOpKjqgCiiipkVEKKKKkobJTadJTa&#10;mJUQooookbBUdSVHUgFI/wB2lpH+7QAykf7tLSP92gqIyiiipkUFFFFH2SohUdSVHUlBRRRQVEY/&#10;3qSlf71JQH2gpH+7S0j/AHaAiCfdpH60qfdpH61K+I0iNoooqSiOiiigCOnR009adHQaCP8Aepr/&#10;AHae/WmP92gBlFFFBUT0T9kL/k7P4X/9lE0T/wBL4a/tC7f8Br+L39kL/k7P4X/9lE0T/wBL4a/t&#10;C7f8Brws2+KHzPqMh/hz9UOoooryD3gooooAKKKKACiiigAooooAKKKKACiiigAooooAKKKKACii&#10;igAooooAKKKKACiiigAooooAKKKKACiiigAooooAKKKKACiiigAooooAKKKKACiiigAooooAKKKK&#10;ACiiigAooooAKKKKACiiigAooooAKKKKACiiigAooooAKKKKACiiigAooooAKKKKACiiigAooooA&#10;KKKKACiiigAooooAKKKKACiiigAooooAKKKKACiiigAooooAKKKKACiiigAooooAKKKKACiiigAo&#10;oooA/lhm8E6h4P8AiX4g1aG/hk8ZXt9cXZ1LUJFe28L6a0jbbqZySDcuhXYnJUEHqQK89/aC+Kqa&#10;94o1bwL4Hs5LPSm1qaTUG3Ez6rdeYcyynqVB4SPoowevQ174hp4+8Y6b8L/AIuf7FvPEMT3dxOv+&#10;la1dPKAbmfrnknZH0UdcmtDX5vDv7OuoXWp3K2urfES6mkmRCyy23h7eSQxHKy3ODkA5VDg84+b9&#10;CjH3tdz8anJSi7Oyvq/63L/jS18G/Bu80/xp4ysodU8VNoGmLpHhmZT5WnmOxhQzXg6lg6tti44A&#10;J6jHGDT/AIkfHcaebaK41bWNR1y/knuJD8qKIbPLM33URRj0AGAOwq5qHw98YfGH4iXWrahq4t7O&#10;30nTrjxB4i1SQ+TaqbOEl3Yn5nPZQcsfbJFn4ifEXQND+Etr4E+CRvLPQ5tWuoNW1C5kxcau6xwM&#10;JGwB5cZ3EeWOoVc85FVHpbf8jOUt76R/F6/16Hb/ALPGr/DL4ZfGLSPh54Pkttc1W684a54qPMKF&#10;YJH+z2ef4CyhTKeX5xwRjyvWvhZ4w8Y/G7xF4J8MaY0kttrd39ouJW2w20SzNmWVzwiAc5PXtkkA&#10;3/2e/h5rF1q6fE7W9SGieHdPMsc2sXHBlkaJ08q3U/62U56Dp35wD0f7YfxT1weNtQ8BeFoYNN0O&#10;+jt9QujYx7JNVaaFHEk79XAzgLnaMd8DB8NS0ewpSjLDqUtLPRLt/XU6zxD4ns/hp+zrOfhJ4lh1&#10;DVNHvLVb7XltFZYEmhNq0loTygLWwTeRk/MRjKkeT/sv+LJNF+PWkatqmpMq3M0i311NIclSCzMx&#10;75K85rY+E8zeLvhX4q8BGUK48CteQbu7WeoSXG0e5ErfnXmfge0uNW8V2Gi2gbzdQm+yRbeu6UGM&#10;Y98tThH3ZJkVKj9pCS8tCT4h+HZfBnjrWPCU4+bTtTnt/qEcgH6EAGuo+M23xB4O8D/ESA/8f3h/&#10;+zbpf4hPZOYiSf8AajMRp37UMaXXxGt/HUBBt/FWg2OrQhTnaXhCOp9xJG+frUWhMfFP7NevaO0a&#10;tN4X1621K3f+IQXKmCVR/s71hJ9DV/ZjL+v6uYcvvTh93y1/IZp2fFn7PWo2CjzLrwjrkd7HublL&#10;O6URSBfYTJCT/v59ar/Djf4t+Hvir4dn95Mlsmt6WjtgCW2z5wX/AGmt3kPv5QHpR+zxdw3fj2Tw&#10;Leyqtr4s02fR5mf+F5VzCw9xOsR//XWD8PfE938OPiJpviK6gkX+z74C+t2Xl4c7JoiD/eQupHvV&#10;d0vX+vmK/wALfo/69H+BtfDmT/hKfBXiL4Zy7Wma3/tjR1wdzXVsreZGo774Gl+pjX6VDogPjX4V&#10;ah4bba194ZkbU9P/AL8lpIVS5jHsp8uUDsBKfU03X7fUvgb8bJJdGdXOi6stzp0hbcs9uSJIifVX&#10;iZc+zGrmuS2nwf8AjRHrugQNNoszpe2MUg4u9NuUyYj65id4m7ghuhFHn31Q+ln00fp0+5k7+JDL&#10;Y6T8WvsbXaqn9i+MLONtguF8vajE9jNACN3JEkDP1IrV0fUbnwlqEmmw6g1w2j24nsbqEKHv9IY+&#10;YkiAjmWEt5mCc7DNGxCoVOPb6VpPgL4jal8O9Z1JR4f1+3WGHUJ2O1beULLZ3px3QmN26Hb5icZN&#10;R6XL4itrGbw/K7Q+JPA9xNNYRyElpLZXY3Ntt/iCNul29CjT5yMCpaRpGTi/P9Vv9+5H8WPA1rZk&#10;+M/DEVv9hmkUXlvaHEdvIwBDxqfm+zyAho2IGA204I2jiMArur1fRNVsESG306x83SdUt5H02yZm&#10;IePObjTidwLSRMxeL5gWDYOfPwOC8a+E08NX63Gm3P2jTbv57K5Ug5BAO0+4BHoSDyFO5VqnL7LM&#10;69NfFH5mJRRRWxxhRRRQAUUUVMjQbHTqah7U6pKiR0UUVMiiOiiiqAR/u0ynv92mVmaBRRRUyKiF&#10;FFFSUR05fuGm05T8pFBoNooooNBH+7TKe33aZUxAKjqSo6oAoooqZFRCiiipKGyU2nP0ptTEqOwU&#10;UUUSNgqOpKjqQCkf7tLSP92gBlDcjFFFBUSOiiipkUFFBOBk0UfZKiFR1JUdSUFFFFBURj/epKV/&#10;vUlAfaCkf7tLSP8AdoCIJ92kfrSp92kfrUr4jSI2iiilLcojooopAMf71LHSP96ljoNAfrTH+7T3&#10;60x/u0AMooooKieifshf8nZ/C/8A7KJon/pfDX9oXb/gNfxe/shf8nZ/C/8A7KJon/pfDX9oXb/g&#10;NeFm3xQ+Z9RkP8Ofqh1FFFeQe8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H&#10;8ovwui8H/Ab4leH/AAbZtZ6t40vtWt4Na1FZBJbaJE0gElvEejzlcq8nRMlRzuNeefD34VjxbaXX&#10;xI+ImttovhW2mY3mqSjdNey5z9ntlP8ArZSep+6oyT0weh+Avwxt9Fv9N+L/AMUNRFhpqySTaLpr&#10;Ni61iSNCx2DqsIx80p47DkgjjfHHxC8Z/GrxNZ6ba6aRDGVtfD/h3S4T5NohOFjiQdSeMt1Y9eMA&#10;foq+J2fqz8TlL3VzL0X3bm5+0D8WdR8VX8PgbQIm03wvp1vbNp+lp1f/AEePbLOQf3su3C5OcAYH&#10;cna8P/Dnw54A+FVn4x+PtjeRQf2lJdaL4ZiPl3Gp740CmQ9YIiY+WbDEKdo5GbXiv/hBv2e9U/tb&#10;Wre31zx79jtRb6XIoks9CZYEXfL2mnyMqg+Vc5OeM+e654o13xv4E1jxP4o1me+v5PElo01xO24t&#10;vgufyA8sAAYAHA4xhxXNFJaL+v6uEpRjOTbu9dO39djQv/if4t+L3xK0GHVmjt7OHUILbR9F09fL&#10;tbGNnVRHEg6cYBP3jgegA0v2kbiDxB4b+Hfjm2QL/aHguG0uGH8c1rI0Tsffp+Fef+DNT/sfxhpO&#10;sBsfZdTt5s+m2RW/pXo/xEtodU/Zg0WZRsuPCfjTUNIZe/lzDz8/QFcD8apxjGasYxlKpSl/Xb9B&#10;/wCzLcaVZeMfCR1a52waxqeq6NdKMn5ZrWFYx6cvNj8PpXmEn9qeC/FhjfMd5pOo4P8AsyRSf4rV&#10;/wAJeIJ/D1jb6/Hy2keIrO6hCn+LEjH/ANErW3+1JoFr4c+O/iCHTrgS2t9dLqNrIo4ZLlFn49gX&#10;I/CnH+I/MmUr0lLs1+Rp/FmKHWfgl4Y1yKEi48O6xqHh++Zv4gJPtEP5K7j8Kz/2bJ4tQ8fXHgO6&#10;uUhi8WaJd6QJJPurNJHuhJ/7apHj0Jrd0iQ+Mvhx8SPC7wmSRYbHxVYxr/yxYlfPYD/rncYPptry&#10;zw5r1/4V8Raf4n0s/wCkafeR3MGem9GDDPtkURjzU3H+tdQqStVjLp/lo/yI7W61Dw/qsd3Buhur&#10;K4V0PQpIjZH4giuw/aJtbR/iTN4u02Fo7PxVZw65ao3VPtC7pFPusvmr/wABpP2itBsNE+L+rS6O&#10;jDT9UaPU9PbsYbmNZhj1ALlf+A1a1gx+M/2eNK1VNr33g/WJLC6+X5xZXWZYCT3VZVnUem/3p3+F&#10;/wBak8vxQ7a/d/wCL4hD/hLfhh4X+Iq/vLizjfQdYk29Hg+a2J92gYKD38g9xzDfMfG3wUtdQVTJ&#10;f+D7z7JcMF5On3DF4iT32T+YvsJkHTpJ8HifFGieJPhPIvmPrGmm90iPbljqFqDIgX0LxefH7l17&#10;4qj8Ftb07TvGX9geIJdul+ILV9K1It91Fl4SU/8AXOURy/8AAKNtO2vy/rQekmn3Vn6r+kya8CeN&#10;fhDDqgZW1DwlMLW6+b55dPncmJ/pHMXQn0njHGBVjVNfv7rTNE+NGiS7dU0yeLT9bZm3eZMiHyJW&#10;H92WFTGwP3jDITnfVHwTdL8N/iTceHvHEckdm0k+keJI4sMywMfLlK+rIwEi/wC1GtWNAtW8AeP9&#10;W+GHjacRWGoM2mapMACqDcGhuV9lcRyAjqmQOGof/B+XUcXzWb9PRrZl4Wul2uqroul3ZtNF8SKl&#10;/wCGrtpj/wASy9BIVDIcbdkgaF2yPl2SnOEq0s9v4g02XTtbsfJ8+6a2vrNlVPsOoZYlAWbEaSkO&#10;6ngJL5iYWNnLY+i6LqlyuqfBDxFA0epWt5JJo8bNny75PlkgXHXzlUKMdZEixwTUsGvJq+l/8Jne&#10;W7XDRwpp3jCzRwHubc4EV0OOGG1VLHOJY42bJkIqeU0jL+vzXyOS17Q7rw9qTafcv5i43QzKrBZU&#10;ycMMgHsQQQCpBUgEECoy7e9d/r+nQ67ZSaZrGorJcQos8OqbTtuYn4jvPmIJV/lSYY3IwVzlhKDw&#10;l3a3NldyWV5EY5YZCkiN/CwOCK0jLmRzVqfJK62IqKKK0MAoooqZFRGpw2KdTV++adUmkRj/AHqS&#10;lf71JUyKI6KKKoBH+7TKe/3aZWZoFFFFTIqIUUUVJRHTl6Gm05ehoNBtFFFBoFR1JUdTEAqOpKjq&#10;gCiiipkVEKKKKkoa/Sm05+lNqYlRCiiiiRsFR1JUdSAUj/dpaR/u0AMooooKiR0UUVMigooopfZK&#10;iFR1JUdIoKKKKCojH+9SA4OaV/vUlAfaCkf7tLSP92gIgn3aR+tKn3aSSpXxGkfiG0UUUSKI6KKK&#10;kBj/AHqWOkf71LHQaA/WmP8Adp79aY/3aAGUUUUFRPRP2Qv+Ts/hf/2UTRP/AEvhr+0Lt/wGv4vf&#10;2Qv+Ts/hf/2UTRP/AEvhr+0Lt/wGvCzb4ofM+oyH+HP1Q6iiivIPeCiiigAooooAKKKKACiiigAo&#10;oooAKKKKACiiigAooooAKKKKACiiigAooooAKKKKACiiigAooooAKKKKACiiigAooooAKKKKACii&#10;igAooooAKKKKACiiigAooooAKKKKACiiigAooooAKKKKACiiigAooooAKKKKACiiigAooooAKKKK&#10;ACiiigAooooAKKKKACiiigAooooAKKKKACiiigAooooAKKKKACiiigAooooAKKKKACiiigAooooA&#10;KKKKACiiigAooooAKKKKACiiigD+QzwVqXxL/aB+MjXsxa81CXS7xIVVNlvZRi1lWNP7sMKsyr6f&#10;NySTk3dX+IHhH4C2Vx4P+Ct/HqXiCSMw6x44VQRHkYeGx/uJ1Bm+83UYG0iwfi34bsYbz4SfBmxk&#10;sfDf9i6mdS1K4jAvNbmWxnxJKeqRg4KRDgdTycDxvcAuBX6RGPNLVadv8z8NqVPZx0d3d6/dt/md&#10;F8Tkkj8WZkmaRpNNsJGZupL2cLHP4mqtndlfh1qtqhPz61p7flDeD/2arHxThmt/FcaTLtZtD0t8&#10;buzafbsP0IrP01XuPB+rRxD/AFN1aztx2Hmp+AzIP8mqj8K+Rj/y8l8zLZvlzmvaNHkt/FPwv+MH&#10;hWfP2mx1aHWrGPj5dly8czfgjgfjXivb5a9u+BttDcfHrWPAWoDYnjXwlcWu5h91rmzS6V+3ccfU&#10;UVNr9tfusVh/it30+9HlOkQteeD9btlH/HubW8b6LIYfyzcD9K7b9oCSDxJ4P+HvxHt12tqHhUad&#10;dDnJnspDCzH6gr+H68HoMlxFaaxZIvzTaaUkX2SeKQ/l5efwrvITH4s/ZHnikg33XhHxcrxy5/1d&#10;reREFfxljBol8Sfn+a/zCPvQcfL8U7/kTfAS4j074yeHbbV7vZp/i3RG0uf0eOWJ7MKfUebGPyrz&#10;TWNLv9B1a60LVIPKurO4eC4j/uyIxVh+YrRGu6jZWXh/W7f5ZNJmeO1f3jm88f8Aj0prqP2ntMsY&#10;PjBe+JNGVhY+IrW31qy3DnZcxiRh+Dlx+FEdJ+v6BL3qN+zX4r/gEnxJl/4S/wCCfgnxwsjSzaSt&#10;x4d1Bm/g8pvPtx7jypSB/uEdqi+AAj8RarrfwpuiDH4q0OaC1Rm2/wCmwj7RbEH1Lx7Md/MI71L8&#10;JgPFvwq8dfDySLzJLfT49f03nlJbV9s2B3zBI+f93PauF8Oa5e+FvENj4m00/wCkadexXMO7pvjY&#10;MP1FHL7rX9dxuXLOM31Wv5P8Cbwn4k1TwX4r0/xTpfy3WmX0dxErLxuRgdpHocYI9M1sfG3wxYeF&#10;/iHeLoUbf2TqSx6lorY4a0nXzIwP93JQ+6EHkVa/aA8O2Xh/4pX13oyt/Z2tRxavphZcfuLpBMFH&#10;qFLsmf8AYqxrS/8ACa/AzTNfH7y+8I37aZeFfvCxnLS27N7LL56Z/wBpR6VXaXcVrc0O2q/r01Iv&#10;i43/AAlWk6D8WIRmTWLP7Jq+OSL+2VUdifWSMxS+pLt161F4y8vxn8OtJ8fwoPt2mbNG1w7stJtQ&#10;m1nP1iUxf9u49am+Frt4r8L+IvhNJ80l9a/2poq4JY31qrN5aj1khMy+pYJ16Gn8HtXsk1648D65&#10;drDpfie1OnXkrLkQyFg0E3tsmWMk/wBzeO9T8Py/L+vyDfXv+f8AX5k3ie4uPEvhDS/ihptxJHqW&#10;lSQ6brUkOVdJEX/RLncDnLRoUJ7Nb5Jy4zY1bW7ex1Oz+LOnaesmna8slt4i0uMlU8/A+0Qn+6JA&#10;VnQjhWYbeYuM/wADXEfg/wAY3vgnx5C1rY6gJNK1yObObVt2BNgdWhlVZMDrsK9GNTeGrVtB8Rat&#10;8I/GbR28OoTfZZZpWOy0vI2Pk3IP90ElS3OY5XI7Uf18ioye/f8ANbfeXra0vNH1NfCWmah500am&#10;88Iag0IUXsEoO62Yd1lXcvlkkCXfHjMjmqOvaba+LLG3vtHDtM8ezT0kJaRgijdZMSxJaIY8onl4&#10;9q8MFQN0qw1LVtNu/htqlu9vrmi3E02krJhJA6Eme0JODn5S6L/fVlAJlqZdZg1OyfxZKJFtb6SO&#10;HxJFbZLW91yYr6NS4yzYZuoG7zUyiyKKW39f1uP4o2f9f8McWOelFdD4u0OR5JtRSOM3VvtOpLbn&#10;McqtjZdx4AAjcMuR2Y9g6qvPtz81axlzHJKPLKzEooookERq/fNOpq/fNOqTSIx/vUlK/wB6kqZF&#10;EdFFFUAVHUlR1maBRRRUyKiFFFFSUMf71KvQ0j/epV6Gg0G0UUUGgVHUlR1MQCo6kqOqAKKKKmRU&#10;QoooqShr9KbTn6U2piVEKKKKJGwVHUlR1IBSP92lobkYoAjooooKiR0UUVMigooopfZKiFR1JUZ4&#10;OKRQUUUUFRGP96koc/NiigPtBSP92lpH+7QEQT7tJJSoflpJKn7RpEbRRRRIojoooqQGv1ojofrR&#10;HQaA/WmtyMU5+tNoAjooooKieifshf8AJ2fwv/7KJon/AKXw1/aF2/4DX8Xv7IX/ACdn8L/+yiaJ&#10;/wCl8Nf2hdv+A14WbfFD5n1GQ/w5+qHUUUV5B7wUUUUAFFFFABRRRQAUUUUAFFFFABRRRQAUUUUA&#10;FFFFABRRRQAUUUUAFFFFABRRRQAUUUUAFFFFABRRRQAUUUUAFFFFABRRRQAUUUUAFFFFABRRRQAU&#10;UUUAFFFFABRRRQAUUUUAFFFFABRRRQAUUUUAFFFFABRRRQAUUUUAFFFFABRRRQAUUUUAFFFFABRR&#10;RQAUUUUAFFFFABRRRQAUUUUAFFFFABRRRQAUUUUAFFFFABRRRQAUUUUAFFFFABRRRQAUUUUAFFFF&#10;ABRRRQAUUUUAfxvfC9ifEt1k/wDMu6x/6bbmuaMnoK3vhs7/APCRXBB/5l/Vh/5Triuf/gOa/Tft&#10;H4Jf92vV/odV8Ywx8W2kpbd5nhfRT/5TLYf0qPwRYi+8H+MmyM2ugwXCrzz/AMTC0j/lKad8V5xc&#10;61pdwIdm7wvpK9c52WUSZ/HbUPgW9a303xLYKT/p3h1oyM9dlzbzfj/qs/hS+yvkX/y9fz/I51SO&#10;1egeEfHK+G/jd4P8dXEx8mzXSRcMrD/UxQxQOOv9xCK8/wA461ueLLN7XRfDd6D/AMfWitIrehW8&#10;uY/z+QfmKJK+hNKVrvtZ/idd448O2Pgf9ozxX4We2/0fzNWhtYt33RNbTGD8i6H3xU37N0l1r+le&#10;Ovhcp8xdd8ITz29r3lu7QieED34kx9a2Pj4o8S/F/wADfERYtreLND0m9um6L9oBEMgz0wPLA/8A&#10;11xf7OviseBfjl4X8Q3Nz9njh1iOG6lbjZFIfKkJ9grtms/ip+dvxR0fDWXa7+52/QwTM154AWDa&#10;u3T9YY/7R+0RD88fZvwz7123xIWTxZ8APA/j8weZNpUt14e1C69BGRPbIfpHI+PYVi+P/BNx4O8Q&#10;+MvBXP8AxJdYD529YUleJW/Hzoz+NbXwlX/hLPgx4++HRl3XFta2/iDT42+6PszlZ8f7Rik/HbVP&#10;4VLz/P8A4cmMfecH1T+9P/gWMH4DeKbPwX8XND1rVD/oTXn2bUA3T7PMphkz6gK5OPasfx94SuvA&#10;XjbV/BV7L5kml6jNatMq4EmxyA49iMH8ayQxH3TXo37RSTeIpvDPxdCb18VeHYXvLkDCyX9v/o9w&#10;MdjlEY/7+e9U/dqJ9zJe9Ra7O/36f5EPiXHjH9n7w/4nD7rrwtqM2i327JZreYtcWzZ/uqfPTHbj&#10;FQ/AS4tNS8T3nw21a5WOy8XabJppaRsKl1xJav8AUTpGPozetWPgIW8RyeIPhFIdw8U6JIljG2Ap&#10;v7f9/bnJ6ElHjz/01x3rgra6udNuory0laGa3lV45F+8jKcg/UGly7r+v6uU5axn8n8v+AXdD1fX&#10;vAXiy11ywVrXUtH1BZY1lTmOaN84YH3GCD9K2PjH4c0/RfGran4eiZdH1q3j1TRc9oJhu2f9s33x&#10;HPOYzWh8fLa01DxRafEfSLcJZeLtPj1P92DsS6OUuoxn+7OsnHYMvYim26yeOvghNbD95qHgu886&#10;PcwBOm3LhXUeojuCre32huwpc2zHy7w7ar+vNEfxQz4t0TSfizEVabUozZa5hssL+BVBkb3ljMcm&#10;e7+Z6ZqLxcT418Caf49U7r/S/L0rXCzfNIoU/ZZyPeNTET6wqTy9SfCJ08RnUvhRezKsfiOBf7NL&#10;AfJqUW5rbk9N5Lwk+k2T0qh8NdcstA8RzaH4naSPSdYt207WV2fNFGzAiXB/ijkVJB7pjuafl2/I&#10;L82vff17lzX7y78R6Bp/xS0i5ePVNLkhtNakjZvMEyj/AEa73erqm0nrvh3HmQZdqGp2NleQ/ELT&#10;dNVtK1xHttd0uJwqpNwZoh8uEDHbNEcEIcAZMRqto3nfDXx3f+D/ABta/wChyNJpuvQxnd+6LD94&#10;mPvMjBJUPQlF6gmpdPtB4N8Ual8NfGl0sem3zrDcXQVmjjb71vfIByygMGBAJaKRwPvUrf15f8Ae&#10;+r07+v8AwSeG1vLW9t/DUN19qmhjM3hm8kQ+Xf2sm4tbEMR8r5cBecSeZGRlyV5rWtOtYRHqukkm&#10;xumby1ZgWhcfeib1IyMN/EpB4OVG1aaVqMr3Hww1uIw6tp907aSxIyJwfnt93pJgFMZG8LjiRmpz&#10;6rFrWnzeIbxGkWYrH4mtY+W8zOEvUBbJcknJ4AckEhZQoI6CklKP9af1+RyZ9qKtavpUuj3v2RpF&#10;kRlDwXEf3Joz9119j6HkHIIBBAq1b3MbW0Y1fvmnU0ff4p1IqIx/vUlK/wB6kqZFEZ4OKKKKoAqO&#10;pKjrM0CiiigqIUUUVmUMf71KvQ0j/epV6Gg0G0UUUGgVHUlR1MQCo6kqOqAKKKKmRUQoooqShr9K&#10;bTn6U2piVEKKKKJGwVHUlR1IBRRRQBHRRRQVEjoooqZFBRRRS+yVEKjqSo6RQUUUUFRGv1ptOfrT&#10;aB/aChuRikHRaWgURqdKJKE6USVP2jSI2iiiiRRHRRRUgNfrQnWh+tCdaDQH602nP1ptAEdFFFBU&#10;T0T9kL/k7P4X/wDZRNE/9L4a/tC7f8Br+L39kL/k7P4X/wDZRNE/9L4a/tC7f8Brws2+KHzPqMh/&#10;hz9UOoooryD3g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jX+Gxb/hILjH/&#10;AEL+rf8ApvuKwAcKxrofheiv4lug4z/xTusH/wAptzXPD7pr9O+0fgf/AC7Xq/0N/wAev5y6Fcea&#10;zb/D1uPm7bS6Y+ny1X8FI8usXESHro+oFl9QtpK38wD9QKl8VymTRPDLPJub+w3Vs9sXt0APyAqT&#10;4XlG8XrbyH/j40zULcfWSzmQfqwqfsFfFVXnb8Tnq2tYc3PgnQ7ktzbzXdqF4ztVo5f5zGsVeTg1&#10;sXcZfwFZzJ0h1i6WTrxvig2/+i2/KqfQUPtLy/VHonim/vNf/ZS8E+LYo/33hPxReaUZgPmKyhbm&#10;PJ9Bggen415x46htLPxlrFtYf6mPVrhYflx8glbH6V6H8E47rxb8CfiZ8PIf3klvptrrtnC38H2a&#10;X9+49/LYD8BXnvjvT59P8SyJMrK11b29583pPAk4P0xJx7VnT+Jr1/Rm1TWnGXp+Gn6Hpv7Q08mp&#10;eLI/HemNuj8feA7W+vE7JLHsMqe+HtAT7mua/Zl12y0b42aLa6tD5thrEj6TqEJbAkhukMJB+hcN&#10;/wABrqtOuf8AhL/2cfC9/PZrJN4e17UvD25V5MV9bM8TN/uyFgO3HvXjMU80EyXNtKyyRsGjkQ4K&#10;sOQQfrSj8LXyKqytUjNev5X/ABuXvFWgXXhTxRqXhW+B87Tb6a1myP4o3Kn9RXcaQ6+Mf2ZdW0ho&#10;/wDSvBuvQ6hDIWzm1vAIZEA7bZUibP8At1J+1PbR3/xFs/iPZeX9l8YaDZ6tH5f8MjRiOZD/ALQl&#10;jfP1qr+zJqFm/wASn8E6vdLFZ+LtKudEmaRdyq86fuWx6iYREHtTcnKCfbX/ADIjHlrOHR6ffscb&#10;4V8S6l4O8Tad4s0eTbdabexXNuxGRuRgwyO445HcV0X7QHhvT/D3xSv7jQYduk6wseq6Myj5Wtbl&#10;RKu32Ulk9ihHauSvrC70y+n0zUIGjnt5mimjbqrqcMPzFd74pI8a/AHw/wCKtu688L6jLod8ytlj&#10;ayZntWYdgD9oQHvtApy+JP5Ex96Dj21/zItFEfjf4FapoEjeZqHhG+Gp6fHyWNjOViuVA9FkED+2&#10;5z6kZHwi8Vad4U8dWtxrqs2lX0clhrMeeHtJlMchI77Qd4/2kU8EA1N8EfFWl+FPiPYyeI5dujak&#10;r6droLEA2c6+XKTj+6G3j0KA9qxfGXhXUvBHi3UvCGsJtuNNvJLeT/a2sRuHsRgj1BFP7Tj3Hze7&#10;GfVafdt+H5Evizw/rfw48a33hq7uGjv9H1BovPhYr86NxIp6gHAYHr0rZ+MVtbatf2PxN0mKOO18&#10;UW7XNxDF0gvlO26jx2zJ+8A6BJk6dKtfEdT4x8A+HfijFtM8cP8AYetqvUT26DyJWPX95b7V56mB&#10;8egh+HgHjLwfrXwukO662nV9BXblmuYU/fQj/rpBuOO7QxjrwZ7SfTcfL7zj0eqI/E8aeNfh7Y+O&#10;oPmv9H8vStcVYzzEF/0S4J75RWhPp5KZ++MxXIHjf4eLfqd2qeGUWK66l7jT2fEbk/8ATGRvL/3J&#10;YwMCOq3wx8QaXo/iJtK8Rn/iT6zbtYat1xHE5G2fHdopAkoHcx4yATRYzar8KPH81pq1is7afcSW&#10;upWZkIju4TlJI9w/gdCcMOxDDsafl9wc3NZvro/0ZPeM/jHwfHr9u3/E28Owxw3zR8NNZ7gkM+c5&#10;LRsVhJ/umH0Y0+61WaYx/EnT7SORpG+zeJLFt/lyyODlmwc7Z1DE4IKyK5XZ8lQ38Mvwr8fJd6Y6&#10;32nyRiazeaPamoWEykbW9N0bMjYyVYMM5WnXkdh4B8VYQSah4f1a1Dx/Mu+5sZD0zgqsyMuDwQss&#10;XcDlen9eQ9t/R+vRjb3T7B4otBF3usbxTP4f1CZwDCxPzQSntz8rA4CsA4wjMW5u5t7iyuZLS8t5&#10;IZoZCksUilWRgcFSDyCDxg10gsbbS7248A63qMbafeMs+manz5cTsv7ufuQjrhZB1HUgtGFqrqWn&#10;3upRTWt9ZSQ61pKtHewsvzTRR8FsAffjA+Y55QbsDYzE5hSXMvP+tP8AIwR9/inU0H56dnjNUZxG&#10;P96kpX+9SVMiiOiiiqAKjqSo6zNAooooKiFFFFZlDH+9Sr0ND9aI6ctzQbRRRSNAqOpKjqYgFR1J&#10;UdUAUUUVMiohRRRUlDX6U2nP0ptTEqIUUUUSNgqOpKjqQCiiigCOiiigqJHRRRUyKCiiil9kqIVH&#10;UlR0igooooKiNfrTaWX+lJQP7Qg6LS0DpRQKI1OlElCdKJKn7RpEbRRRRIojoooqQGv1oTrQ/WhO&#10;tBoElNp0lNoAjooooKieifshf8nZ/C//ALKJon/pfDX9oXb/AIDX8Xv7IX/J2fwv/wCyiaJ/6Xw1&#10;/aF2/wCA14WbfFD5n1GQ/wAOfqh1FFFeQe8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H8bPwxmWHxHcvJ0/4R3V16dzptyB+prnh901u/DllTxBcMzY/wCJDqw599PuKwl+4cV+&#10;nfaPwN/w16s3fFyOPDnhWX5iraHKBu6Ai/u+B/P8ad8KpY4/id4f84fu5NYt45Ov3WkCt+hNO8Uq&#10;ZPAPhe6K8LHeQbt3XbOX/A/vKoeDLlbTxlo91IPlj1S3dvoJFNTvG3qV8NVP0/IzM+1dBp0lvJ8L&#10;NWt5I/30evae8LeiGG8D/qI/yrDvLSawvJrG4H7yGRo3+oODWlo0El14d1pATtgt4bhl+kyxg/8A&#10;kWqlt9wR+J+j/I7j9kLVLG3+Omm6Bq935Nj4gtbrSLvj763ELIq/jJs/GuT+JttqVn4ghtNYXF1a&#10;2MdlPns1rm1x+HkflWV4a1y48MeJNO8TWo/fabfQ3UX+9G4YfqK9V/ba8O6Ro3xZh1bw4zNp+sWH&#10;9oW8jfxNPK9wx+mZqzelZea/I0j72Gfk/wAw/ZWlbxDofjf4bG5Cm70m31e1VupmsbhJcJ/tFGfp&#10;1x7V4/cW09jdSWdyjLJDIySKezA4I/Ou3/Zp8U23g746+G9Zvxm2k1AWl182AIrhTAxPsBIT+FZ3&#10;xt0iTQ/jH4q0mUjdB4gu1OF25/fNyB2FEfdqvzFL3sPHydv1Ol8Qyr4z/Zc0HWDF/pXg/wARXGlS&#10;svJa2uVNxGzemJFkUdua860vUrzRtUt9Z02cw3FncJNbyr1R1IZT+BFekfs6SN4k0bxv8IvtHzeI&#10;vDL3Gn2//Pa8s2FxGo9yqy15eD3qo9Y/1r/TFN+7Ga7W+a/4Fj0L9pvSbK3+KMnizSLbytP8V6fb&#10;65ZqGyv+koHlA+k3mjHbGKd+z6o8S3PiH4QTk7fFWiSJZgNj/Trf/SLfr6sjR46nzOKk8QIvjP8A&#10;Zn0PX0P+leD9cm0q6XGS1tc5uIXJ7BXWZce4rhfC3iG/8I+JdO8VaW22502+iuoOcfOjhh+oqY+9&#10;Dl7fpsVKXLWUuj1+/f8AyKI6cV33xhEPivw14Z+LlrJ5k2p6f/Z2utknbf2irHk+heAwP7kseucV&#10;f2g/Ddh4f+KmoXWiD/iWa0ser6T+72/6PdIJlXH+zuKf8Bq38LPL8YfD3xV8Lbl91ytqNc0GPd1u&#10;rYHzkX1L2zSnHcxL3ABrm91S/rUmMeWUqb/prb79iD4LlfEv9s/CS5kVV8S2IOm5xxqUGZLYAnoX&#10;+eH/ALbfSuU8Pa5q3hHxBZ+I9JlaG80+6SaFiPuujZwR6diO44qLS9Uv9D1O11rSrpobq0uEmt5k&#10;+9HIpDKw9wQK6r44aZZf8JZD430ODy9N8VWaaraKvIjkkJFxF7bJ1lXH90L1BBJtK3cL80E1uvy/&#10;r8yr8XfD+laR4s/tXw3beTo+vWqapo8O/d5UMpOYc+sciyRH3j96teLfN8c/D7T/AIgA+ZeaP5Wj&#10;663GWUIfscxA9YkaEn/p3UnJbJdooPjf4Q3/AIa8sNqHhWZtT0/apMktnIVS5jHsjeXKB2BmPqRQ&#10;+FmuaVpviGTRfE115Oj67bnT9Wm8vd5MbspWcDuYpFjl45OzHel9nzX9fkV7vN5P8H/w5NpRHjb4&#10;fTeHJDu1Lw6sl5peclprMnNxAP8AcP78DoF881F4ZLeL/Dc3gKZt15atJeaAxPLSYHnWw9fMVQyj&#10;+/GFAzIapp/wkfwq8elbiDydS0XUGSaF+VZkbDIf7yMMg9mVu4NWPGulweFPE9rr/g26lhsL6OPU&#10;dDmjmO+BSx+Tfwd8UitGT/ejyOCKfkvVE67vpo/Qbo5bxjoX/CITSM19Yq82ibss0i/ektR6Z5kQ&#10;f396gFpadbXdzr2lxavp0jLrWiRqzbVBNxap918beWiAAbJOY9pwBG5L/GcaTTWfxL8NL9ni1KUv&#10;LHbgqLK/QgyRjpgElZUxwFkC5JQ0mt3JiuLP4leG44YftE3+mW8caeXb3Y5dPLAwIpB8yqVC4LoM&#10;hDWZS935fl0fyM3WrC3urdfEujwbbaWQJdQryLWcgnZnHCsAzJ3wGXJKEnNrevDpmk3kXiDTrQya&#10;Lq6sk9nuG6FgQZIMnOGQ7WRznIKE5+Zay9Y0uTSrpYfM8yGSMSWtwq4WaM9GH6gjswIPINVEJR6/&#10;16/MpMMGkpXznmkpy2JIz1opX+9SUwCo6kqOoluaBRRRSKiFFFFZlDX60J1ofrQnWqkaDaKKKk0C&#10;o6kqOpiAVHUlR1QBRRRUyKiFFFFSUI/3aZT3+7TKUdiohRRRSkbBUdSVHUgFFFFAEdFFFAEdFFFT&#10;I0CgHIyKKKkqIVHUlR0FBRRRQVEZL/SkpZf6UlKOw/tBRRRTFEbHRJRHQ/TNT9ouO42iiiiRZHRR&#10;RUgNfrQnWh+tCdaDQJKbTpKbQBHRRRQVE9E/ZC/5Oz+F/wD2UTRP/S+Gv7Qu3/Aa/i9/ZC/5Oz+F&#10;/wD2UTRP/S+Gv7Qu3/Aa8LNvih8z6jIf4c/VDqKKK8g94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P41fh2QNfuCx/5gOqD8f7PuMfrWCeny10Xwqy3jeCMKWaSzvEVR3ZrWUD9&#10;TXOiv077R+Bv+Gn5v9DqNb2SfB3w3MAu+PXtViZsc4EViwH/AI+fzrm7WY213BcqceXMrZ9MHNbl&#10;9Oz/AAu0q1y22PxBfuBn5fmgsx+fyfyrAJ+UUof5lVPiXovyOj+MelR6H8XfFWiRHKWniO+hU4xl&#10;VncA9T2FR+CLhBpnibTGVWN54eZFz2Md1bz5HPXER9eM0z4mXf8AaHjzVNUJz9suPtOfXzAJM/8A&#10;j1ReCS/9tXAQf8wbUN3uPsc1JfCH/L1+pj17F8fdYufGvwC+FXjOW3XzLfT73SLqSNBw1s8aR7j6&#10;mMBufevHTXsHgSG98a/sdeNPDqHzP+EU8S2GtRr/ABBZle3fHsANx+hP1KnSXZ/noVR95Sj3X5an&#10;kUM0lvKs8TlWVgyt6Ed69R/a3jbV/H2k/E0Wyxr4w8L2Gqv5Y+QTGIRyge4aPJ7/ADe9eVgcZr2L&#10;xxap4t/Y48G+I4Z9914V1m7066j5LeRcySSRufRQYigol7s4v5feFP3qco+j+7/hzg/gx41Hw8+K&#10;vh/xjIMw2OqRNdL/AHoSdso/FCwp3xs8DxfDf4teIvBFrE62+n6rKlmsjZbyCd0RJ7nYV571zB+6&#10;K9O/aKjm8TeHfAvxfDiQa74YSyv5y3zvfWTeRKX9yvlEE9RSl7tRPvp/X4ij71Frs7/o/wBCL9nV&#10;n8Sp4q+DzNu/4Sjw7L/Z9v2kv7X/AEiDnsTskX/geO9ealSBtx+dbPw78X3nw/8AHmj+N7FN0mk6&#10;lFc+WejhWBKH2IyPoa2Pj94Ps/A3xh17QtKVfsJvPtOm7eVNrMomiwe42Ooz7U/hqev9f5BL3qSf&#10;Z2+/VfqafihP+E1/Z78P+K1YSXnhXUZdE1FmYmQ28264tT/ug+eg9MAdMVyvw68YXPw/8eaT4ztV&#10;3HT75JZIu0secSRn2ZCyn2auq/Z9L+J5PEfwef8AeDxVocg0+EkDdqNv+/tuexJV4/fzcd688IIf&#10;aynjgqaI9Yv+rjqSfuzX9Nf0jo/i/wCDLPwD8RdS8O6TL5mnecJ9In3bhNZyqJIHz3zGy8+ua2NC&#10;T/hOvgnqfh85k1Dwjdf2pY5yT9hmKRXKD2WTyJAOwaQ8c5k8ckeNPgr4Z8eoTJe6HI/h/Vmz0iXM&#10;1m5HbKGaMHv5IHbnE+Eni2z8F+PbDV9YiaXTZGa11i3H/LWzmUxTLjv8jMR7gelT8VPzX6f5lO0a&#10;nlL8n/kyr8PfGD+BPGVj4jMXnQRyGO+t+P8ASLWRTHNEfZ42dfbdkEEA0fEjwc3gTxpfeG0l863j&#10;kWXT7nIP2i1kUSQy8f3o2RvbOOCKi8eeDr/wB421TwVqMqySabePD5yfdlUH5ZF/2WXDD2NdBrCH&#10;xp8HrHxKrI194VuBpmofMTJLZzF5LaT6I4liPoDCB6B9U+/9IlX5XDqtf8yHxrs8Y+B9K+I8QX7b&#10;Z7NH175izSSIhNtO3pvhUx+7WzMeWNR+FW/4TLwZfeAJl33mn+Zqegs0mOif6Tbgd98arIP9qDA5&#10;kNJ8JtX09dcuPBev3Xk6X4kt/sF5K33YJCwaCf2EcwRiRzs3jvWNDJ4j+H/i1ZV8yx1bRtQzzjdB&#10;cRP+WQy/Tin5fcPm2l30f9fiaHgHULGd7rwRrcscdjrSqi3E2dtpdLnybjrwASUY8/u5X4zjEWhz&#10;P4Y1m+8IeMrea3tblmtNWt5FIe1kViFl29d8T846kb0yN5qX4laNp9vqlv4m8PWyxaTr1v8AbLGF&#10;WyLdslZoPby5QyjPJTY38QqTxMv/AAmHhe38cRAteWXl2OvKE6nbiC4J7l1Uo3+1FuJzIKh+9r3K&#10;XNHTqvxRXs0fw3q194H8WHy7W4kVLiRcsIXGTFdIARvADZB53RyNj7wIjWzlgln8C+IPLhmjmJs5&#10;/MUrHMccbhkNFIMcg4zscHbu3StH/wAJh4TaRcNqmgw/vMAbrmxzjPXLNExA6E+Ww6LFTIw3i/w9&#10;5IQtqmk25Zdoy1zaKMkYA5aIZbJP+rz0EQyi4+Xy9OqMO6guLS4e1uoXjljYpJHIpVlYHBBB6EGo&#10;61rw/wDCR6adSQr9usowLuNVO6eEcCbgYyvCvk5IKtg/Owyaq+hnJWYx/vUlKwwetJVEhUdSVHUy&#10;NAoooqSohRRRWZQ1+tCdaH60J1qpGg2iiipNAqOpKjqftAFR1JUdUAUUUVMiohRRRUlCP92mU9/u&#10;0ylHYqIUUUUpGwVHUlR1IBRRRQBHRRRQBHRQeDiilLY0CiiioKiFR1JUdBQUUUUFRGS/0pKWX+lJ&#10;UxCQUUUVQRGx0P0ojofpU/aKG0UUUSNCOiiipAa/WhOtElCdaDQH6U2nP0ptAEdFFFBUT0T9kL/k&#10;7P4X/wDZRNE/9L4a/tC7f8Br+L39kL/k7P4X/wDZRNE/9L4a/tC7f8Brws2+KHzPqMh/hz9UOooo&#10;ryD3g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jd+DcUs/xN0i1hC7prhol&#10;LHABZGXP61zNdh8ALcXnxu8KWJdlW4163iZl6hWcKce+DXH1+nfafyPwN/w16v8AQ2jGZvhw0pC/&#10;6PrigHnd+8hP6fuhWLL3rqNOtPO+CmtXueYfFGlpt2dntr85z2/1Y47/AIVzD8mhdQl09Da8fW7W&#10;uvQxMp+bRdNf/vqxgb+tP+GFu99480/S0Xc1+72aoFzu85Gix0PXfjpUnxLf7RqOk3+0fvvDenjj&#10;v5cCw/8AtL/Iqv8ADjUX0j4i6Dq0f3rXWrWYcf3ZlPofT0NT/wAu/kVtW+ZigZOK9o/Yqlh8QeJv&#10;FHwivLnyYfGHhe4slmZvljmwRGxHfljjvnjvXjMo8m4ki/uuR+tdp8BfFaeA/GknjMo0jaVHbXgj&#10;U4Mix31s7r+Mav60VPeptFYeXLWTZxcsElvNJbyptaNirK3YivavgbDD4t+CXi7wBdLubUtBu7mx&#10;KtlxcabJFdKoX/aW5kHfODXI/tQeFLbwV8f/ABRoliu23bVGurVQvAjnUTqB7ASAD6Vc/Zq8cT+C&#10;fiX4T1SWVVs4fEpguvN5j8m7jWCTcDxjYM8+ntUz96mmvUul+7rOL9P0PNuo+lem+HinjH9lXxBo&#10;UkP+keDfEVtqltJnJa3ux9nlTHYB0jbPvXG/E/wnN4B+I2ueCpoyv9m6rPbpnuiuQrfQrg/Q12f7&#10;J95b3nxLuvh3fXccVt4x0C90ZjN90SyRFoT9fNSMA9QTVSfuXXTUmlG1Xl73R5iBk4r0r4uY8YfC&#10;DwH8TIZS81rYy+HdUG37klq2+A577oJV+mwivOLi1ubG5ms7yJo5oZGSWNhyrA4IP416R8J1k8a/&#10;Bjx58MyPOnsLeHxJpMTNjY9u3l3JX1JgkJI9I/aipraXYVP7UO6/FHB+EPFGp+CPFmm+MNHK/atL&#10;vorq33fdLRsGAPscYPtXSftA+GbDwt8WNUXQ4mGl6kY9T0htuFa1uUEybfUAPtz6qe+a4sHjNeje&#10;OJR40+AHhPxkQftXhu8m8O3xZsl4juurZvYYeZP+AcUS92SfyFH3qbj21/zIfgKh8Utr/wAH5jn/&#10;AISfSXOnrxk6hbZntwCe7FXix383HXFefkOoIZTkVc8Oa/qXhLxFY+KNGkC3em3kd1asy5AkRgy5&#10;HcZFdP8AH7w9puhfEq7v9AiZdJ12GLV9J448i5USbR7IxeP6xnPOaPhqeo3rTT7fkyf4jIPF3w48&#10;M/E2IqbiCM6BrAX73m26g28rHr89uyoM97dvoKPwb1rS7HxW3h3xDeJb6T4itX0rVLiRcrBHKRsm&#10;/wC2cqxyf9s60PgpGPFVr4g+EUjKG8QaYZtNLYyL+0DTQqM93XzoRjnMwxnoeDJyM5ojs4jlK0lN&#10;f01v9/6lrXtE1Lw3rd54e1m2aG8sLqS3uom6pIjFWH5ium+JDHxboGk/FKEL513H/Z+uKini9hQB&#10;ZW95otj5P3nWU9qm+Kw/4SzQdD+LcbPJJqdv9g1yRu2oWyqrMf8ArpCYZM92aT0OIfhHIuv3N98K&#10;ryX914mhWKx3MAqakhJtXyem5i0JPQLOx7UdE+39MOVczj0e36EfgQDxd4Y1D4ayhmustqXh8LGC&#10;Tcon76H2EsK545LwxAdTWV4G1+10PWdmsxGTTL+E2mqxhdxMDkZdRkfOjBZF5xvjXORkVQsr7U/D&#10;+rQ6jZSSW95Y3KyRN0aKRGyD7EEfpW58TtO09tUt/GGgWEdvpniCE3lvb28ZWK1m3ET2yjsI5M7R&#10;18toz/EKmXxW7hGT5U+q/L+tCndW+tfDPxwY2WOSaxm3Rs0e6K6hZchsH70UkbA+jI/vTtetU8K+&#10;IbXxB4TmZbO5VbzS3kZZGjXcQY34wzIwZGyAG25xhhVqcN4w8BrdIm7UvDaBJ8R/NNp7vhXJ9YpG&#10;Cc87ZYwOIzTfCLv4l0yb4eXMv7yaU3Gh+Yx2pd4AMY4P+uVVTtl1hyQAanz+8tdl11RV1tU0u/tf&#10;F3hkLDa3u5oYSoZbeQf623IYtuUbhgNndG655JFUtcsLaLy9X0tWFjeFjCrMWMLj70THHJXI57qy&#10;ngkgWfDWpWuZvDGt3IhsNQKiSaTdttZlz5c5Cgk7clWwCSjuAM4qO1D6Jf3fhTxHC1vDJL5V4rL8&#10;0EqEhZQB12kt9VZgOoICvdl8/wAH/wAEyG+9SVPqVjc6ZfS6feKolhba2xwyn3BBIYHqCCQQcjio&#10;K0MQqOpKjqZGgUUUVJUQooorMoa/WhOtD9aE61UjQbRRRUmgVHUlR1P2gCo6kqOqAKKKKmRUQooo&#10;qShH+7TKe/3aZQVEKKKKmRrHYKjqSo6kYUUUUAR0UUUAR0UUUGgUUUVmVEKY/wB6n0x/vUFCUUUU&#10;FRGv1ptOcd6bUxCQUUUVQRGx0P0ojofpU/aKG0UUUSNCOiiipAbJSJ96lboKRPvUGgr9KbTn6U2g&#10;COiiigqJ6J+yF/ydn8L/APsomif+l8Nf2hdv+A1/F7+yF/ydn8L/APsomif+l8Nf2hdv+A14WbfF&#10;D5n1GQ/w5+qHUUUV5B7wUUUUAFFFFABRRRQAUUUUAFFFFABRRRQAUUUUAFFFFABRRRQAUUUUAFFF&#10;FABRRRQAUUUUAFFFFABRRRQAUUUUAFFFFABRRRQAUUUUAFFFFABRRRQAUUUUAFFFFABRRRQAUUUU&#10;AFFFFABRRRQAUUUUAFFFFABRRRQAUUUUAFFFFABRRRQAUUUUAFFFFABRRRQAUUUUAFFFFABRRRQA&#10;UUUUAFFFFABRRRQAUUUUAFFFFABRRRQAUUUUAFFFFABRRRQAUUUUAFFFFABRRRQAUUUUAfx0fs+N&#10;t+O/gslsf8VVYj/yYSuQkAWRlA/iNdT8DLmGz+Nvgy6uTiOLxXp7yHGcKLmMmuZvgVvZlYfMJWz+&#10;dfp32j8E/wCXa9X+h0/h+bd8F/E9iUYn+3tIm3A8DbHfL+vmfpXJ10HhjMngjxLB5WdsNpNu3fdx&#10;cBf131z9KO7/AK6IVT4Y+n6nQeNJhPofhWTHzf8ACPsrfhfXaj/x0Csawm8i+guAceXMrZ+hrR8S&#10;ZbRPDrgfKukyJnB+8Ly4JH5MPzrHyQOKcfhHL4vu/I0vGVgdJ8Y6tpRG37LqU8WB22yMMdT6epqx&#10;4GaL+1byC4/1cui6gG56kWsjr/4+q/8A66tfGG6iv/iv4k1KJQEvNaubhQueBJIX74/velZvhQSP&#10;rPkRD55rO5ij92eCRR+ppfY+Q/hrfP8AU9L/AGnBceKfBfw1+Ljw/wDIY8JCwupgOZbmykMTs3uQ&#10;V/L2rzyxht3+HeqSFz58esWJjX/YMV0GPX12du/bv6FpUcnjj9i/VrNLnzLjwT4whvPLfrHZ3cfl&#10;bV9vOG4/jXmujyE6PrFszfL9jjkC/wC0J4lB/J2/Ooj8NuzNKn8RS7q/4f5non7WkcOueMNB+K9p&#10;P5kfjLwrZahMf7lyqeRMnuQ0WT7tXnHhXxBeeE/E2m+KtPUNcabfQ3UKt0LxuHH6ivRtfkHjT9kP&#10;QdXeLN14N8VXGmFkGf8ARbqP7QrN9JFZRn1968q5xVU/h5e2hNT+JzLrZnoP7UPh7TdA+OOtXGhl&#10;m0/WGj1ewZlxmO6jWfj2DOyj/dqp+zp4ps/CHxm0O/1aPfYXl0dP1JGbANvcqYJCfoshb8K3Pi49&#10;x4z+BPw9+JJHnSafb3PhvU7hV4ja3fzLZG9/Jk49kry3cVYMpwQcg+lKPvQ5X6BOXLW5l5M1PHPh&#10;a78DeM9W8GX0m6XStSmtJH243mNyu78cZrtPgKU8UaN4w+EMrbpNf0FrrSY9u7dfWZ+0IB6FohOg&#10;PqwHepP2m8+JNe8P/FyIiSPxd4atbq6nVcK17Cv2e5X/AHg8WT67896434beM7r4efEDRvG9ox3a&#10;ZqEU7KP+WkYYb0Psy5U+xNP46fn+o/dp1/L9GYo9a9A1oHxr+z3pOujm78Has+lXW0ZZrO53TwMf&#10;QLKtwv8AwJfxyvjj4Ls/h/8AFrXPDGlBfsEd4ZdLZW3K9pKBLAwPcGN05rX/AGd5RrXiDVvhTcMP&#10;J8ZaLNp8O9sKl2pE9qxHf99Ei+uJDiiT91S+YqceWo4Prp8+hw+ga3qPhnXLHxHpEvl3Wn3cdzav&#10;j7siMGU/mBXTfHXQNK0f4hzav4eX/iVa/bxaxpQGMJDcLvMQx/zzk3xfWM8A8Vx7I8bFJF2spwyn&#10;tXeSp/wmn7P0N2rL9s8E6t5DKqjLWF4WdWPfCXCuM9M3IHHGSXxKQoXcZR+f3b/gR/Cdf+Eu0TXv&#10;hRKm+bUrP7fou4/cvrVWfaPeSEzR+7NHnoCOHiklidZ4pGWRGDKykgqR0INXPD+u6l4W1+y8S6RP&#10;5d3p93Hc2sn92RGDKfzArf8AjLoGm6R43fU/D0SR6TrlrHqukxxsCsUM43eTx3jffEfeM/SjaVu4&#10;fFBPt+RJ8W4YNau9P+J9gsaw+JrczXkcPSG/QhLpD6FnxMB2WdBTPBG7xb4V1L4cTSK1xGG1PQvM&#10;kwBPGn7+Ie8sK8DqzwxKOtTfD4f8Jb4Q1r4YP5jXDRnVtBjjXJa6gQmaL6Pb+YcdWeGIDrg8ro2s&#10;ah4f1a18QaPdGG7srhJ7WZRkpIjBlPPoQKny7F8y5lLo9/1LHhLxFJ4W8R2+sm1W4hXdHd2rkhbi&#10;BwUkiOOzIWGRyM5HIqXxjoI8JeJZLHT715rU7LjS77yyhnt3G6KTHY7SMjPysCOoNXfifpNha67D&#10;4n0C18nSvEFt9vsI9uFhLMyywD2jlWRBnkqqt0YGpLJv+Eu+H8mlNhtQ8OBriz5Jeaxdsyxgf9M3&#10;PmgD+GSZjwtHmVHrHtt/XmV/G6L4gtIfiFYxgfbm8rV0TJEV6BlmPoJR+8Hbd5igYSoLrPijw6NU&#10;RFN9pMKR3m3rNa5CxycnlkJWM4/hMZxwxpfBerWMV5N4c1688nS9XjEF1I25ltnBzHcbV5Jjbk4B&#10;JRpFH3qqw/2v4D8VSQXtpturGd4bq1mHyuOUeNvVWUlT6g8VO2hW+vff1Bd3iHSvIyWvtPhJh4yZ&#10;rcAllznrGORx9zdkgIoOTWtr1mPDutQ6l4fu5Ps8yrdaZMzAuEycBuAN6srI3GNyHHBGYddtbSVY&#10;9f0yJUt7xm3QrnFvMMb4+g45DL1+VgCSQ2KiTKPfdGfUdSc1HSluAUUUUiohRRRWZQ1+tCdaH65o&#10;TrVSNBtFFFSaBUdSVHU/aAKjqSo6oAoooqZFRCiiipKEf7tMp7/dplBUQoooqZGkQpj/AHqfTH+9&#10;UlCUUUUAR0UUUAR0UUUGgUUUVmVEKY/3qfTH+9QUJRRRQVEbJTadJTamISE7fj/WlpO34/1paocd&#10;hsdD9KI6H6VP2hjaKKKJGhHRRRUgNboKRPvUrdBSJ96g0FfpTac/Sm0AR0UUUFRPRP2Qv+Ts/hf/&#10;ANlE0T/0vhr+0Lt/wGv4vf2Qv+Ts/hf/ANlE0T/0vhr+0Lt/wGvCzb4ofM+oyH+HP1Q6iiivIPe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D+NX4W3Mdl8TvDd3KGKxa9ZuwXqQ&#10;JkNZOsKU1e6RhyLmQH/vo1c8DTx23jbRbiY4WPVrdmPoBIpNV/ESsviC+QrtK3koIPb5zX6d9o/A&#10;/wDl2vX/ACNDwoC2h+KD5bN/xIozkfw/6facn+X41h10Hg5N/h/xYfNZdvh+M7cfe/4mNkMf1/Cu&#10;fpR6hP4Y+n6s6DXIGPw68P6iQvzXl/Bnv8hhf8v3v865+uu1p4pPgP4bAZd8fi3WgyjrtNtphB/n&#10;XI04fD9/5jqfF8l+SNjx5J9o8Ri6J+abT7OV+v3mtYmPX3Jq58ILaK++LPhnT7iRUjudetIJXkbC&#10;qrzKpJ9sE1T8cxmPW4VJP/IH04/e3dbKE/5HbpVfwlqJ0jxVpmsGTb9l1CGbdu242yBs57dOtH2R&#10;/wDL6/n+p6Z+yULXxHfeMvhFf7v+Kq8G3cVjH63sA8+En6bHP6d6810FRLpusxgfN/ZYKj1xcwE9&#10;/QE9+ldR8C/F8nw0/aF8P+JgdiWPiBI7r2hd/Kl/8cZqt+OfAsXgr48eNPAUVt9nt7NdX+yxtgYh&#10;SCWeLr6qqYxycjFZ7Sfpf7jX4qa8m195q/s3NP4p8C/Ej4TK6sdW8K/2lZwt96S5sZVmVU/2ipfp&#10;1AryWu8/Zh8V2vgz4+eFtb1Bttq2qLa3TE4AhnBgcn2CyE/hXP8AxK8Hy/Dz4h654GmmMjaPq1xa&#10;CRhjzFSQqG/EAH8aqPu1Gu+v6GcvepJ9rr9V+p23ws8rxf8As9+P/h9JI5utKNr4k02P+HETeRcZ&#10;/wC2cqn/AIDXlvfgV6T+yfq1ra/HDTfDeqfNp/iaGfQ9QiP/AC0juozEF/77KH8K4DW9IvfD2s3m&#10;galC0dzY3UlvcRt1V0Yqw/Ag0R+Nr5il71OL9UehrGnjb9lOSR0ZrvwP4oXa/YWV+nQ+4nhHP/TS&#10;vMs85r0r9mNX8ReI9f8AhRuDf8Jd4Xu7K0hkfbG17Gv2i2J9/Mi2g+r+9ealWU7XHIPPtRHSTXz+&#10;8dT3oxflb7v+AejfFlF8VfCvwL8TU/1keny+H9S2r8ols2BiOfVoJYx/wCuD0bV9Q8O61aa/pc7R&#10;XVjdR3FvKvVJEYMpH0IFd58L9/i74M+OPhsN0lxZQ2/iPS4j0DW5Mdxj/aME2fcR150SfvYoh1iO&#10;p9ma6r8Vp/wTt/2iNJsbX4n3XiTRLXydN8TW0Ot6bGvRI7lfMZMdtkhkTH+xTfgBd2c3jz/hCtWu&#10;UhsfFljLol1NJ0iabHky88fJOsL/AEXt1q5r5Txp+zto+uIFe/8ACGsSaVeMo+cWNzunti3+ysq3&#10;Sg9twHpXnwLxFZUYqy8qw7GiPvU7fIbfLUUu+v8Amv0JtQ0+80rULjStQgaG4tZmimjcfMjqSCD7&#10;giuxjCeMfgbJEWX7d4N1Dei4G59Pu2w34R3AX8bo9O8nx+iGr+ItN+KVuirD4y0mPUpFjU7UuwWh&#10;ul+vnxyN9HGazvgv4g0zRfHkNj4iu1g0nWreTStYmk+7Fb3C+WZfrGxWUe8YovzRUhRXLUcej0+/&#10;ZmD4d17UfCuv2PiXSJvLurC6juIW/wBpSCM+o45HcVr/ABX0DStD8Wtd+HbbytH1e3TUdGjL7vLt&#10;5gWERPcxtuiP+1GayPEOhaj4X1++8M6vCY7rT7yS2uUb+GRGKsPzFdLAV8Y/B6a0ZY/t3g+68+Jv&#10;45NPuXCuv+7HcFCB63Tn6zLdNBC7i4P1+4r+GAnivwHqfguVV+2aZv1fR2YncyqgF1CPrGqze32Z&#10;v71YvhfxFeeFdftdfs1V2gk/eQsxCzxkFXibH8LoWRh3DEU3wx4i1Dwl4msfE2kFftFjcLNGHGVb&#10;B5Vh3UjII7gkVf8AiN4dsPD3ieT+xFm/srUIUvdHablmtZRuQE92U5jb/ajb0o+1buaR96Kkt1/S&#10;K3jrw/b+HteaHTZvN0+6jW60ubzAxe3k+ZATj76/ccdnRh2q5rMbeLfB0PiqJM3ukrHZasFVizw4&#10;xb3B6jAA8lugGyLqXqSwT/hL/ANxouGbUPDu68sdqr89k5Hnx+p2PtlUDgBp2NZvgnxDb+HtdWTV&#10;Imm068ia11W3Vj+9t34bHPLKcOueA6Ie1T9n0K93m8n/AF+DJPDm7xJpcngeZ90zM0+j5LH/AEjA&#10;3QgDP+tVQBxkukY4BY1n6HeW8Mkmmao+2zvNqXDbcmFh92UD1Uk/VSw4zmneI9FvvCfiGbSZLndJ&#10;byBobqHcFlQgNHKmcHaylXU9cEVa8Vwxavbw+NbGPat6xj1CONMLDdgZbv0kH7wdACXUDCU/1D81&#10;+Rl39hc6ZeSWF2qiSFyrbXDKfcEEhgeoI4IORVU9a2GP9v6HuY5vdOjAPPM1uOh6cmPpyT8hGABH&#10;WOc7unekJrsHJ4ooooHEKKKKzKGuc4NCdaG6CkT71BoJRRRQaBUdSVHU/aAKjIwcVJTH+9VAJRRR&#10;UyKiFFFFSUB6VHUlR0FRCiiipkaRCmP96n0x/vVJQlFFFAEZ4OKKKKAI6KKKDQKKKKiO5UQpj/ep&#10;9Mf71IoSiiigqI2Sm05x3ptTEJCfwfhS0j/dpaocdhqHtQ/ShOtD9Kn7QxtFFFEjQjIwcUUr/epK&#10;kBr8ACkT71LJTaDQc/Sm05+lNoAjooooKieifshf8nZ/C/8A7KJon/pfDX9oXb/gNfxe/shf8nZ/&#10;C/8A7KJon/pfDX9oXb/gNeFm3xQ+Z9RkP8Ofqh1FFFeQe8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H8YvhjH/CSafn/n+h/wDQxU3jb/kddY/7Clx/6MaqWlXL2eq2t1GFLR3C&#10;OoboSGBq7453L421hXXBGq3AI9P3rV+nfaPwX/lz8/0NDwCVfR/FkbIG3eGT1HTF5asD+Yrney10&#10;nw3neKHxEiniTwzcK303xn+YFc32Wl9omX8OPzN+6meT4T6fb4G2LxFeNn13QWw/TZ+tc8OhrYV1&#10;fwC0YBLR6wpb5T8u6I4599h/75rHHSmhz3Xojc8eZku9Mufl/faDZ/dH9yIR8+/yY/CsOuk8ewSJ&#10;pfhW5khVftHhlWUrj5gt3cx5Pv8AJjn0+lc2TgZNEfhFL4zQ8WI1t4s1RASrR6lMOvIIkPpXsX7S&#10;lzd6z8RPDfxbYbv+Ey+HaXNzcRqCrXX2KW3mX6jaufTNeUfEq2Nl8R/EFmY9vl65dptz0xMwxXqd&#10;1bzeNP2Q/B+vRSGWbwj4r1DR5IV+/wCXdRfaEP03Ar+OO1Zy6P5fejop7yivX7n/AJHicEslvKs8&#10;J2vGwZWHYg8V6p+2A1rrPxQsfiTZWwhj8ZeGNP1poVHyxySRCORR/wADibPua8qHQ16z8RfM8Xfs&#10;k+AvF7WytJ4d1zUdAurn+JlcLdQof91WcD2qpfEn8jOn71OS9H9x5XpmqXmi6pb6vp07R3FpcJNb&#10;yKcFHVgyn8CK9G/a20q1t/jbeeK9LX/iX+KrO213TpP78dzErsf+/nmD8K8zwWODXqnxX+z+Lv2e&#10;fh34+i3NdaWLzw5qTHp+5fz7fH/bOYj/AIDRLSSfy/r7hR96nKPo/wBDhPh34vufh/4+0bxzaw+Z&#10;JpGqQXaw7seZscMVz7gY/Gtn9oXwnZeCfjZ4k0DS2zZ/2gbixx2t51E0Q/BJFH4Vxua9O+POfE3w&#10;6+HPxQTy3e88OPpGoSR8sbixlMY3/wC0YWhPPUYNEvdqJ99Aj71FrtZ/ozH/AGdvEll4X+Mehzat&#10;sbT9QuDpuqrI2Fa1uVMEuT7LIW+qiub8YeG7zwZ4u1TwhqIPnaXqM1pLlcfNG5Qn9KzScpkdq9I/&#10;aWP9veJ9G+KduVaPxd4ctL+VlXAW6RPs9yvufNhZs9w4Pej4anqJe9Ra7P8AMi/Z7QeJbvxD8JJ2&#10;OzxR4fnS1UNjN9bD7VbY9y8Rjx3EpA5Irz3kj6VoeEfEl74N8WaX4v09d1xpeoQ3cK5Iy0bhwPoS&#10;K6D49+F7Pwn8WtZs9JKtp95Muo6W0a4H2S5QXEI/BJFU+4NG1S3cfxUk+zt95b0gHxl8AdU0fCtd&#10;eD9WTU7csfmNndbYJ1H+7Kts3/A2P14PHGa7T4A6tYWPxMtdC1uQrpviK3m0XUv7ojuUMaufZJDH&#10;J6gxgjkCuT1fR9Q8O6xdaDq9uYbuzupILqFuqSIxVh+BBojpJr5jn70FL5fcdh8Y8eJrHw/8Vo5/&#10;Mk17TfI1XH/LO/tQsMgPu8fkTH3mNZHws8TWfhbxpb3GsN/xLL2OSx1hduc2k6mKUgf3lVi6+jKp&#10;7Vr+Atviv4W+KPAMs4W409U8QaQnGXaEeXcxj6wP5px/z6jtmuGOStT0cQcrSU111/zL/izw7feD&#10;/FF94X1LHn6feSQSMv3W2sRuHqp6g9wQa3Lcjxb8K5rYqpvvCs3nRMW+Z9PncK6fSOdlYAf8/Mh7&#10;VN8RnbxX4S8PfEcO0lw1v/ZGsSbelxaqqxMf962MIz/E0Uh9ayPh74lt/Cniy21LUI/MsZg9rqkO&#10;3PmWsymOYAf3tjMVPZgD2pbxv2NI2jO3R/k9vuKnhnxBN4W8Q2uvwWsVx9nkzJbT58u4jI2vE+P4&#10;HQsp9mNSeN9BtfDfiOay02dprGZVuNNuGXBltpFDxk/7W0gMOzBh2qPxh4duPCfiS+8NXMqyNZ3D&#10;RrNH92ZM/LIvqrLhge4YGtRN/iz4bNEd0l54Xbeu6T/mHzSAEAHtHO4PHX7Sx6LTl3CK3j/XmQ3O&#10;3xX4EW8Zh/aHh1Vim+Y7prF3+Run/LKRtpOclZowBhDVHwjf2aXU2g6zIkdjqcYimmkXP2eTOY5x&#10;6bW6nklGcD71N8IeIE8M+IYdSuLdprVlaHULVW2+fbuCskee2VJAPY4I5AqPxboD+GNfuNGW4WaJ&#10;Cr2twuMTwuoeKQem5GVsdRnB5FJdir6KXyf9ehHIms+Etfktrq2aC8sbhoriCXswJVkYdweQR0IJ&#10;7Gm67YQW08d/YBvsd4nmW+f4ecMh91OR7jDdGFaWsf8AFReGbfxHEM3mnrHZ6mqx4zGFxBNwf7o8&#10;tuAAUQklpDVPQ9upwyeGJ25uG32LNgbLjsMnoHHynpzsJ4Wl5jXb7jLHPSijDJ8rKQy8FT2ooFHc&#10;KKMc5orMoa3QUifepW6CkT71BoJRRRQaBUdSVHU/aAKY/wB6n0x/vVQCUUUVMiohRRRUlBUdSVHQ&#10;VEKKKKmRpEKY/wB6n0x/vVJQlFFFAEdFFFAEdFFFBoFFFFRHcqIUx/vU+mP96kUJRRRQVEa/Sm05&#10;+lM/g/CpiEhaKKKocdhq/fNK/wB2kX75pX+7U/aGMooookaDH+9SUr/epKkBslNpzjvTaDQc/Sm0&#10;9/u0ygCOiiigqJ6J+yF/ydn8L/8Asomif+l8Nf2hdv8AgNfxe/shf8nZ/C//ALKJon/pfDX9oXb/&#10;AIDXhZt8UPmfUZD/AA5+qHUUUV5B7w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xd2gBuo8j/lov862ficP+Lk+Ij/1HLv/ANHPWRp0El1qdtaxY3SXCKufUkCtHx27yeN9akkZ&#10;mZtWuCzMcknzWr9O+0fgv/Lt+q/U0/hU0IufEEcyg7/Cl+FyucsI939M1y/Za6T4W/8AIQ1j/sWd&#10;R/8ASdq5vstL7RMv4cfmalu6DwNfR5+b+17U4/7ZXFZNblqf+LdamP8AqN2P/om7rDoj1Cfwx9P1&#10;Om8dtGfCvgvZIGZfDMyyKP4T/al+cfkR+dcyK3/GCuPDnhViPvaHLj/wPu6wBRH4fv8AzCp8XyX5&#10;I3vioWf4k69M7bml1a4kdvVmkLH9TXqv7JttaeNfh78QvhbPMVmaxstbs89F+yXA83HuUkA//VXl&#10;HxGUL401Aj+KRWb3JRST+degfsOeI7DQv2kNF03WD/oWuQ3GlXS/3xNEyqv4yBB+NTU1o/I3pS5M&#10;V82vv0PI69Y+EK3Piv8AZy+JnghG86TT00/XrG35OwQymO4kHp+6kGT6CvMta0q60HWrzQ7xcTWd&#10;1JBMPRkYqf1FemfsZSx3vxobwPc3q28Pizw/qWjTSSNhf31sxQH6uiAD1xTn/Dv21Io/xuV9dPv0&#10;PKMHGcV6l8OZD4r/AGYvH3hCdfMfQdQ0/X9OVfvKS5tZz642OhP0rzCWGa0uJLW5jZJI2KSK3UMD&#10;givU/wBjyabUPijffD4bTF4u8L6no8qtjBL2zSJ17+ZEmO9E/hv21FR0qcr66HlQz97Fel+FYf8A&#10;hLf2V/FGhRuq3HhXxHZ60it1kguENpKF+jCAn/OPNCskeUdSrKcMrDp7V6b+ytKNX8aaz8M5YVeP&#10;xh4U1DTFZv8AlnOIvtELj3EkCj/gRon8N+2oUf4nL30/yPMQcHNekXnmeMP2W7O8ctJceC/FT2g2&#10;r9yzvo/MXd7CaCTB/wCmmPr5uOeK9I/Z3f8At+Hxl8LnZmbxJ4TuDYw9pLy0K3cQ+pEMij3bHeip&#10;8N+39fkFL4nHurf5Hm4r0L4lSS+Lfg54I8flmmuLGG48PapN/dNuwltgf+2EwUHuIcfw157nPSvQ&#10;vhaw8VfCDx18OXUtJa2dv4isDu4D2rmOZce8Nw7f9shRLowp+9ePdflqefJI8TrLG5Vl5Vl6g+td&#10;38f0h1fxPp/xKs1XyfF2iwanM0a4X7ZgxXY9j9ojlbHYMOxFcGOUxXfR7vF/7OEkZbNx4M8QBkXd&#10;1s75MN+CTQL+M59qctJJ/L7wp+9Fx+f3HP8Awx8WJ4G8f6T4ouYFlt7e6AvYWHEtu4Mcyf8AAo2d&#10;fxqP4i+DpfAHjnVvBcl2twum30kMN0o+WeMH5JR7Mm1h2w1Yp6ZzXb/E6NvEfgbwj8SUEe6XT20T&#10;UNud32iyCKjH620lsB7o3tUy+NMcPeptdtf0ZB8MMeI9G174YTF3bU7H7dpMajP+n2oaRR9XhNxG&#10;B3Z19BjjyeOaueHPEGp+EvEen+KdHm8u6068jubdscb0YMM+oyOR3Fa/xY8P6X4e8dXieHkddKvl&#10;jv8ASPM6/ZZ0EsYPuqttP+0pB5FL7XqV8VP00JvF/n+LPAOjeOP3stxp5GjatIw6bF3WjE/7UIaM&#10;e1r7843gvxDD4a8S2+p3sHnWrbob6DH+tt5FMcqj0JRmwexwe1bHwpU63qV78N5FaRfElobazj8z&#10;aov1O+1bnjJkHlZPRZn9TXJlGjJRk2spwysOlLvFlSfwzX9NF7xboMvhbxJdaDJdLOtvJ+5uY1IW&#10;4iI3Ryrnna6FWHswrSlD+LPAKzKjPeeG/lk2xj5rGSThiR/zzmfbk5JFwg4CU/XfM8UeALDxOFkk&#10;udFkXTNRdsEGEhntX9ScCWP0CxRjvWZ4P1yDw94ghv7+386zYNDfW44823kUpIo9DtJIPZgD2pbx&#10;80VpGXk/6/Ab4W1e20nVAuoxeZY3UZt9QjC7iYW6kDI+ZTh15wGVT2qpr+jXfh/WbjR73G6FvlkU&#10;ELKhAKSLkAlGUhlPcEHvU/iXQpPDOvXWiPdx3CwyfubqHPl3EZG5JVzztdCrDPZhVq72a/4Tjv1w&#10;bzR8RXA+bdJas3yOe3yOdhJI4kiABwTRLuEfhafT+mV9dzq9rH4pjO6SZ/K1FfSfGd+B0EgG73YS&#10;elZdXtAvbe3nksNRkxZ3sflXBH8HOVk6HlWAbjkjcuRuNVbuzn0+7msLoL5kMjI+1gwyDjgjgj3H&#10;BqV2K+LUjozRRUgNboKRPvUrntTR1oNAooooNAqOpKjIwcVP2gCmP96n01+tUA2iiipkVEKKKKko&#10;KjqSo6CohRRnnFFTI0iFMf71Ppj/AHqkoSiiigCOiiigBj/epKV/vUlBoFFFFRHcqIUx/vU+mv1p&#10;FDaKKKCojX6Uz+D8Ke/Sm1MQkB54oooqgiNX75pX+7SL980r/dqftFDKKKKJGgx/vUlOfrTakBr9&#10;KbTm+7+NNoNB7/dplPf7tMoAjooooHHc9E/ZC/5Oz+F//ZRNE/8AS+Gv7Qu3/Aa/i9/ZC/5Oz+F/&#10;/ZRNE/8AS+Gv7Qu3/Aa8LNvih8z6nIf4c/VDqKKK8g94KKKKACiiigAooooAKKKKACiiigAooooA&#10;KKKKACiiigAooooAKKKKACiiigAooooAKKKKACiiigAooooAKKKKACiiigAooooAKKKKACiiigAo&#10;oooAKKKKACiiigAooooAKKKKACiiigAooooAKKKKACiiigAooooAKKKKACiiigAooooAKKKKACii&#10;igAooooAKKKKACiiigAooooAKKKKACiiigAooooAKKKKACiiigAooooAKKKKACiiigAooooAKKKK&#10;ACiiigAooooAKKKKAP4xfDYx4l08Bf8Al+h/9DFTeNWV/GmrMrhlbVLghh3/AHjVN8OoTc/EHQYF&#10;iMjPrVqqoq5LZlXjHeqPiB1fXr50bhryUj/vs1+nfaPwP/l1bz/Q3PhVC0t7rjq23y/CuoM2f+uJ&#10;H9a5nstdL8NWnjj8RSwbvl8MXW8r2Usin8DnH41zWfu0vtBL+HH5mzaf8k71L/sNWP8A6Ju6xK2b&#10;Z5B4C1CPb8raxZnP0iuf8TWNRHqE/hj6fqzovGf/ACLHhH/sAzf+nC7rnR1roPGDk+G/Ca/3dBl/&#10;9OF3XPjrRH4fv/MJ/F8l+SNz4k/L42vh/tJ/6AtWvgzqMmlfGHwpqUQ+a38SWLj3xcIcVV+JTA+N&#10;r4g/xJ/6AtO+F7xR/E3w7LcPtjTXLVnb0AmUk0n/AA/kV/y++f6nW/tg+HbHwx+0j4qs9MObe81A&#10;X8DbcAi5jWfI9syHHtXJfCzxLH4L+J/h3xfNIyR6ZrlrdSsvUKkys36A16N+1lPB4p0L4Z/E+3g2&#10;trHgO3tb2T/nrdWjtDI59/uj6AV43k4xRD3qav6foVV93ENrvf79Tuf2mPCdz4H+P/i/w5Ou3brk&#10;88P/AFxmbzo//HHWsj4ReJ28F/FTw34tE/lrp2uWs8jf7CyqWH0K5H0ruP2vLf8AtHxZ4V+IMdys&#10;y+KPAel300inOJlh8iRT7gxc15K2ccUU/epq/YVT3K7a73/U7P8AaF8LP4K+Ofi7w01qsK2+v3Jg&#10;jVcARPIXjwPTYyke1Znwm8VzeBfil4d8ZRvt/s3Wra4k90WRSw+hXI+hruP2vxd6p488P+Prp98n&#10;ijwPpOoySdd8n2cQv+O6LmvJ3UkYNEPepq4T9ytdd7nW/HrwnF4G+NXinwnaW3k29jrtylrD/dhM&#10;hMY/74K1F8FfGSeAPi34d8YTrmGx1eB7pf70JYLIv4oWFdJ+1HLJrHizw747uJPMm8SeCNLvrqb/&#10;AJ6TLD9nkP13QHPvXmeSORQvep2fYJ+5WbXR3X5nQfFnwafh38TvEHgdZGdNL1e4t4ZGHLxq52N+&#10;K4P41rfs7a5pehfGTQx4gZBpmoXLaZqwkbCG1uka3l3f7O2Qn2xmtH9pljrPizQviDJKJJvFHg/T&#10;tQvGUcG5EX2eY/jJAzH3JrzgMykFTgg5ojrTs+wS9ytfzuXvE+g3/hPxLqHhfVImS502+ltbhWHK&#10;vG5Uj8xXXfs8+Xq/jG++HMwUr4u0O50mFZGwv2plEtrn/t4ihGe2am/aXjOo/EW3+ICIqw+LtDst&#10;ZjVe0ksQWcfUTpN+nrXE+Hte1Xwt4hsfE+iz+VeabeR3VrJjO2SNwynHfkCj4qYfw63lf8Cm4ZH2&#10;OpVlOGVuortvh2h8UfDjxd4DEDS3Fvbxa7po3fda2JWcAe8EzufUQDrgVD8ftF07Q/i9rB0Vf9A1&#10;GaPU9PAHAt7qNbmMD2Cyhfwqj8I/E9r4N+JOk65qh/4l/wBq8jVF/v2coMVwv4xO4qZe9G46fuVr&#10;P0ObfJGNtdlrTp4p+D2la2XZ7zw3fPpV17Wk2+e2+uJBdqT2GwelYHjfwzceC/GWqeEbtt0mm6hN&#10;asx/i2OV3fQgZHsa3/g3s1jUdU+HN1ceXH4l0mS2t++byMie2A92ljWL6StRL4eYqn8Ti+un9fM4&#10;9J5raVLm2laOSNw0ciNgqw6EHsa6T4tWcUniOHxlYWaw2fiazXU7eONhtSRyVnQegW4SZQP7oX1F&#10;cy33MEV1GnRHxN8JL6wjg3XPhm+W/Vt3zfY7jZDKPoswtyB/01c+uSXcqn714/P7v6ZU+HFzaSa8&#10;/hfU5I47PXrZtPmmmk2pC7sDDKx7KkyxsT/dDDvWBdWd1p11LYXsDRzW8jRzRv1VgcEH8abJ8w4H&#10;vXR/Edl1t9N8ewPGf7atc3yx5+S9iwk+7/af5JjjjE4pbS9Q+KHp+Q3VQfE3gK11wGR7zQ5Fsb48&#10;Ya1fc1u/qSpEkZJ4C+SB1xWR4a1eHRdXW4vIWltZFaK8gjbaZYWG11B5wcHIODhgp7Ve8CanY2Wu&#10;/wBna0yLp+qQtY6g0jELEjkbZjj/AJ5uElA7mMDoTWTqum32iavc6PqMXl3FpcPDPHnO11Ygj8wa&#10;nq0aX2a/qw7xBpEmg6xcaQ88c3lSfu54+UmjI3JIv+yykMO+DVrUnOtaJDqhfddWSrb3eZMl4sYi&#10;fHX5QPLJ6ACMd6sXgfxD4Rj1JQzXGi7YLnCjm1dsxOccna5aMsegeJRWfomoR6ff7rtHe2mUxXcc&#10;ZGXjP3gMgjcOq5HDBT2o94Phl5Mp0VPqmmz6TqM2nTsreW3yyIflkUjKuPZgQw9iKgqA2dhslNp0&#10;lNoNAooooNApj/ep9Mf71T9oBKa/WnU1+tUA2iiipkVEKKKKkoKjqSo6X2iohRRRTNIhTH+9T6a/&#10;WsyhtFFFAEdFFFADH+9SUr/epKDQKKKKiO5UQpr9adTX60ihtFFFBURr9KbTn6U2piEgoooqh/aG&#10;r980rfdpF++adU/aGR0UUUSNBr9abTn602pAa33fxptOb7v402g0Hv8AdplPf7tMoAjooooA9E/Z&#10;C/5Oz+F//ZRNE/8AS+Gv7Qu3/Aa/i9/ZC/5Oz+F//ZRNE/8AS+Gv7Qu3/Aa8LNvih8z6rIf4c/VD&#10;qKKK8g94KKKKACiiigAooooAKKKKACiiigAooooAKKKKACiiigAooooAKKKKACiiigAooooAKKKK&#10;ACiiigAooooAKKKKACiiigAooooAKKKKACiiigAooooAKKKKACiiigAooooAKKKKACiiigAooooA&#10;KKKKACiiigAooooAKKKKACiiigAooooAKKKKACiiigAooooAKKKKACiiigAooooAKKKKACiiigAo&#10;oooAKKKKACiiigAooooAKKKKACiiigAooooAKKKKACiiigAooooAKKKKAP44fgXZf2l8bvBuneZs&#10;+0eLNOj37c7d1zGM4rm9RkMl/cSH+KZz+prr/wBnBok/aA8EzzNtWLxRZSux6KqzKxJ/AVxbOWYv&#10;/eOa/Tv+Xj9D8D/5dr1/yOl+HziLR/F03m7NvhcjOcZ3XlquPx3Yrmh901v+DZivhzxcny/P4eiH&#10;zdf+QjZHj34/LNYA+6aXcJfCv66mvCrx+ALhw3yzazCMY6bIpP5+Z+lY46V0N1bGL4U2N7tX9/4i&#10;uk3L1OyC3PP/AH84/GueHSn3Cp09EdR4+RY/CfglRAFZvC8rMduC3/E0v+T+GPwArl+1dF48f/Qf&#10;DdpiQeT4bjH7z/annk49vnrnm5QUR2CXxW9PyN34pRi3+JOvW6pt8nVp4mTH3WVypH4EVV8EypB4&#10;y0u4kVisd9G7BepwwNWPidc/bfiT4ivA+7zteu33bcZzM5qj4c8z+2IWi3blWRwY+owjHP4YzR9j&#10;5FX/AH1/P9T1TxNdL4t/Yg8M6hcR/v8Awj44vNLiYf8APC6hFzk/8DXH/Aa8d+tezfBCW38Sfsu/&#10;FrwLcR+ZNZ2+m63p4JP7sxXGyZwPXYwH0P0rxkZB4qaf2l5/nqOtryy7r8tD1b4nxtrn7K3wz8TQ&#10;FpP7LvtX0e8kZT8jectxEuf9yRj+FeUtkrkV614XW41/9ivxVpsbsyeH/HGn6k69lW4gkt8/mqiv&#10;Je1FPqvN/wCYVvsvul/l+h6l8V92s/s1/C/xGV8ySxbV9JuJvQJcLNEh+izHHtXlvJ5r1nRbg69+&#10;xTrmjtCGbw/8QLO+STuiXNrJCy/QtGv415N2op9V5v8AzCt9l90v8j0zx/8A8Tz9mT4e68IdzaTq&#10;mr6RNN32+ZFcxofp5z4rzOvTPCss+ufsm+LtFkG5NB8XaXqcP+z58U9tJj0zti+uB6CvM6KfVef/&#10;AAf1Ct9l90vw0PSvGitr37LvgnxGYP3mh69qmiyTdzGwiu4lP0Ms2PrXmtej+Bj/AG1+zX490K4l&#10;yukappOr2sf91jJLayMPqJkB+grzjPGKKfVef/BFW+zLul+Gn6HonjXd4k/Zz8G+KGT95oerahoU&#10;0n96MlLuH8jNOPoBXndehfD2Nde+A/j7w7OxZtLbTdbs0/uskzWsh+hW6Gf90V573ohpdef/AAQq&#10;a2l3X5afod98SZY/E3wk8DeM4EZprG2utA1GTb/y0t5fPiz/ANsblFB/6ZEfw1wNd94Ihl8TfAbx&#10;l4Y847tDu7HX7WP1UObSYfiLmFv+2dcDSj1Xb/hypdJd1+X/AAx23xu367H4a+JWwD/hIPD0Iusf&#10;8/Vr/okufdhCkh/661yOjatf6BrFprumS+Xc2N1HcW8n92RGDKfzArrLNYvEf7P+oWeGa68L+IIr&#10;yEZ+7aXcflTH6CWG278GT3NcXSjtbsVL4lLvqdP8adGtdH+IN5caWka2OrLFqmnpF92OC6jWdIx7&#10;pv8ALPuhqt8L9V0/TPG1ra60f+JbqSyafqJY8LDOpjL/AFQsJB/tIprQ8TR/8JD8H/D/AIjitmaT&#10;Q72fR76b0jcm5ts+5L3Sj2iA9K42pXw2ZUvdqKS9f6/Im1vSdR8P61daBrFsYbuxuJLe6hbqkiMV&#10;ZfwINbfhhl17wZrXhCWdRNaqNW01GjyzvENs8an+HMJMh9fsyip/isF1ifSfHkUcmNe0qOS6diTu&#10;vIswzknuzPH5x/67CsXwj4hk8J+KLHxHHGJPss6tNC33Zo+jxn2ZCyn2Y0aygV8NS3T9GZvUYzW9&#10;41ca9pWl+N1dWmuIfsWpbY9uLiBVUN774jExbqz+YfWqvjXQLfwr4rvtDsr4XdrDNmyvAu0XFuwD&#10;RS47b42Vv+BVb8Es2sWGq+A3aRv7Qt/tOnxL/wA/kAZk46ktG00YA6tKvpRJ9Qp7uL/p/wBaGd4V&#10;1Sz03VlbVE32NxG1vfLgn9y4wWAHVlOHXtuRaq6tplzouqXGkXbRtJazNE7QvuViDjKnuD1B7iq4&#10;ya3NeaXXfDVj4nzJJNa7dP1CRl4BVf8AR2JHrEpQDr/o5OTmjrcqOqt2Ks6vrHh1byOItNpmEnMc&#10;I5t2PyuxA/hc7NzdnjUcAAZtWtEvobDUUluofMt2zHdR92iYYbHuAcj0YA9qj1Oxk0vUJtPllSTy&#10;2wskedsi9nXPVSMEexrMp6xuV5fu03Oeac5yPxpuecYoH9kV/vUlK/3qSg1CmP8Aep9Mf71T9oBK&#10;a/WnU1+tUA2iiipkVEKKKKkoKjqSo6X2iohRRRTNIhTX606mv1rMobRRRQBHRSv96koAY/3qSlf7&#10;1JQaBRRRUxKiFNfrTqa471JQ2iiigqI1+lNpz9KbSjsEgoooByMimP7Q1fvmnU0H56dU/aGR0UUU&#10;SNBr9abTn602pAa/Sm09/u0wEg5oNB7/AHaZT3+7TKAGP96kpX+9SUAeifshf8nZ/C//ALKJon/p&#10;fDX9oXb/AIDX8Xv7IX/J2fwv/wCyiaJ/6Xw1/aF2/wCA14WbfFD5n1WQ/wAOfqh1FFFeQe8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H8b/AMG7o2HxG0/VFfb9hjuLvce3lW8k&#10;mfT+Hvx61y46V03wngM/iW8/up4Z1pmOOn/EsucfrgfjXM1+nL4n8j8D/wCXa9TovCUWzwh4qvOz&#10;aXb246dWvIH/ADxEf1rna67w/axx/BDxVq2Ru/4SDR7RflGSHjv5Dz/2xX/IrkaUd3/XRBU+GPp+&#10;p2Gtvap8BfDNsuPObxZrUsny87Ps+mKvPcZV/pz61x5OBk1veJLho/BfhvTN3WG6u9v+/OY8/wDk&#10;D68fSsGnDb7/AMx1Pi+S/JG58QGQaxZwRfdj0HTQvXq1pE56/wC0x9qx4o3mdYY0ZmZgFVepOela&#10;3j5DFr8cL/eTSNPVx6MLOEEdT0P+R0qb4U6MPEfxR8M+Hjt/07xBZ253Yx886LzntzR9m4S96rbz&#10;M/xbL5/inU5wc7tQmbO7Ocue9WvAlh/aGuywqu7y9I1Cb7uf9XZzSZ/8drKupzc3M1wT/rJGb8zm&#10;tPwfK1m2qamo/wCPfRbhc7enmgQeh/5647deool8NhR/i3fc9M/YhmtdU+IniL4c3ZXHi7wLqmlw&#10;s38Mhh80N9QImrxsYAr0n9j3XYvDv7TfgnUJQNsuuRWpz/03Bg/9qVynxR8J/wDCB/EzxF4KDbl0&#10;jXLqzVv7yxzMgP4gVK0qNd0jSXvYeL7Nr8md5+zjcS6n8Nfix4EYnybzwP8A2kyjvJZXMcin8A71&#10;5LXrn7FTDU/jVJ4FlZVi8VeGdW0ibd0xJZyMM/8AAoxXkZV14YcjiiPu1GvR/p+hMtaMX6r9f1PW&#10;vgDOuu/Bf4t/D3ylaSbwza6zEx/g+xXaFsfVZf0ryXoa9W/ZEhOq+M/E/hKLJm1z4e61ZW6quSZP&#10;s5kUY78x9K8pXbs4oj/El8v6/AdTWlF+q/X9T0z9n4trfgv4meBHf93e+CW1BPeayuYbhf8AxwS/&#10;njvXmSfdr039kqF9T+LknhRGX/ieeGdY09QxxuZ7CcqPqWVRXmY4GBRH+I/l/X4ClrSi/Vfr+p6Z&#10;+zQsOq3fjTwXdJuTWPAGpCOPH/La3VbuM/g0H615nXpH7I+pWlj+0T4ZtdQYCDVLqXS5t3cXcElt&#10;/OUfjXnd5aT2F1LY3KbZIZGjkX0YHB/WiPxv5BJXoxfm1+T/AFPQv2YRNqfj/UvBCLuXxJ4T1bTp&#10;I/U/ZHmj/ESwxt9VrzlSNuAeldd8Atb/AOEZ+N/hHXC37uHxFZ+eP70RlVZF/FCw/Gsfx94b/wCE&#10;N8d634RLbv7L1a4tN3r5crJn9KI/xH6DlrSXk3+h1H7N5k1H4iTeCTOqw+JtC1DSpgxxuaS2dofx&#10;E6QsPUqBXAg8Vs/DnxLN4N+IOheLIG2tpmsW10P+2cqt/Srfxl8J23gT4teJvBtihW303Xbq3tlY&#10;f8sllYJ/47ip/wCXgfFSXk/z/wCGNL4FGTVPEeqeAViV/wDhJ/Dt5p8at/z3CfaLfHuZ4Il/4FXE&#10;1qeCfE914K8aaP4wsv8AXaXqUF1GD0Oxw2D7HGPpV74u+FYfA3xT8Q+ErVma3sNXnitWbq0O8mNv&#10;xQqfxo+0X8VH0f8AX6lz4ayNrPhrxX4FludqXWjHUrWNu9zZEzZ+v2c3Q/4F7VxoORkV0Hwy8UWf&#10;gr4iaL4q1O18+zs9Rje+t8f623ziVP8AgUZZfxql408NT+DfGGq+Err/AFmm6hNbM397Y5UEeoOM&#10;g+lH2mipe9TT7afqaumuuv8Awi1LSJpiZ/D+pR6jZx44EE+2C4P/AH8W0x9W9a5M8purq/g9cBvH&#10;lt4dmkjSHxBDLpEzzfcT7ShjSRvZJCkn/AK5i4triyuZLK7iaOSGRkkjbqrA4I/OlHqgl70U/l9x&#10;0XioDXfA+h+K/tMTT2ofSb6Mf6weVh4JG9mify19rY1zthqV9oup22taXctDdWdwstvMhwyOpDKw&#10;9wf5V0XgNJdc0fXvBCRRu15p5vrTzG24ntA0uQfXyDcqB3LiuXbkkH60u6Kl0l/WhsfEHTrSw8SN&#10;eaTaNDp+pQpfaejHOyKUbtgPfY26Mn1jNHgvGo6nJ4Vl27dYh+zQ7pgircZBhYknaP3gVSx4CO/T&#10;rU0mNd+HUcuyRrjQbzy2bdkfZJ8sox/CEmD5Pc3A/Hn/AP4rNSvhsVdRmn/XmDqySbJEZWVsMrDk&#10;e1ad7u1fQIdULO89iy2tyzY5iwTC3XJxhk9FCxjPOKm8aot7f2/iqERCPWLcXEixN9ycHZMCP4SZ&#10;FZwvZJE9aqeHbm1i1E2moPGlreRm3uJJM7YwxG2Q7efkYK/HXbjnOKjdGluWXL3/AKRnvgr+NNqW&#10;7trixnksrpNskMrJIvowOCPzqIcnFMAIwcUUr/epKC47BTX606mv1qftDG01+tOpr9aoBtFFFTIq&#10;IUUUVJQVHUlR0vtFRCiiimaRCmv1p1NfrmsyhtFFFADH+9SUr/epKAGP96kpX+9SUGgUUUVMSohT&#10;ZKdTZKkobRRRQVER/u0ynv8Adpmcc0o7DlsFFFFMPtDRw9Opv/LSnVL+IZHRRRRI0Gv1ptOfrTak&#10;BH+7TKe/3aZQaD3+7TKe33aZQAx/vUlK/wB6koA9E/ZC/wCTs/hf/wBlE0T/ANL4a/tC7f8AAa/i&#10;9/ZC/wCTs/hf/wBlE0T/ANL4a/tC7f8AAa8LNvih8z6rIf4c/VDqKKK8g94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P45vhMghtvFmr52my8H3RXj/AJ7SQ23/ALXrkK6TwXPN&#10;aeDfGEw+WO40W3tGb/aa/tpQPygb8q5lThcmv06PxM/BJfCjpLe+mtfhJdadu/d33iS3k27upgt5&#10;hnGe32j071zw+6a6fWLSO2+DGgXYceddeI9VJXuI0gsAp/El/wAjXLt8vFC6jqdF5I6Lxva/ZdC8&#10;Ign5n8Ou8i+mb+8I/wDHdp/Gue2l84FdL8U3gTWtLsLVsx2vhfSx/wACezimf/x+Rv8APNYvh6wk&#10;1XX7HTIhlrq9iiX3LOBSj8NxSXv2Xkja+NFtDYfFvxJpVrIskNjrVxawun3WWKQxgj2woxVP4e3r&#10;aV4wstaiOG09nvFx6wo0o/8AQKp+JdSk1nxLqGrzZ3Xd9NM25snLOW69+tXvAEMUmr301yf3Vvoe&#10;oM3+8bWRE/8AH3Sn9i3kPmvVuu9zDNauhKx0nXHx8v8AZiBj/wBvUHH1/wAD2zWUOlbmn/Y4vh1q&#10;8rv/AKVJq1jFGu3rF5dy8nP+8sVKWwqfxfJ/kU/COsS+H/FWl67A22Sx1KC4RvRkkVgf0r0f9t/Q&#10;W8OftU+M7EptE2opdr7+dDHNn83/ADryjtha9k/bav5PEHjvwn44nctP4i+HOj6jdSN955WiZGJ9&#10;8pj8KUv4ifk/0KjrRkvNMwf2RdS/sv8Aaa8D3H/PTxBBAecZEp8vH/j9cf470STwx461rw1MrLJp&#10;+rXNs6t1BjlZCP0qX4aa+3hX4leHvFKPtOm65aXQb08uZXz+ldP+1ppZ0f8AaZ8c2e3G7xNdTf8A&#10;fxzJ/wCz0f8AL75f1+Yf8uPn+a/4Bp/sSat/Yv7VPg+5JG2bUJLZg3RhNBJFg/8AfdeY6pZtp2q3&#10;WnlcG3uHjx/usR/Sux/Znumtf2i/AswP3vFunp/31cIv9ay/jNpZ0P4xeLNFK7fsfia/hx6bbiRf&#10;U+nrS/5ffIP+XC9X+S/yNn9lrVpdF/aO8EX8ZH/IzWkbZ/uvIEP6Ma5DxPph0XxNqWjFdv2TUJod&#10;uOm1yv8AStL4S6quh/FXwzrUh+Wz8QWUzfRZ0Y/yq58edNbR/jj4y0opt+z+KtQjUewuXA/Sn/y8&#10;+Qv+XPz/AEKvwi1FNH+LfhbWJX2ra+IrGZm9Atwhz+lSfGywGl/GfxdpiptW38UahEEx023DjH6V&#10;zdtczWdzHd27bZIpA6exByK9K/bE06HTv2mvFxtR+7vNQS+j/wB24hjuB3P/AD0o/wCXny/yD/ly&#10;/Jr8V/wDzezupbG7ivYDtkhkV09iDkV3n7VFhDZftCeKLi0/1Oo3y6lb+8d1Glyv/jsorz+vR/2m&#10;oWPirw5q78nUfAOhzlsdcWUcf/tOnL+IvT/II/wX6o84HSu8/aNFxe+P7PxVdOzSeIPDOlalM7Nn&#10;fNJZxCZvxlWQ1wZDHgV3XxaMup+A/h54mfcfM8LzWEmf79tfXKj/AMhPF9KU/iTKp605L0f6fqcJ&#10;KMqvFdt8cIPtWpeHvFvm+Y2ueEdPuJGz1kij+ySE+5e3Yn3NcRJXc+LYf7T+Bfg3xAW3PY6lqmkt&#10;/sxq0N0g/wC+rqapl8SZVP4ZL5nDSD5MCuw+NKT6hq2jeN5pA3/CR+HLS7Zh3ljU2sxPuZbeRv8A&#10;gVcfJ93Fddrcb6v8DND1h5fMk0fXrzTm5+5DIkVxEv08w3R/GiXxJlU/ha+ZxskkkTCSNmVlbKsp&#10;wQfWum+MK2s/jiTxJp6FbfXreHVI/wC6HnjDzKPZZjKn/AMdq5mSuq8RyXOvfCbw7rLqrf2PeXWk&#10;Oyj7sRYXUWfctNc49kpdUwjrFr5mH4W1s+GfE+n+Ikt1m+w3sc7QN92VVYEofYjIPsad440KLwx4&#10;y1DRbcSfZ4LpvsbyDmS3b5on+jRlWHsaza6Lx1J/a/h7w74ue6aaWbT2068ZuoltSEQfQW72wH0N&#10;KXxlR1ptdtf0K/w4lik8RN4bvZHW31y3fT5PLbHzvgwsf9lZ1hc+ymsLY8UjRSoysrFWVhgg0oke&#10;N1mjYqy4KsvBBHet34ktDeeIh4mt7hpI9ctk1BnZNv76TInUD0WdZVHqFBqftFR96PoQ6V/xNvB+&#10;oaM0kSy6fINQtA33nU4jmRcdSR5T89FhYjHOcT+Hg+9aPhjV4tE8Q2uo3Sb7fcY7yPbnfC6lJV/F&#10;GYe2ai1zSZdA1m60WeeOVrW4aLzoW3JJg4DKe6kcg9wan4ZFP3opk/iQ/wBoWdn4gD5kuE8m6+QL&#10;++iCgn33IY2LHkszZ9TlLkHk1raETf6ffeHGaT99D9otlXp50QZue5yhkUAdWZayQQTgUeRctYpi&#10;v96kpz9abQWFNfrTqa/Wp+0A2mv1p1NfrVANoooqZFRCiiipKCo6kqOl9oqIUUUUzSIU2SnU2Ssy&#10;htFFFADH+9SUr/epKAGP96kpz9abQaBRRRUxKiFNkp1NkqShtFFFA47iP92o/wCD8Kkf7tMPSgqW&#10;wUUUUB9ob/y0p1N/5aU6pfxDI6KKKJGg1+tNpz9abUgI/wB2mU9/u0yg0JKjqSo6AGP96kpX+9SU&#10;Aeifshf8nZ/C/wD7KJon/pfDX9oXb/gNfxe/shf8nZ/C/wD7KJon/pfDX9oXb/gNeFm3xQ+Z9VkP&#10;8Ofqh1FFFeQe8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H8dWhw2kH7Pvia&#10;/kH+kTeLNHt4fXyxb6i8n4ZEX6Vxg4+/XTXyz23wc0lgGWO88SagXz/F5VvZhT+HnP8An7GuZbk8&#10;1+nR6s/BKnReX/BOj8XT7PBvhHT0zt/su4uWGf8Alo97cIT9dsKflXOEnGfauq+K9idEv9D0Dcp+&#10;x+F9Pk+Xt9phF4R9c3Jz71jeEdL/ALb8V6Zoob/j81KCD/vuQL/WiPw3CXvVLeiNP4taZcaF8RtU&#10;8N3alZdHkTTZFYYIa2jWA59/3f50fB64jsfiloWsXEKyR6bqCX8ysu5WS3/fMCPTEZqj468UXHjb&#10;xxrXjO7X97q+rXF7J/vSys5/VqsfDyGY6lqF+o/d2vh/UGmb+6HtnhX83lQfjU/8u/kNfxfmYLEl&#10;smtrwreG00fxJGEGbjRUiVj1X/TbVuPqFI+hNYprpNO/sm3+FGsTTL/xMLnXrCK1b/pgsV00w/77&#10;NvTlsTT+L5P8jm62bnTpbf4fWOreYu291i6i8vdz+5igOcen784+h9DWMeeK1tfeSPQdBtR8sbaf&#10;LNt9Xa5lUt+UaD/gNN9Aj8L9P1RkMPlxXtf7Tdj/AGp8Efgv4/AX/S/CNzpRbHP+h3JXn/v6f1rx&#10;WvZPiTPJq37EvwzuCdy6T4k1uy/3fMaObH6k/wCeZqfFF+f6Mqn8Ml5fqjx2KQxTI/8AdYGvWf26&#10;LJrL9qjxRleLj7HcKcdfMsoHz0Hcn8RXkb/dr2H9teGSX4maD4idP+Q14B0W93YA3ZtVTPB9U/yM&#10;US/iR9GEf4MvVHmvgPVX0Lx7outx/es9Wtp1+qSq39K6/wDa4sDpv7Tvjq3K7d3iS4l7/wAbb/8A&#10;2avO265r1X9uBt/7VHi6YgfvLq3k+Xp81rC35c0n/FXp/kNS/cNea/I8rhne2mS5jPzRsGXPqDXo&#10;37X9mtl+0z4zVEZVm1p7lQybTiVVlHH0f8eteb16h+2W/mftFa5OAf3lrpz/ADe9hbmn/wAvF6f5&#10;BH+C/VfkeXv9yvTv2una4+MSamx3fbPC+iz7uec6bb88/SvMe1eoftWqp8aeG7lSx8/4e6DJubv/&#10;AKBGM/pTl/EXz/QUP4MvVfqeXjrXoXxuZr/wj8NddzkT+BRbs2OrQahew+g6KqivPccZr0j4nwM3&#10;wB+Fuokqf9F1i3X5jn5L9n/Afvf50pfEv66BT/hzXkvzR5uTzXoXit2vv2YvBtwx/wCPLxZrVsP+&#10;BQ2En9a89Nd9FLLefsuTQ8+XpvxAiYega5sZPfv9lHbt9KKnT1Ko/a9Dz+Su00qafUv2fNYsd/y6&#10;T4ssLiNewFxbXKSH84Ifz9q4t+ldx8NZRN8KfiJpJTd/xJ7G8X/ZMeo28efynI/Gpl/l+ZVP4vk/&#10;yOHY5XNdd4Ntf7Z+E3jPS943af8A2fq6Kc8+XM1q2PwvMn/dHtXIvnbXWfB37Re6prnhuL7uqeE9&#10;SSRf73kwG7QfjJbJRP4SqfxW+Rx78jNdV4Mt31v4deLtEE4VbKG01iOM9XaGb7OQP+AXjscf3Pau&#10;Wk+5+NdL8G7c6n46j8Pedt/tjT7zT1GeGkmtpEiB/wC2pjP1AolsFP8AiJd9Pv0OXznpXRaI39rf&#10;DPXdEFn5k2mXFtqkM3eKLd9nmA/3mltyf+udc6p+Wuk+FCXGoeM4/DFu3za5Z3GmIrfdeSaJlhB+&#10;k3lN9VFTUKp/Fb5fecucFMe9dBPHPrPwxjuv3ZbQ9UMDMzfvDDcqXQAf3FeGU+xnHrXPgEDaR07V&#10;ueBWt7q41Pw/dKx/tLR544ioywmjxPGAO5Z4VT6OaUtrjh8Vu5hkZUbq2vE6vqWkaT4nEaDzbb7F&#10;cMmBma3CqPlHT9y0HP8AEdx65rFrX0IDUfDWr6P5G+WFY7+3ZeWHlnY6gehSQuf+uI7ZqJdy4a3R&#10;mWd7daZew6nZSlJreZZYWHZlIIP51N4ksbWx1qRdOikjtZgs9mkjbmWFwGVSRwSAdpI7g1Tc/J1r&#10;RuXGpeE7W6JkaTTZzavu+6IpC0kYHvvE+f8AeX3ol0Lj8LRmv96k+tK248kUlA4/CFNfrTqa/Wp+&#10;0UNpslOpslUA2iiipkVEKKKKkoKjqSo6n7RUQoooqjSIU2SnU2SsyhtFFFADH+9SUr/epKAGv1pt&#10;OfrTaDQKM84ooqYlRCmyU6myVJQ2iiigBH+7UZ6NUj/dqM9GoNBaKKKCftDf+WlOpv8Ay0px54qZ&#10;FEdFFFEjQbJTadJTakBH+7TKe/3aZQaElR1JUdADH+9SUr/epKAPRP2Qv+Ts/hf/ANlE0T/0vhr+&#10;0Lt/wGv4vf2Qv+Ts/hf/ANlE0T/0vhr+0Lt/wGvCzb4ofM+qyH+HP1Q6iiivIPe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D+OHxtPDF4B8F6RbSMR/Zd3eTL2WWS+niP47LeOu&#10;VrsPjPptloPiXS/DthOJI7PwrpJfb/DLNZxXMq/hLO4+uaxvAGmwaz450XR7rd5V1rFtDJt67WlV&#10;T+hr9MjpC/zPwSa/eW9F+hb+LUF3YfEbVtFvN3maXc/2eyt1X7MogA/ARirHwViUfE7S9TcKV0tp&#10;tUZX6EWkL3JB9v3VYfiXXbvxV4k1LxRqJzcalfTXU2TnLyOXP6mtz4ZaTcT2fijxRFIFXQ/C1xK/&#10;P3hcSRWOPr/pefwo2p2Gtal13ucuOME10HhW+udL8IeKriJf3d9p9vp8jbeha6iuAPxFsfwBrnj9&#10;0V0YvBp3weksREudY8Sq7Pt5UWluwxn0P23/AMd+lORNPd+jOdHRc1tataQWnw+0V2Y/aLnUL6fb&#10;jjydtvGrfi8co/4DWIxwozW/4+s7/So9B0LUs+Za+HoJAp7R3DSXkf5pcqfxpvoEfhbOf7VteOru&#10;3uNXt7Wzj2x2mk2UGz0cW8fmfnKZD+NZ+jaa+s6vaaPG21rq6jhVvQswX+tWPGesWfiLxlq2v6fa&#10;rb297qU09vbrnEUbyFlUZ7AED8KPtB/y7+Zm9q9svLJb/wD4J32ep/xWHxckh7cK+nBj+oFeJ9q9&#10;s8Hzyan+wP4y0nJZdM8fadebfN+75sJizt99gGe/4VFTp6oqjvL0Z4nXr/7XM32mP4X3Py5Pwj0Z&#10;Pl/2PNT+leQV65+1K3m6D8K5vL25+F9iv12z3A/pTl/Ej8wh/Dfy/M8kH3TXqv7bahf2nPEhH8Ue&#10;nt9M2Fuf615UPumvVf23f+Tm/EPH/Lvpv/putqJfxl6f5Av4L9V+TPKSMjBr1D9sOVpvj1qErDl9&#10;J0pvz062ry+vUP2xYvI+PmowBt3l6TpS5+mnW1OX8Ren+QR/gy9V+p5e3BxXrH7W+f8AhIfBPH/N&#10;L9A/9JBXk7HJzXq/7W0iN4i8FKrZK/C/QA3t/ogpS+OPzCP8GXyPKDkcV6V8SmD/ALNfwzAH3b3X&#10;Q3/f+A/1rzUknrXpXxGiaP8AZq+Gjn+O/wBdK/8Af63H9KKm8fX9GTT2l6fqjzUeld34YXzf2cvG&#10;Ck/6vxVocg47+TqK/wDs1cJXoHgjH/DOvj7I/wCYxof87yipsvVfmiqHxP0f5M89fpXa/BuN7y28&#10;XaSp4uvBd4WHqIXhuf5wA/Uduo4p+ld9+zp+88ZatB/z18Ea+mPX/iV3NTL4SqP8RHAk8EYrrvgD&#10;c+R8ZfD9r21C9/s9lx1FyrW5H4iSuRz96tr4X3h034m+HNRXrb69ZyD/AIDMp/pRLWLRVN/vE/Mw&#10;pPufjWj4K1p/DfjPSfEUbYaw1O3uFP8AuSK39Kd410c6B4w1jQim37Dqc9vtxjGyRlx0Hp6Vk0R9&#10;6I/hn6Gt478NS+C/HGteDpjubS9VuLMt13eXKyZ/Ss/TdUu9E1i01qwlaOazuEnhkXqrIwYH8CK6&#10;H4wXlxq3xEvtfuVPmatDb6lJu67rm3jnP45krlZBk4NTvFXLfuzdu5t/ErR7Pw98RNa0jTW3WsOp&#10;TfY2H8UBYmNvxQqfxrP8Na/feFfEVh4o0wr9o068iubfcuRvRwwyO4yK1/iNbTfbNG1x8mPUvD1n&#10;JGxbOfKT7Kx/77t3rnKUdYlP3ajsaXjPRV8O+MNS0SD/AFNveSJbt2eLPyMPYqQR9aPB2pW+leJb&#10;O6v7mSG1aTyb6SIZb7PIDHMAO+Y2YfjV7x9azyJofiWa4En9q6DA4w2SnkM9ntPv/o+76MPWuecY&#10;XGKj4olS92pdE+p6bPpGoXOk3gHnWtw8Mm3+8rFT+oq14UaK5u7jQp52jXUbR4VKruzMMSRLj/ak&#10;RFJ7Bias+PN91eWniFrTyV1bTYbgN/z1kXMMsn1aaKVvqaxra7udPvYr+ymaKaGVZIZF+8jA5BH0&#10;ND1ijT4ZDGGDSVpeL7NLLxDM0CRJDcbbm2SFsqkcqiRF+qhgpHYgjtWb04FHS5VuXQKa/WnU1+tT&#10;9oBtNkp1NkqgG0UUVMiohRRRUlBUdSVHU/aKiFFFFUaRCmyU6myVmUNooooAY/3qSlf71JQA1+tN&#10;p0lNoNAoooqYlRCmyU6myVJQ2iiigBH+7TKe/wB2mUFSCiiigPtDf+WlOpv/AC0p1TIojooookaD&#10;ZKbTpKbUgI/3aZUlR0GhJUdSVHQAx/vUlOfrTaAPRP2Qv+Ts/hf/ANlE0T/0vhr+0Lt/wGv4vf2Q&#10;v+Ts/hf/ANlE0T/0vhr+0Lt/wGvCzb4ofM+qyH+HP1Q6iiivIPe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D+Nn4vvC3xZ8Sx2lz51vDrl1DayesKSskYHsEVQPYVJ8IpLS18Z/&#10;2tfOyrp+l6heQMva4itJXg/8jCOubnmmubiS5uJC8kjFpGbqzHqa6TwWllZ+DfFus3yNubTbexsW&#10;DfduJbqKTn1/cwXH41+m2tC3yPwVS5qvN8/1OZXnFdNokdxZfCXX9YjlVftWr6fYMN3MkZW4ncD6&#10;PDCT9R61zTcNxXT6/FfaX8JPDemXUPlrqGoahqcPH+thPk2yt+ElvOB+NOXRCh1fl+en6nLOTjJr&#10;pfGJtLTwT4T0ezfcz2Nzf3i7cbZpbl4se/7q3hOfeubAAXpXTfF5rCPxs+j6bb+XHpOn2enSLnOZ&#10;4LaOKdv+BTLI3/AqX2kKOkG/l+pzaRyTypDDGzMzbVVepJ7Vu/FBrgfEHVrG5ulm/s+8awhkV9ym&#10;K3HkR4PcBI1A9hS/Cqyubv4g6XcWtuJRp9wdRuFZcjyLVGuJSR3Ajic/hWC80k7tLNIzOzFmZuSS&#10;e9P7Q9qfq/y/4c2vh09pbeLYtUvW2rp9tcXsfy5zNDA8kSn2Mqop9j3rFGPL4FbnhuaLTvCHiHUZ&#10;LJZmuobfToZG6wPJKJzIPcpbPH9JD9Rg0l8TFL4UvmA617B8JpZJv2Pfi/bHbtg1Lw5KvqC1xcKT&#10;+grx8da9d+D0bN+yd8ZXC/dk8OFvp9slFKp09V+aKo/E/R/keRV69+1ID/wiXwlOP+aY2v8A6VXN&#10;eQ169+1Q0i+GfhNA642/C+zP1zcXJH6US/iR+f5BD+G/l+Z5EPumvVf23iP+GnfEig/dh09frjT7&#10;cV5UPumvV/25UMX7Vni+Aj/VXNtHgdttrCuP0of8Zej/AECP8F+q/Jnk8vevUv20Yjb/ALSGvWpV&#10;l8m206PDdeLC3FeZWtpLqF7DYQD55pVjTjuTgV6H+19dR3f7TvjcwoqpD4gmgVRngRYj7/7tD/iL&#10;0/yHH+C/Vfkeb9q9S/a2k/4r/QbTI/0bwBoMefX/AIl8R/D71eWv9yvVv20rZ9O+Pt3ozDmx8P6N&#10;blfTbpltx+tEv4i+f6Cj/Bl6r9Tyk57V6Z8UMJ+zV8LIg43NLrsm3uAbqNR/6Cf19K8zII6ivSPj&#10;IWsvhJ8KtEkb5l8L3t4y9/32q3eD6/djHtxxRL4o+v6MKfwyfl+qPNxnvXoHgp1j/Zy8eeYfv65o&#10;aL7n/TTj8ga8/r0Dw7G1t+zF4svGPFz400SBeuflttSc/wBPyoq/CvVfmFH4n6P8jz1+legfs3ZP&#10;xBuv+xR13/01XVefv0r0D9m/5fHt9KTxH4O15m/8FVzU1PhZpR/iI8/OfmqfRJjba3Z3Ib/V3Ubc&#10;9sMKgPKZp1mM3sP/AF1X+dUKPxHVftARfZ/jn40i27f+Kq1D/wBKXrja7T9oj/kvPjb/ALGq/wD/&#10;AEoeuLJwMmpp/wANFVP4j9Tq/ivGr32h6mnS88Kacd3qY4Bbn9Ycfh+Fck/Wuq+IEv2nw54LnP3j&#10;4XZW5/u6jeoP0UVyr9an7JcviZueImu7zwT4d1CZz5Vv9rsIfbZL55H53VYTHLE10c919q+D1rZb&#10;R/xL/E077u4+0W8Qx/5LVzZ61MSpfEvRfkbt3bfavhlY6iJCzWms3NvNn+BJIoXjH4lZz+dYTe3N&#10;b2hQ3V/8PdetoW+W1urK+mX/AGVMsGf++rhawckip7lS6Py/4H6GxdwT3/w/t75TuXTtSe3lJ/gW&#10;ZA8S/QtHcH659awyM8EVueH7ZdR8N6/ZPdbPIsYr2GH/AJ6uk6R4+ojmkb6Kawwcig0lsmaeqCG6&#10;8OabeRxbXt2mtZdq8EBvNVifU+a6/SMe9Zla2jyXF14e1fSEdfLWOK92EfMzxv5fH0SZyfZfaskM&#10;StKO7KfRhTZM5zTqa4yM0vtANpslOpslUA2iiipkVEKKKKkoKjqSo6n7RUQoooqjSIU2SnU2Ssyh&#10;tFFFADX602nP1ptADZKbTpKbQaBRRRUxKiFNfpTqa/SpKG0UUUAI/wB2mVJUdBUgopB2+lLQH2hv&#10;/LSnU0/fp1TIojooookaDZKbTpKbUgIe/wBKZTz3+lMoKiSVHUlR0FDX602nP1ptAHon7IX/ACdn&#10;8L/+yiaJ/wCl8Nf2hdv+A1/F7+yF/wAnZ/C//somif8ApfDX9oXb/gNeFm3xQ+Z9VkP8Ofqh1FFF&#10;eQe8FFFFABRRRQAUUUUAFFFFABRRRQAUUUUAFFFFABRRRQAUUUUAFFFFABRRRQAUUUUAFFFFABRR&#10;RQAUUUUAFFFFABRRRQAUUUUAFFFFABRRRQAUUUUAFFFFABRRRQAUUUUAFFFFABRRRQAUUUUAFFFF&#10;ABRRRQAUUUUAFFFFABRRRQAUUUUAFFFFABRRRQAUUUUAFFFFABRRRQAUUUUAFFFFABRRRQAUUUUA&#10;FFFFABRRRQAUUUUAFFFFABRRRQAUUUUAFFFFABRRRQAUUUUAFFFFAH8XOSG6V0TwW+nfB+OYSq02&#10;seJGDR/xRpaQDB+jG8I/7Z+3Pan9gj9urt+xX8Wv/Dc6n/8AGK6Hxt+wb+2lDoXhnRtJ/Yz+LLyW&#10;+jtNqm34eaky/apbiV+MQcEQ/Z1PcFSD0r9JlWo6e8vvPwuOFxVm+R7dmeD88giur+Lj6hY6jovh&#10;K9l3rovhexhhTP8Aq/Pj+2yJ9RLdSA+9dz4Z/wCCdv7dXiXxLp/hz/hj34pWn9oX0Nt9qu/h/qUc&#10;UO9wu92aEBVGckkgADNXviT+xP8AtzeK/iJrniWH9i74tGO+1a4mh/4tzqfEbSMUH+o6BcD6Cl7a&#10;jzL3l94fVcUqb9x626M8l+Hek6Z4g8e6Lo2tllsbjVIEvmRclYPMHmN+Cbj+FUvEeuXPiXxFqHiO&#10;7RVl1C+muZAvQM7lj+pr3H4ZfsO/tveHbvWvEc37FnxSeS18O3kVrDcfDnUvnkuUFnlQYOWQXDSj&#10;GSPLz2rmR+wP+3UB/wAmWfFr/wANzqf/AMYp+2o8z95feDwuJ9mlyPfszifBUMlroHiPxKtyYTa6&#10;SLa3k/vy3EqRGP8AGD7QfoprnQ2BuAr3iX9gn9tix+FkNtB+x78WHvNS153urX/hXWp5hit4QInP&#10;7j+Nrmcf9sqwD+wR+3XjA/Yr+LX/AIbnU/8A4xRGvR1fMvvQPCYqyXI/ufU4TU3n034d6Xpslm0R&#10;1G+uL9pP+e8SgQxH6K63I+pasEkE8CvdvHv7CP7dDapa6PH+x98WLi30vS7e1h8v4d6myRtsEkyq&#10;RBgjz5JjkcEsSOtYf/DA/wC3Tj/kyv4tf+G51P8A+MURr0f5l94VMLiua3JLTTZnkvPpXsHwbl8v&#10;9kv40Lj7z+G1+n+nSn+lQf8ADBH7dY6fsV/Fr/w3Op//ABivVfhX+xF+2dYfss/FrSL79kT4oQ32&#10;oXXh0WFnJ4B1FZLhUup2kKIYcvtG3OOgYZ60qlejy/Et1180VRwuK5n7j2fR9j5SP0r2H9rmL7PY&#10;/Cu2+b/kkekyYYdN7TN+XPHtVVv2B/26/wDoy34tf+G41P8A+MV69+2J+xV+2TrninwZpnhr9kP4&#10;n3sGifDXRdOkms/AWpSoJI4SWQkQHDKWwRkkEc88BSrUvaR95deoRwmK9m/cfToz5f8AAWkP4h8d&#10;6LoATcb7Vra32+u+VVx+tdp+2JqX9qftS+PLnJbb4kuIfmYn/Vt5eOf92vRP2bv2Ev217D9oTwRq&#10;Gtfse/FKztLXxXp89xdXXw/1KOOJEuEYszNAAoAHUnFZ3xk/Yl/bk8U/GDxZ4ng/Yz+K8ial4kvr&#10;pZI/h1qZVxJcO4YEQYIOe1HtqPtfiW3cPquJ9hbke/Z9jyr4KaTDr3xl8I6HcR7o7vxNYQyL6q1w&#10;gPr2NO+OOonWPjb4y1Utu+1eKtQmz67rmQ/1r279lr9gv9tCD9ovwbfeI/2RPihp9jZ69Bd3V5ee&#10;AdRijjSFvNOWaEAfcx7k4HJrida/YY/bv1jWbvVpf2Lvi2zXV1JMxb4c6nklmJ/54e9P21Hn+Jbd&#10;0H1TFex+B79n2PKfD+lS694i0/Q4UJa8vIoFVepLuFx+td1+13rv/CSftO+ONQH3Y/EVxapjptgb&#10;yBj2xGMV33wH/YG/bab43+Djq37HnxStbVfFFg11dXXw/wBRjjhiFwhd2ZoQFAUEkk9qo/FH9iP9&#10;uTxP8TvEfiW1/Yy+LTxahr15cxsPhzqfzLJM7A/6j0NL21H2nxLbug+q4r2NuR79n0/4c8JOc5Ir&#10;079puNLS68B6NCDiz+GekBlPZpFkuG/8emJ/Grn/AAwR+3WTn/hiz4tf+G51P/4xXo37VX7DP7aN&#10;98Z7qw8Pfsg/FK9sdJ0nTNMt7q18AajLFJ9nsYImKusJDDer4IJBolWo8695devoEcJivZS9x9Oj&#10;Pl8Dn7tejXcKWH7JdnLvG7U/iJcZXH8NvYwgH87lv/r9tP8A4YH/AG6v+jK/i1/4bnU//jFeg+N/&#10;2G/20o/2cvAfh6x/Y/8AijLef21rV7f2sfw+1JpIA5tYo94EOV3CFiM9QM9KVStSdveW/cKWFxXv&#10;Pke3Z90fMj/drvPgDOLLWPEmqMOLfwHrQ+9jBls3gB/76lH16e9brfsD/t1bf+TLPi1/4bnU/wD4&#10;xXZfC79hj9tzSvCPjy6uv2PPipDcTeE0tbOOT4f6mrSvJqNnuCjyfmPlLISOeMntROtR5fiX3l0c&#10;LifaJuD+5nzn/wAs6k05JJdSt4kXlplA/MV6t/wwR+3Vs/5Ms+LX/hudT/8AjFXvCX7AX7csvizS&#10;4rr9jL4rRxNqMIkkl+HWpBVXzFySTBgADrk4qvb0f5l9444XE8y9x/czhf2im3fHrxsy9P8AhK78&#10;f+TElcXX0B8Y/wBh39uLxF8WfFGv2H7GPxYkgvfEd7PBJH8O9SZWR53YEEQYIwRyOK5k/sC/t2AZ&#10;/wCGKfi1/wCG41T/AOMVNOtR5V7y+9ClhcT7R+49+zOH8YjHhvwj/wBi/J/6cb2ubfrXvXi39g39&#10;uK48P+Forf8AYy+K7tDoMiTKvw71MmNvt9420/uODtZTg9mB71z7/sCft3Hp+xV8Wv8Aw2+qf/GK&#10;j21G3xLr1LlhcTzfA9l0fY89sNw+HWrfLx/bmn5/783lYpBHBr3XTP2Cf25T4A1izm/Yz+LCyf2p&#10;Yyww/wDCudT3PtS5U4HkZIG/nHqKxj+wH+3bn/kyj4t/+G31T/4xSVejr7y+8p4bE+77j27PucL4&#10;E1M2umeJtHVQ39qeHWiAJ/553EFzn64gNc6Ole7fD79gT9uMa/Ot5+xt8V4FbQ9TVXk+HepqC5sZ&#10;9i5MI5ZsKPUkDnpWGv7An7d2Mf8ADFPxa6/9E41T/wCMVPtqN37y+8uWFxPKvcf3M878EQNd+Il0&#10;+M/vLqzureFf70jwSIg/FitYv8Oa9u8KfsK/t3aL4q0zWR+xb8W1+yahDNu/4VxqnG2QNn/Ue1Z8&#10;/wDwT9/bvhuJYj+xV8WvkfHy/DnUyDg9sQc0e2pX+JfeV9VxHs17j37PyPOPBNtLfeK7XSYJhHJq&#10;O+ySRmwqtOjQgn2BcZ9qyFB5VhyK9eT9gj9vGGZZ4v2K/i4rIwZWX4c6pwQev+oq74r/AOCff7cF&#10;r4p1K30/9jL4sTW63032eaP4c6mVePcdp/1HcYo9tT5viX3mn1av7P4H9zPFKa2OpWvXf+GA/wBu&#10;7/oyn4t/+G31T/4xSH9gL9u4sB/wxR8W/wDw2+qf/GKn21Pm+JfeH1bEfyP7meQ02SvXv+GAf27/&#10;APoyj4uf+G31T/4xTX/YB/bw7fsT/Fz/AMNvqn/xiq9tT/mX3h9WxH8j+5nkNFeuf8MAft4/9GTf&#10;Fz/w2+qf/GKP+GAP28f+jJvi5/4bfVP/AIxUyrU/5l9444bEfyP7meR0V65/wwB+3j/0ZN8XP/Db&#10;6p/8Yo/4YA/bx/6Mm+Ln/ht9U/8AjFT7an/MvvNPq+I/lf3M8jqOvYP+GAP28f8Aoyb4uf8Aht9U&#10;/wDjFN/4d/8A7eWf+TJPi5/4bfVP/jFHtqd/iX3ijh8R/K/uZ5DRXrn/AA7+/bz/AOjJvi5/4bXV&#10;P/jFH/Dv79vP/oyb4uf+G11T/wCMUe2p/wAy+82jh638r+5nkdNfpmvXv+Hf37ef/Rk3xc/8Nrqn&#10;/wAYof8A4J/ft5EcfsS/Fz/w22qf/GKj2lPuvvH9Xrfyv7meP0V65/w7+/b0/wCjI/i9/wCG21T/&#10;AOMUf8O/v29P+jI/i9/4bbVP/jFHtKfdfeV7Ct/K/uZ5C/Wm168//BPz9vTPH7Efxe/8Nrqn/wAY&#10;o/4d+ft6f9GR/F7/AMNrqn/xij2lPuvvJ+r1v5X9zPH5KbXsD/8ABPv9vU9P2Ivi9/4bXVP/AIxT&#10;f+HfX7ev/RkPxe/8Nrqn/wAYo9pT7r7yvYVv5X9zPIaK9e/4d+ft6f8ARkfxe/8ADa6p/wDGKB/w&#10;T7/b1PT9iL4vf+G11T/4xUKpTvuvvLVCtf4X9zPIaa/SvYP+HfX7ev8A0ZD8Xv8Aw2uqf/GKa/8A&#10;wT7/AG98c/sRfF7/AMNrqn/xil7Sn3X3j9hW/lf3M8for17/AId9ft6/9GQ/F7/w2uqf/GKD/wAE&#10;+v29s8fsQ/F7/wANrqn/AMYo9pT7r7y/YVv5X9zPIajr2I/8E+f29wP+TIfi9/4bXVf/AIxUf/Dv&#10;j9vf/oyD4vf+G11X/wCMUva0+6LdCtb4X9zPIaK9e/4d8/t75x/ww/8AF7/w2uq//GKB/wAE+f29&#10;+/7EHxe/8Nrqv/xin7Sn3X3kqhWv8L+5nj7ffFOr1x/+CfP7fG8Y/Yf+L/8A4bXVP/jFO/4d9ft8&#10;f9GQ/F7/AMNrqn/xiplUp90HsK38r+5njtFev/8ADvn9vf8A6Mf+L/8A4bXVf/kej/h3z+3v/wBG&#10;P/F//wANrqv/AMj0pVKfdGnsav8AK/uZ49JTa9if/gnt+3yen7D3xg/8Npqv/wAj03/h3t+31/0Y&#10;78YP/Daar/8AI9HtKfdB7Gv/ACv7jx49/pTK9iP/AAT2/b6/6Me+MH/htNV/+R6b/wAO9f2+v+jH&#10;vjB/4bPVf/kej2lPujRUKtvhf3HkdR17GP8Agnv+31j/AJMe+MH/AIbTVf8A5Hpn/DvX9vr/AKMe&#10;+MH/AIbPVf8A5Ho9pT7oPY1P5X9x46/Wm17E/wDwT0/b8J4/Yc+MH/hs9V/+R6b/AMO9f2/f+jG/&#10;jB/4bPVf/kej2lPug9jW/lf3GH+yF/ydn8L/APsomif+l8Nf2hdwMdq/kW/ZY/YI/bo0P9p74b63&#10;rf7Fvxas7Oz8eaPPeXl18OdTjigiS9iZndmgAVVAJLEgADJr+untXhZtKMpQs+59PkcZRpzuraod&#10;RRRXlHuh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mxf7o/KjYv90flS0UBZ&#10;CbF/uj8qNi/3R+VLRQFkJsX+6Pyo2L/dH5UtFAWQmxf7o/KjYv8AdH5UtFAWQm1f7o/KjYv90flS&#10;0UBZCbF/uj8qNq/3R+VLRQFkJsX+6Pyo2r/dH5UtFAWQmxf7o/Kjav8AdH5UtFAWQm1f7o/Kjav9&#10;0flS0UBZCbV/uj8qNi/3R+VLRQFkJsX+6Pyo2r/dH5UtFAWQmxf7o/Kjav8AdH5UtFAWQmxf7o/K&#10;jYv90flS0UBZCbF/uj8qNi/3R+VLRQFkJtX+6Pyo2L/dH5UtFAWQm1f7o/KjYv8AdH5UtFAWQm1f&#10;7o/KjYv90flS0UBZCbV/uj8qNi/3R+VLRQFkJtX+6Pyo2r/dH5UtFAWQm1R0UUbVPVRS0UBYTav9&#10;0Uu1f7tFFABtX+7RtX+7RRQAm1f7o/KlwPSiigLBtX+7RtX+7RRQAmxf7o/Kjav90UtFAWQbR/do&#10;wPSiigAwPSjA9KKKADA9KMD0oooAMD0owPSiigAwPSjA9KKKADA9KMD0oooAMD0owPSiigAwPSjA&#10;9KKKADA9KMD0oooAMD0owPSiigAwPSjA9KKKADA9KMD0oooAMD0owPSiigAwPSjA9KKKADA9KMD0&#10;oooAMD0owPSiigAwPSiiigAooooAKKKKACiiigAooooAKKKKACiiigAooooAKKKKACiiigAooooA&#10;KKKKACiiigAooooAKKKKACiiigAooooAKKKKACiiigAooooAKKKKACiiigAooooAKKKKACiiigAo&#10;oooAKKKKACiiigAooooAKKKKACiiigAooooAKKKKACiiigAooooAKKKKACiiigAooooAKKKKACii&#10;igAooooAKKKKACiiigAooooAKKKKACiiigAooooAKKKKACiiigAooooAKKKKACiiigAooooAKKKK&#10;ACiiigAooooAKKKKACiiigAooooAKKKKACiiigAooooAKKKKACiiigAooooAKKKKACiiigAooooA&#10;KKKKACiiigAooooAKKKKACiiigAooooAKKKKACiiigAooooAKKKKACiiigAooooAKKKKACiiigAo&#10;oooAKKKKACiiigAooooAKKKKACiiigAooooAKKKKACiiigAooooAKKKKACiiigAooooAKKKKACii&#10;igAooooAKKKKACiiigAooooAKKKKACiiigAooooAKKKKACiiigAooooAKKKKACiiigAooooAKKKK&#10;ACiiigAooooAKKKKACiiigAooooAKKKKACiiigAooooAKKKKACiiigAooooAKKKKACiiigAooooA&#10;KKKKACiiigAooooAKKKKACiiigAooooAKKKKACiiigAooooAKKKKACiiigAooooAKKKKACiiigAo&#10;oooAKKKKACiiigAooooAKKKKACiiigAooooAKKKKACiiigAooooAKKKKACiiigAooooAKKKKACii&#10;igAooooAKKKKACiiigAooooAKKKKACiiigAooooAKKKKACiiigAooooAKKKKACiiigAooooAKKKK&#10;ACiiigAooooAKKKKACiiigAooooAKKKKACiiigAooooAKKKKACiiigAooooAKKKKACiiigAooooA&#10;KKKKACiiigAooooAKKKKACiiigAooooAKKKKACiiigAooooAKKKKACiiigAooooAKKKKACiiigAo&#10;oooAKKKKACiiigAooooAKKKKACiiigAooooAKKKKACiiigAooooAKKKKACiiigAooooAKKKKACii&#10;igAooooAKKKKACiiigAooooAKKKKACiiigAooooAKKKKACiiigAooooAKKKKACiiigAooooAKKKK&#10;ACiiigAooooAKKKKACiiigAooooAKKKKACiiigAooooAKKKKACiiigAooooAKKKKACiiigAooooA&#10;KKKKACiiigAooooAKKKKACiiigAooooAKKKKACiiigAooooAKKKKACiiigAooooAKKKKACiiigAo&#10;oooAKKKKACiiigAooooAKKKKACiiigAooooAKKKKACiiigAooooAKKKKACiiigAooooAKKKKACii&#10;igAooooAKKKKACiiigAooooAKKKKACiiigAooooAKKKKACiiigAooooAKKKKACiiigAooooAKKKK&#10;ACiiigAooooAKKKKACiiigAooooAKKKKACiiigAooooAKKKKACiiigAooooAKKKKACiiigAooooA&#10;KKKKACiiigAooooAKKKKACiiigAooooAKKKKACiiigAooooAKKKKACiiigAooooAKKKKACiiigAo&#10;oooAKKKKACiiigAooooAKKKKACiiigAooooAKKKKACiiigAooooAKKKKACiiigAooooAKKKKACii&#10;igAooooAKKKKACiiigAooooAKKKKACiiigAooooAKKKKACiiigAooooAKKKKACiiigAooooAKKKK&#10;ACiiigAooooAKKKKACiiigAooooAKKKKACiiigAooooAKKKKACiiigAooooAKKKKACiiigAooooA&#10;KKKKACiiigAooooAKKKKACiiigAooooAKKKKACiiigAooooAKKKKACiiigAooooAKKKKACiiigAo&#10;oooAKKKKACiiigAooooAKKKKACiiigAooooAKKKKACiiigAooooAKKKKACiiigAooooAKKKKACii&#10;igAooooAKKKKACiiigAooooAKKKKACiiigAooooAKKKKACiiigAooooAKKKKACiiigAooooAKKKK&#10;ACiiigAooooAKKKKACiiigAooooAKKKKACiiigAooooAKKKKACiiigAooooAKKKKACiiigAooooA&#10;KKKKACiiigAooooAKKKKACiiigAooooAKKKKACiiigAooooAKKKKACiiigAooooAKKKKACiiigAo&#10;oooAKKKKACiiigAooooAKKKKACiiigAooooAKKKKACiiigAooooAKKKKACiiigAooooAKKKKACii&#10;igAooooAKKKKACiiigAooooAKKKKACiiigAooooAKKKKACiiigAooooAKKKKACiiigAooooAKKKK&#10;ACiiigAooooAKKKKACiiigAooooAKKKKACiiigAooooAKKKKACiiigAooooAKKKKACiiigAooooA&#10;KKKKACiiigAooooAKKKKACiiigAooooAKKKKACiiigAooooAKKKKACiiigAooooAKKKKACiiigAo&#10;oooAKKKKACiiigAooooAKKKKACiiigAooooAKKKKACiiigAooooAKKKKACiiigAooooAKKKKACii&#10;igAooooAKKKKACiiigAooooAKKKKACiiigAooooAKKKKACiiigAooooAKKKKACiiigAooooAKKKK&#10;ACiiigAooooAKKKKACiiigAooooAKKKKACiiigAooooAKKKKACiiigAooooAKKKKACiiigAooooA&#10;KKKKACiiigAooooAKKKKACiiigAooooAKKKKACiiigAooooAKKKKACiiigAooooAKKKKACiiigAo&#10;oooAKKKKACiiigAooooAKKKKACiiigAooooAKKKKACiiigAooooAKKKKACiiigAooooAKKKKACii&#10;igAooooAKKKKACiiigAooooAKKKKACiiigAooooAKKKKACiiigAooooAKKKKACiiigAooooAKKKK&#10;ACiiigAooooAKKKKACiiigAooooAKKKKACiiigAooooAKKKKACiiigAooooAKKKKACiiigAooooA&#10;KKKKACiiigAooooAKKKKACiiigAooooAKKKKACiiigAooooAKKKKACiiigAooooAKKKKACiiigAo&#10;oooAKKKKACiiigAooooAKKKKACiiigAooooAKKKKACiiigAooooAKKKKACiiigAooooAKKKKACii&#10;igAooooAKKKKACiiigAooooAKKKKACiiigAooooAKKKKACiiigAooooAKKKKACiiigAooooAKKKK&#10;ACiiigAooooAKKKKACiiigAooooAKKKKACiiigAooooAKKKKACiiigAooooAKKKKACiiigAooooA&#10;KKKKACiiigAooooAKKKKACiiigAooooAKKKKACiiigAooooAKKKKACiiigAooooAKKKKACiiigAo&#10;oooAKKKKACiiigAooooAKKKKACiiigAooooAKKKKACiiigAooooAKKKKACiiigAooooAKKKKACii&#10;igAooooAKKKKACiiigAooooAKKKKACiiigAooooAKKKKACiiigAooooAKKKKACiiigAooooAKKKK&#10;ACiiigAooooAKKKKACiiigAooooAKKKKACiiigAooooAKKKKACiiigAooooAKKKKACiiigAooooA&#10;KKKKACiiigAooooAKKKKACiiigAooooAKKKKACiiigAooooAKKKKACiiigAooooAKKKKACiiigAo&#10;oooAKKKKACiiigAooooAKKKKACiiigAooooAKKKKACiiigAooooAKKKKACiiigAooooAKKKKACii&#10;igAooooAKKKKACiiigAooooAKKKKACiiigAooooAKKKKACiiigAooooAKKKKACiiigAooooAKKKK&#10;ACiiigAooooAKKKKACiiigAooooAKKKKACiiigAooooAKKKKACiiigAooooAKKKKACiiigAooooA&#10;KKKKACiiigAooooAKKKKACiiigAooooAKKKKACiiigAooooAKKKKACiiigAooooAKKKKACiiigAo&#10;oooAKKKKACiiigAooooAKKKKACiiigAooooAKKKKACiiigAooooAKKKKACiiigAooooAKKKKACii&#10;igAooooAKKKKACiiigAooooAKKKKACiiigAooooAKKKKACiiigAooooAKKKKACiiigAooooAKKKK&#10;ACiiigAooooAKKKKACiiigAooooAKKKKACiiigAooooAKKKKACiiigAooooAKKKKACiiigAooooA&#10;KKKKACiiigAooooAKKKKACiiigAooooAKKKKACiiigAooooAKKKKACiiigAooooAKKKKACiiigAo&#10;oooAKKKKACiiigAooooAKKKKACiiigAooooAKKKKACiiigAooooAKKKKACiiigAooooAKKKKACii&#10;igAooooAKKKKACiiigAooooAKKKKACiiigAooooAKKKKACiiigAooooAKKKKACiiigAooooAKKKK&#10;ACiiigAooooAKKKKACiiigAooooAKKKKACiiigAooooAKKKKACiiigAooooAKKKKACiiigAooooA&#10;KKKKACiiigAooooAKKKKACiiigAooooAKKKKACiiigAooooAKKKKACiiigAooooAKKKKACiiigAo&#10;oooAKKKKACiiigAooooAKKKKACiiigAooooAKKKKACiiigAooooAKKKKACiiigAooooAKKKKACii&#10;igAooooAKKKKACiiigAooooAKKKKACiiigAooooAKKKKACiiigAooooAKKKKACiiigAooooAKKKK&#10;ACiiigAooooAKKKKACiiigAooooAKKKKACiiigAooooAKKKKACiiigAooooAKKKKACiiigAooooA&#10;KKKKACiiigAooooAKKKKACiiigAooooAKKKKACiiigAooooAKKKKACiiigAooooAKKKKACiiigAo&#10;oooAKKKKACiiigAooooAKKKKACiiigAooooAKKKKACiiigAooooAKKKKACiiigAooooAKKKKACii&#10;igAooooAKKKKACiiigAooooAKKKKACiiigAooooAKKKKACiiigAooooAKKKKACiiigAooooAKKKK&#10;ACiiigAooooAKKKKACiiigAooooAKKKKACiiigAooooAKKKKACiiigAooooAKKKKACiiigAooooA&#10;KKKKACiiigAooooAKKKKACiiigAooooAKKKKACiiigAooooAKKKKACiiigAooooAKKKKACiiigAo&#10;oooAKKKKACiiigAooooAKKKKACiiigAooooAKKKKACiiigAooooAKKKKACiiigAooooAKKKKACii&#10;igAooooAKKKKACiiigAooooAKKKKACiiigAooooAKKKKACiiigAooooAKKKKACiiigAooooAKKKK&#10;ACiiigAooooAKKKKACiiigAooooAKKKKACiiigAooooAKKKKACiiigAooooAKKKKACiiigAooooA&#10;KKKKACiiigAooooAKKKKACiiigAooooAKKKKACiiigAooooAKKKKACiiigAooooAKKKKACiiigAo&#10;oooAKKKKACiiigAooooAKKKKACiiigAooooAKKKKACiiigAooooAKKKKACiiigAooooAKKKKACii&#10;igAooooAKKKKACiiigAooooAKKKKACiiigAooooAKKKKACiiigAooooAKKKKACiiigAooooAKKKK&#10;ACiiigAooooAKKKKACiiigAooooAKKKKACiiigAooooAKKKKACiiigAooooAKKKKACiiigAooooA&#10;KKKKACiiigAooooAKKKKACiiigAooooAKKKKACiiigAooooAKKKKACiiigAooooAKKKKACiiigAo&#10;oooAKKKKACiiigAooooAKKKKACiiigAooooAKKKKACiiigAooooAKKKKACiiigAooooAKKKKACii&#10;igAooooAKKKKACiiigAooooAKKKKACiiigAooooAKKKKACiiigAooooAKKKKACiiigAooooAKKKK&#10;ACiiigAooooAKKKKACiiigAooooAKKKKACiiigAooooAKKKKACiiigAooooAKKKKACiiigAooooA&#10;KKKKACiiigAooooAKKKKACiiigAooooAKKKKACiiigAooooAKKKKACiiigAooooAKKKKACiiigAo&#10;oooAKKKKACiiigAooooAKKKKACiiigAooooAKKKKACiiigAooooAKKKKACiiigAooooAKKKKACii&#10;igAooooAKKKKACiiigAooooAKKKKACiiigAooooAKKKKACiiigAooooAKKKKACiiigAooooAKKKK&#10;ACiiigAooooAKKKKACiiigAooooAKKKKACiiigAooooAKKKKACiiigAooooAKKKKACiiigAooooA&#10;KKKKACiiigAooooAKKKKACiiigAooooAKKKKACiiigAooooAKKKKACiiigAooooAKKKKACiiigAo&#10;oooAKKKKACiiigAooooAKKKKACiiigAooooAKKKKACiiigAooooAKKKKACiiigAooooAKKKKACii&#10;igAooooAKKKKACiiigAooooAKKKKACiiigAooooAKKKKACiiigAooooAKKKKACiiigAooooAKKKK&#10;ACiiigAooooAKKKKACiiigAooooAKKKKACiiigAooooAKKKKACiiigAooooAKKKKACiiigAooooA&#10;KKKKACiiigAooooAKKKKACiiigAooooAKKKKACiiigAooooAKKKKACiiigAooooAKKKKACiiigAo&#10;oooAKKKKACiiigAooooAKKKKACiiigAooooAKKKKACiiigAooooAKKKKACiiigAooooAKKKKACii&#10;igAooooAKKKKACiiigAooooAKKKKACiiigAooooAKKKKACiiigAooooAKKKKACiiigAooooAKKKK&#10;ACiiigAooooAKKKKACiiigAooooAKKKKACiiigAooooAKKKKACiiigAooooAKKKKACiiigAooooA&#10;KKKKACiiigAooooAKKKKACiiigAooooAKKKKACiiigAooooAKKKKACiiigAooooAKKKKACiiigAo&#10;oooAKKKKACiiigAooooAKKKKACiiigAooooAKKKKACiiigAooooAKKKKACiiigAooooAKKKKACii&#10;igAooooAKKKKACiiigAooooAKKKKACiiigAooooAKKKKACiiigAooooAKKKKACiiigAooooAKKKK&#10;ACiiigAooooAKKKKACiiigAooooAKKKKACiiigAooooAKKKKACiiigAooooAKKKKACiiigAooooA&#10;KKKKACiiigAooooAKKKKACiiigAooooAKKKKACiiigAooooAKKKKACiiigAooooAKKKKACiiigAo&#10;oooAKKKKACiiigAooooAKKKKACiiigAooooAKKKKACiiigAooooAKKKKACiiigAooooAKKKKACii&#10;igAooooAKKKKACiiigAooooAKKKKACiiigAooooAKKKKACiiigAooooAKKKKACiiigAooooAKKKK&#10;ACiiigAooooAKKKKACiiigAooooAKKKKACiiigAooooAKKKKACiiigAooooAKKKKACiiigAooooA&#10;KKKKACiiigAooooAKKKKACiiigAooooAKKKKACiiigAooooAKKKKACiiigAooooAKKKKACiiigAo&#10;oooAKKKKACiiigAooooAKKKKACiiigAooooAKKKKACiiigAooooAKKKKACiiigAooooAKKKKACii&#10;igAooooAKKKKACiiigAooooAKKKKACiiigAooooAKKKKACiiigAooooAKKKKACiiigAooooAKKKK&#10;ACiiigAooooAKKKKACiiigAooooAKKKKACiiigAooooAKKKKACiiigAooooAKKKKACiiigAooooA&#10;KKKKACiiigAooooAKKKKACiiigAooooAKKKKACiiigAooooAKKKKACiiigAooooAKKKKACiiigAo&#10;oooAKKKKACiiigAooooAKKKKACiiigAooooAKKKKACiiigAooooAKKKKACiiigAooooAKKKKACii&#10;igAooooAKKKKACiiigAooooAKKKKACiiigAooooAKKKKACiiigAooooAKKKKACiiigAooooAKKKK&#10;ACiiigAooooAKKKKACiiigAooooAKKKKACiiigAooooAKKKKACiiigAooooAKKKKACiiigAooooA&#10;KKKKACiiigAooooAKKKKACiiigAooooAKKKKACiiigAooooAKKKKACiiigAooooAKKKKACiiigAo&#10;oooAKKKKACiiigAooooAKKKKACiiigAooooAKKKKACiiigAooooAKKKKACiiigAooooAKKKKACii&#10;igAooooAKKKKACiiigAooooAKKKKACiiigAooooAKKKKACiiigAooooAKKKKACiiigAooooAKKKK&#10;ACiiigAooooAKKKKACiiigAooooAKKKKACiiigAooooAKKKKACiiigAooooAKKKKACiiigAooooA&#10;KKKKACiiigAooooAKKKKACiiigAooooAKKKKACiiigAooooAKKKKACiiigAooooAKKKKACiiigAo&#10;oooAKKKKACiiigAooooAKKKKACiiigAooooAKKKKACiiigAooooAKKKKACiiigAooooAKKKKACii&#10;igAooooAKKKKACiiigAooooAKKKKACiiigAooooAKKKKACiiigAooooAKKKKACiiigAooooAKKKK&#10;ACiiigAooooAKKKKACiiigAooooAKKKKACiiigAooooAKKKKACiiigAooooAKKKKACiiigAooooA&#10;KKKKACiiigAooooAKKKKACiiigAooooAKKKKACiiigAooooAKKKKACiiigAooooAKKKKACiiigAo&#10;oooAKKKKACiiigAooooAKKKKACiiigAooooAKKKKACiiigAooooAKKKKACiiigAooooAKKKKACii&#10;igAooooAKKKKACiiigAooooAKKKKACiiigAooooAKKKKACiiigAooooAKKKKACiiigAooooAKKKK&#10;ACiiigAooooAKKKKACiiigAooooAKKKKACiiigAooooAKKKKACiiigAooooAKKKKACiiigAooooA&#10;KKKKACiiigAooooAKKKKACiiigAooooAKKKKACiiigAooooAKKKKACiiigAooooAKKKKACiiigAo&#10;oooAKKKKACiiigAooooAKKKKACiiigAooooAKKKKACiiigAooooAKKKKACiiigAooooAKKKKACii&#10;igAooooAKKKKACiiigAooooAKKKKACiiigAooooAKKKKACiiigAooooAKKKKACiiigAooooAKKKK&#10;ACiiigAooooAKKKKACiiigAooooAKKKKACiiigAooooAKKKKACiiigAooooAKKKKACiiigAooooA&#10;KKKKACiiigAooooAKKKKACiiigAooooAKKKKACiiigAooooAKKKKACiiigAooooAKKKKACiiigAo&#10;oooAKKKKACiiigAooooAKKKKACiiigAooooAKKKKACiiigAooooAKKKKACiiigAooooAKKKKACii&#10;igAooooAKKKKACiiigAooooAKKKKACiiigAooooAKKKKACiiigAooooAKKKKACiiigAooooAKKKK&#10;ACiiigAooooAKKKKACiiigAooooAKKKKACiiigAooooAKKKKACiiigAooooAKKKKACiiigAooooA&#10;KKKKACiiigAooooAKKKKACiiigAooooAKKKKACiiigAooooAKKKKACiiigAooooAKKKKACiiigAo&#10;oooAKKKKACiiigAooooAKKKKACiiigAooooAKKKKACiiigAooooAKKKKACiiigAooooAKKKKACii&#10;igAooooAKKKKACiiigAooooAKKKKACiiigAooooAKKKKACiiigAooooAKKKKACiiigAooooAKKKK&#10;ACiiigAooooAKKKKACiiigAooooAKKKKACiiigAooooAKKKKACiiigAooooAKKKKACiiigAooooA&#10;KKKKACiiigAooooAKKKKACiiigAooooAKKKKACiiigAooooAKKKKACiiigAooooAKKKKACiiigAo&#10;oooAKKKKACiiigAooooAKKKKACiiigAooooAKKKKACiiigAooooAKKKKACiiigAooooAKKKKACii&#10;igAooooAKKKKACiiigAooooAKKKKACiiigAooooAKKKKACiiigAooooAKKKKACiiigAooooAKKKK&#10;ACiiigAooooAKKKKACiiigAooooAKKKKACiiigAooooAKKKKACiiigAooooAKKKKACiiigAooooA&#10;KKKKACiiigAooooAKKKKACiiigAooooAKKKKACiiigAooooAKKKKACiiigAooooAKKKKACiiigAo&#10;oooAKKKKACiiigAooooAKKKKACiiigAooooAKKKKACiiigAooooAKKKKACiiigAooooAKKKKACii&#10;igAooooAKKKKACiiigAooooAKKKKACiiigAooooAKKKKACiiigAooooAKKKKACiiigAooooAKKKK&#10;ACiiigAooooAKKKKACiiigAooooAKKKKACiiigAooooAKKKKACiiigAooooAKKKKACiiigAooooA&#10;KKKKACiiigAooooAKKKKACiiigAooooAKKKKACiiigAooooAKKKKACiiigAooooAKKKKACiiigAo&#10;oooAKKKKACiiigAooooAKKKKACiiigAooooAKKKKACiiigAooooAKKKKACiiigAooooAKKKKACii&#10;igAooooAKKKKACiiigAooooAKKKKACiiigAooooAKKKKACiiigAooooAKKKKACiiigAooooAKKKK&#10;ACiiigAooooAKKKKACiiigAooooAKKKKACiiigAooooAKKKKACiiigAooooAKKKKACiiigAooooA&#10;KKKKACiiigAooooAKKKKACiiigAooooAKKKKACiiigAooooAKKKKACiiigAooooAKKKKACiiigAo&#10;oooAKKKKACiiigAooooAKKKKACiiigAooooAKKKKACiiigAooooAKKKKACiiigAooooAKKKKACii&#10;igAooooAKKKKACiiigAooooAKKKKACiiigAooooAKKKKACiiigAooooAKKKKACiiigAooooAKKKK&#10;ACiiigAooooAKKKKACiiigAooooAKKKKACiiigAooooAKKKKACiiigAooooAKKKKACiiigAooooA&#10;KKKKACiiigAooooAKKKKACiiigAooooAKKKKACiiigAooooAKKKKACiiigAooooAKKKKACiiigAo&#10;oooAKKKKACiiigAooooAKKKKACiiigAooooAKKKKACiiigAooooA/9lQSwMECgAAAAAAAAAhAMSK&#10;+q3GPAAAxjwAABQAAABkcnMvbWVkaWEvaW1hZ2UyLnBuZ4lQTkcNChoKAAAADUlIRFIAAAGIAAAA&#10;eAgGAAAA6KZliwAAAAFzUkdCAK7OHOkAAAAEZ0FNQQAAsY8L/GEFAAAACXBIWXMAABcRAAAXEQHK&#10;JvM/AAA8W0lEQVR4Xu19CZxdRZV32plvvm+cRWdhEAeS9Fs6ITA430Qx46hByNLv3tudBNLpW/d2&#10;CIsgoKCA2+cMxn0Bx1EU10EQFBAdFVQQWZRFR4YdRPYgEdk1YUlICEl///+pet3v3Vv3vvtev4RO&#10;U//fr37d771aT506dU7VqappDg4ODg4ODg4ODg4ODg4ODg4ODg4ODg4ODg4ODg4ODg4ODg4ODg4O&#10;Dg4ODg4ODg4ODg4ODg4ODg4ODg4ODg4ODg4ODg4ODg4ODg4ODg4ODg4ODg4ODg4ODg4ODg4ODg4O&#10;Dg4ODg4ODg4ODg4ODg4ODg4ODg4ODg4ODg4ODg4ODg4ODg4ODg4ODg4ODg4ODg4ODg4ODg4ODg4O&#10;Dg4ODg4ODg4ODg4ODg4ODg4ODg4ODg4ODg4ODg4ODg4ODg4ODg4ODg4ODg4ODg4ODg4ODg4ODg4O&#10;Dg4ODg4ODg4ODg4ODg4ODg4ODg4ODg4ODg4ODg4ODg4ODg4ODg4ODg4ODg4ODg4ODg4ODg4ODg4O&#10;Dg4ODg4ODg4ODg4ODg4ODg4ODg4ODlMSuy9f/qeVfjW/6kWHlL3onZUg/ljZU58sBepdJT98d8kL&#10;j5s/f9X/MdELYfdFy/+6r1+9vrcWBZVaFCH/uBKog3r9aEGvH79hztDQn5uoDg4ODg6TDZgM3lTx&#10;4q+UffVLTAj3VXz1KP5/suxHm/DbZvP/UxU/uq7SH/+lSZaJ3QL1t1UvfgvSnCNpPHVPxYseQL4P&#10;MyDPBzH5rMF3t1SXH/z3JpmDg4ODw2RBqbby1RDeZ+pJIRrtW7JqtDq4crQ6wDAyWg1iHcxnxLto&#10;14Ujf2aSp8DJA0L/eIRfIL8nmEbneXBDvjrwe5Y7Z/nhf22SOzg4ODi80BiaNvRHZS9eAQ3/l9Dk&#10;RXjzLycJa8Bv0PqfK/nRR+bMGfoTk00TZvorXlWpqVMrgfqDTAqYBDLz5Pee2lby4/N2C4KXmiwc&#10;JjN6/eE3oPMurgYjP4UGMB4C87emPtzu+mNLrF79Er3eqS4bK6ehXH4Pxlw5f/78PzYpuoOhoT+q&#10;1KJ3o01XpMpFQJk/q9Tiz87wVr1C4qOe5WBkKUztS6q2evrq8lIQv2XukUf+L4k/VTE62lP2wn70&#10;C+hg4RMf9PTi91b6+/+3SdFVSB8E6tu2PqsH9l3Zj3+G/6+GEHp/yVdVk1wwazB8Jfj8/FT9mdZn&#10;WvWf++RoyVMBVT86EsJ+LTX83InBBNAKAj3aWA6iYSTv0bmMo7w43KtSC69Evs9KnpY8GgOtEvDQ&#10;c6UgWj137hQfM1MFGBiLMfBGZy07TMy/sbD0EPw9ZBSC/BezBgf/wkTvCir9B5fBeFdLGVJOQ7nL&#10;8BmmqWgl/cd2VeCUBqJ/gfB4cNbSQ1PlzjKfISxOq2+g4e+fQPB9ivWRejXGx2fRwDz13mndnsgm&#10;GTgBgk8+wPb2LQPtGuhAunApAb9/utv9tVtw5EvBJ4dD+K+RspO8Ug9LEVgv1AUC6NLeWrgwuWZe&#10;9of3Q98+b+VzBJRx1S5Dx0zZjdM+TLKg5QN9rayGhqAnCLWuL1jxGpPNGGYtjmdBbny9vhRlS58M&#10;Jr9nS1AOkUVqwnGYhOitRf+Awf2kVQPgjO+rm4psUBXF6mmrX1KqhUdhQD5N5rKVCY10W9UPvzZj&#10;VRctF1gDGCAfBYNuzRogqNMd0FT/2aTQ3h3QOhG2JdOQ2SFwNtJLA1GnNLOzH9AnZ6DdKdolBv1L&#10;dIqJY/ayeDdOvuC/h1ovhYyMQot9suSpL89aPDzTZDEO9H0pUIeiDc+meA6f0e/P4/9TZ8yf311L&#10;eZKgPLC8gvbdUkyQgz6gSV3wgzZ3V/qX72KyElBx4vgkPSW+NZ90MDLm6aq/4lUmK4fJjjneqldA&#10;E3hQBrqlQyEEHygtG/k7E33CmLWApr76YbKs8WAYLlAXdNPkhyX0j5ggbrEKGhESams1iD4zt2Ft&#10;dPbSpX8DIXWDbSLjd+WaerjqrdzTRJ+yoCYP+lxlo50Mek9tqPrDbzDRJ4y+QM0Wi8RTv5fJIVFm&#10;Y5C+gWYMQfah3oFwV5NFE2gBcakUvPxcsg3Sj160GXkcPxUtQS7loH1fkHZbxng9sB9Jaz3m1UPo&#10;7zuR7g78/8UZzUvMPbDEDyz7oV2prAeUJ3likqGFSSucVjryfHx3t0G984DWATrt5szB76t1Mwfj&#10;WSb6hDAK5qp48QgG/jqb0B0L8pu6ZtbgYd1Z2hLrQb0HTL/Z1k5T3v2lID7ApBCU/aG5GCC/Tw+E&#10;sTx+Pndo6GUm+pTFLPQ/2vqIVSCAdhQkpYXdUSLAj/PQT9+EMIeFmTM5oFwR7tCMwVPHTPejvzJZ&#10;pEBLEP14NtJZLSCUtxFtWIKoU84SLHvDr0P7nrApgBLke6HjObDCjoB1v39lMPy/JX9k7/JAuFfV&#10;X/73GEBjliGFO2h1bWZ+CJpP4t+A5mdUa+p9pf54mV7ii/er+mpf7gWa7BwmO6ilo8Mv152bGDzo&#10;aPz2dDlYObbsMhFMf330V9DUzpX8EwO1Mcig9SF0uiR8S/4hVZR7tbVMETKKS0hfaZqQRkd7+oJo&#10;GBPLs6nBwHw8tQ11PJvCx6TIBNfmUcYH6L0Bep7LwVgPsN7Ox9+vcRPVRG8fqGuln4NavZ2Hm5Df&#10;ifXAz9SOS7XoXzocmD2w5gbQ3o1WOnD5zYsu2H358S3p0Aqg0WIIkJ+ARpvzBBDLFR7xop/11tRB&#10;tHBMFlbsuvDEP0O6n5v6NgVTzqNcajXRpwzoNGAmRrTRzvv4u65Si98+fXG8m0mWCTqNoH/ehjy3&#10;WK0R6RcEP7qQEz2Vhm7vSznsYMg6ey36FjRo6zo7BMOGqhf7JnrnGJ3WUw7UUgzqx3OtBwSZmHz1&#10;xAzbenKb4J4HNUxoUc/YBAS/Q1kPQ7sZNEkE81ev/mN8/z4Kq1Q6pvHUc/jtQ1nuf42Y4Q29AkL0&#10;bvELR9uaAsx6CPH7spZHisAsoZxEmpWD6En8HQtV/fmxci06opMJYoieX374Dkw2m1L9punwPPL/&#10;9EQ8mGhZ0lMG/HEz8s3cI5LA3+R39X1OekW8YfqCVbNR/8dI73SebEP0P3kWyM6Kqje8J/ve1m5+&#10;h9+eodtrUY+iOfOH/hzy4Abb5G14YxvCV/sGRnpNEoedHVrLiE5Dx1vMbxmIz2LwrqSWapJ0BGoS&#10;EJJfHR/gzQzWGIR5Ybn09qe9J9rFrAWHvbLihT+ylWPqsa3qqW8mBQQ3ZiH8Ts+aOCkwIZQPRdSW&#10;G7M0q9H2dWM+4omAcn6QdxCpFWQJBZYJ61VfR64Hrv2irluqXtjRJM9+g2VyKtoNrTFJB5lcN4E/&#10;3trpsgGtRJnAffVABfVNltEURGGJNpS98Gv0hDNZtIK2gLhBzfyb8tNlkXZFLMGdCdT2yzV1Auia&#10;6jfzeStoee7cuXOLuZti/Ff7lQc6PpOeIMbyvx6Kzj4mhcNUALUH2cCDRmwVANSgffX2iZ5JgNm5&#10;AHk+ZNM+kkELYGo3Yb9J3hFWQ3ij/isx+Vn3POQ7/uaPhCbJGOjaizr8d3UJT4M2B262YXA9X/ZW&#10;vMlEzwYHlq9CxLcu0cgA9uJPTUQD5+SCPrIuofC7kqfum+kdNsNEbwtz5wYvrQQywUI7TPAHBC4m&#10;nw3Q5GsmeluY6UUzKkG0Gn3waGtPJZlIf1euhR+fvXhZy+WQOmgBgQd4v5C4tTb1JT+T1zz1SXrm&#10;mCRTAlw6Bt2uA49Tq2+ipe439aQsOxYE+ROW5JeQ3q4wifyIjp82dL7bX5hSkCWE+B2iYSUHKAel&#10;r56DEPjghAYQtRkv+kw9z6YyLEEEKQRqbzAcTcRymTF/1cupJUm+lrbh7zZYF9/rC9TfmiRj4LJN&#10;L7Tu3loUlbxQNQZ+V+kPlxdx/9VLVdH/k4k2UQeZgKGBg/ZHd6qBE8brJ72UMF7exXPmd+bjX140&#10;vAdodHdqckOQ+vOuneLa/Bj6+sN9yn5Iy1VbVom8x4Peb8DfX3GtHJp+ux4wL5EN11o0nO7H4Yjf&#10;9wUHzka8KbVBnem+Tp7gpOGpS9uxWjFB/CXS3JnKz+QJPlhDXjHRHaYQevq0lr0hJQS0gNmCcGrC&#10;1a0tUFMpe/F9qQkoI2jBGW0Cg7+tY8uFex5etAT5PGYrV77z1LOYQA43KbYL5AyBp75Ci6NBYOs6&#10;UJPzog2VWrjQRO8I1cHQRxl2C8X4+HdqoZQXx/uJoLHzBsPl7Xqb0SW2GkTftvJcY0AZuu/ia8rB&#10;ymGugZssHHJAqwlWIy/NS+0bydjyoi3lmvpAO2NLj2F6lln5YCt++4Y7HT1FwSUC6Xy7Brqtis5v&#10;5SmSCbqY+tFHIAzyNx8bA5kYlguXHzq2XLhxS8HMZZFkueYzzOJLJrI5XAS8cwblXGptO74r+eqe&#10;qt/5zZareR0IJlLkl7IARRjAQoEwPq4jC0UfLjw8y7qUPgWN21EeegdWBqjTlezfVpOD7DnU1A8r&#10;wcr5U20JaHtC9hU99UWrUgKaYqxvLPnhMhO9JejoAQXv2MwJh1bwFD1H4gD0LlL7gqGeSpuPdWZQ&#10;F2GAdqS90acazGM/oJYVGHfsdGtnlkvfQLg/6m3d85DvZA8hPtZE327giWAMoDUZmhfrccFElpcw&#10;fOml9Snkld5EpoXiq2cqtZGOLBQK5UqgPgbBkLk/BU31PdMKbHQyL8RfWQ6iX0teifyagtQ72gQF&#10;4evVBTvfQcRZrxv8i0p/vHupFr667IeD8hZCLYrQ/jdVBpfP4clmE3W7QPYLvOhXqUkdwfDhWtuy&#10;ajZGe9gXSJfef9B99TTdrE3k7YIXmqYTAZeiK/3D5erS4T1pPfO8VXWp2nei+7o7DH0LR3pB6MfT&#10;EwQCGAJa7n93cmhNXCR5XYLNVbQh/4zvtmHS+mZH/vUgfMUL/70hr0TeItyu5iapSdEMuZph5evZ&#10;kWTAxsDvZvar+Rbvj549BsK95CyCH74bg+bEcqBOQPs/hcG6MaP9PENwHYUs40qaxBmGkh+/o5eH&#10;iwSjPY314iMvxvq7SvJK5G+0u2dK/SpEW9/Y2I56KNVG9q8MxPNszCou0L76luSdqL+ZZDfi/yFE&#10;zV2/r/QfugviHo/+fFB4zE4LHfibFz0COp4yobMhxOhoz57o4/Li4f14AKyp3f3xAaTf7tp6m9j+&#10;A/hFDhNCaPG6D/TdL0H3m9DeO9GmtaCheQ9B3Ye2/Qr/3wqr/EL069FMZ3JpG+wzlon2fEPO2NTP&#10;1tTU98F3qUm9HnQ9wHPi5dTMc6mgPaHehzQPjCuMDUH6Sz0y0xteYuMxoTsPyC3FRA86maoXwuza&#10;cF9hmgbxrfh7OepyzOzayj6TRXdg+EiPtwQfWeSBvrssHkSdP4H6XIR416LOt7CeaMO9+H5N1Y++&#10;06nSvcNBF0804H6rts0B7UUPzFiy6uUmemHwig7k8SvrxIMAQj2PvO8GAbekmE8YL750TgcXqPEi&#10;MXTEbzI1KJ5hqEVvNdFTIIOhTjxdvoYM2BTQuSU/ujh5gSEZRA6pYaJFnKdQ/pMobz3SPJOsQ2NA&#10;fHmYBf+v59/GgLo+Cfo8yg1VlsET7U318qN78fl+DJRnk/nWA+JtHY/b0A6GIDb/R1+wXb/MDWHk&#10;cX0WHdlWXmFioltRXjRSQdmfQHhMX5uRzksHsxktVzwMv5OPz5gsOgatFgxoLm/eM95WHVDeGtTp&#10;1+b8S0cTxJyh1X9SrsVvphBAuE0LLf2+Qt+Y99v4Wwj8Xy5+NN+j/N8zHf6e1rdwedtnB/QEHp9H&#10;uulyxt2b0/QdD+At7u9ZeS4ZJI6n+GiQNS8G1H8T4pCedh7zo7swZt7N/jBVz4R2hx/hBY3ntkVT&#10;/MY4iCs0lUkFAtxkOyFUjpWjAOBhCPcEH+H7NbBkfjxjFe/xgjVPBxbygx+vRfmbWV+pe73f2QZx&#10;ylDndbxsv6NB6wCEvUGEcqLz9QSh1k1f1vqkZSPk7vladASImtZk8BnEex7ExYxP0xUCzhbHj9u+&#10;KHD+fHoNhR9EHimtV+dLwabWUCMwSZLoERMWglW7RWomlGAYFOkv3SXhFcTBijZ9g8JUM7AZrBR6&#10;yTo0Bsavx00EMhRpAwvg9SyjEqiDQK9tyXpZ29kQGuM2BWFW0KOmPmvbxC4HK/4JbZUHYNL5okxY&#10;P3MWZXsVoX/nIv3pFDR6UCTzMIE0YIClCqVgpFu3B/NeLZR9mRYqDONt5w2w7ONZgx0IEWqIXrQE&#10;7f8ReBSWtxZS0sYWfdEYxvs42gqt/ybQ9B2mhEKYHoliR1dWXW49ZE7CJiBOnceKBms+Y8HwvCVo&#10;oS2W7Ntyl1KHzv+jqjfy2pIHSyiIxSNvQjRFGvDfvVDa3j/RU/7U9NHPV4+7vJv2GWEPHr+kN4hf&#10;A544sxJED/M7+d1Sb37HiQP1em+RpdlJAe1HH10sjUg0igTnAJ/hDbe1FlzZN/5LpL++amFWYThP&#10;3zOPv6uRf3rzS8d55FXzl7RluezBe/+DKNMtE3+fpwdHFrNyWawahMchnt3tlxMb34xI3Pw5Y8mS&#10;l2NClIdYmtJMJOjybpnuHy2H+KBZvYfM1a0yNI3Us5gQj0DLE/QY7enz4hUQoqBDgpYsX181cg4n&#10;RpOgCX1cZ/XVD5h/7iTJvHQ9LpazMh16W9nAm10xeO+zlk/awoJo9w6pkr9i75IXfRU8+1vyqAiw&#10;ZN7tBtTFTBTrUN8v7lrwckyu+2dP4JMjmHG8AXybORH3DSzvRV/wjMVdpEW7k4I1MB8IaciCZ6pe&#10;eGF5Ued7FK9cuvJvwJ8PWelMC92H1cslJHyWMpNxGgLzAC027FS3QHMjGI08g41NdgwHFxr/dGkg&#10;3N9EbwlendDLtVGL14PkH0QQLuqi2QeA8LXoKC1EEuUKIdVTvbXh4uuJ9OgJorci7+z1Vz++Ne+6&#10;YfEACUKe2cg4OcwT1PHbkx4bXGrp6mCVsvn6VnQ+rSJ95UX0VXxX3BusRdCDV2Hwpg/8iSVWs5/f&#10;4Ge09TnQ+cO2q0YgQA8se/G10ByfT/V/YxDeircg7jdn6buQujpg+mojXC9+yjrByZ6N+n472iUt&#10;S4RrkHZrK0HQSTC8sxX1urj1pmvOBD6ZAnnFV7/u3d/uLdg7cNA+aMOlwitG87fm02EgTftkEldX&#10;8PU7U2xbKC+SCw+fyRjb3PvbWnRSE3nqRU9U/ZGd58pz8TCpRSfbBKswH7X9gXAFohYawPSQQIf8&#10;l87Dkp+crVBHc/On7IVk8pQPPzsDhHy6VFtV+LQnNNASBPjPrB3F7zgB+vEp8+ZlX6swb97xfwph&#10;fwHSpE8Os3N9tXEmBAWijtMC7eirZVzs12lAfVHWlpKnPoYSerTrYkbbOg1SRvTrsRf0GiBXjfjq&#10;P9FPVqWBbU2+ASGWqH7g536xCvLqKr/FjyPuZ+idYrLoHqgs+NERqH9K+ZB28w6pWvE7pBCXLwve&#10;K0Iir12NgfEQpPyCaUjbPuF9dSmtYVN8CnoplRM4x2yXeK7bQdostP6uzdKUpVxf/Zw0zVUkGoOh&#10;ZTs0ZTzSlK/flRIvDbaEOKzwLRHehFCwvLyAvgLP3zgbVokpYfLDeEO8h9pxkgj8jIGxqRKERxX0&#10;QuhBuiF0/BMpgspnMkx0VV0olP0Vi/E5dQbDCKENvcHIgOTaAqPQqMq18AjkBY3R1pH4zovunjkY&#10;vdEksWKON/QKtPd2m6Dnd6DRw6j7HBNdIJfledFqxNkm64+IJ+mt9WgI+L0eNxn6BqBNiatveBjL&#10;mLF0eE+07XFtNiPferDl2xga4zYFXT8MGKsWvc/Chby+4wqJm8hT+oqH3BregKDHkVgcNMXrdUyk&#10;qwfdP+qeijxT2vwYTbdApQcKwydQnkXp0TyN+ha6Qwr5HIl+v79Vu8hjzLu+Bs3+g3B8EP12B/4+&#10;xNfcCmma/F3GgzqDlqOpRhPkAGZNnVUdQHlmrb5I3iKMTdxCoVV+5FdbOoa6RUBPvsREXO0Pl0E5&#10;vK/IhJtLU1NWEZqyLKT7btL6z4P2SAo/CH7JXJXIDUxjymb9pQ5++J2spdnJCQh+EP5whIzTuLKc&#10;8D4Sy6TIxK4jECxeSJ/pVKcJs1HoQTCY6NN4IR/yT53B0IwJ7Y9aaoGJaR9eLQxhp9MnOlLntRWD&#10;fOw50SzwRTkw0fpkfXSeUv9fJN+AIPNXAr5+Fl0OjZ9vVV9WoiUDRkbalPupzofWTHSXjo90EMaN&#10;AXlcie9/yBs5WYZclOapR7mmit+Mh0m+hxQCb1rN8FaJnsb39Pj4mE2L3nOBqoIW2i01ma/miTvr&#10;wr1vkZqNz/8B2uQ/8DPOD9dhgjq0XQeEdqA9fDJeA5RBWuwOqaofQ5BFv5OnOhvyaA4QACwDVgnC&#10;bQjvxXeH8S4xfQ37ir1lv4Cn0r3wQyj7iVw6MUgduTen3jXtyPRmJidA8M5bSl747yUv/pSsAOg+&#10;uBblp5ch2We896umvgX+OkUCBHdWYH7g4X9HnpdJOmt+0RaU9yOpgzU/pMckTddsVHlsDJcXjbwO&#10;ed4kNEjm2xBk8kEc1OH2ijdsp6kvJ/0/gD56wMqrjYE05QSD+JD8hTaIhY88dR7Gmt3pxRYQj3Ux&#10;+0rPIj2UoejHaMfpoAf6aXhJO5PUpEBVHvWw3NRIRhBNVp3S8m73UbmYTgRZKp9xoX19ZXBcAzfL&#10;QulHeXS5m/H7iQWO8PeAQUOk+71V45Hv1NqyN5J/+R/qj3gxOjNtTvIzN2a96BuW2b+HXl5sCwOv&#10;O57ev3wOmPlCpLWfIcDkV6qFR9XTJAMP1sh150aDpEmK+K+ueuFreS6Coeqpf0V+6WWt8bpeSA8o&#10;eljU09TDTORTGlz5av0gTHrpEHVYkMUP/Is+u5B1mz6wvLfqxT/GZ8stnw2hTgNMsJWBFfMmcnVL&#10;EfA1QAzIG238wO9AmwfogmuiW8H9L9DxhlzBI7Sm0qNuA82OpHWZt2xF10b2IZSkLzNtXt78DX3w&#10;24xr73vofVhaMPQyTrQM2q1cnYWQtSz4h14/fkM9fqtAnkNep6BvrUvPoOFGjOvljXVoDPXvp81f&#10;PSYM+aIk0l3VilfEKpAzIyNHlxeHe7WiKeo4F+37Mvu2FU2R76NFX4LcRa44j27LrW89sGw9oW2E&#10;wvgVTF6DPGPEe7HkYkooVKQHJ3eT/c4DaEpvQMMyrttQW0uBOr2lWcSlKk99fjzdeD4yUPXs/eHG&#10;QyU8g4HOvTfVAYiP76m5WDXcRtAqQL76YZREuSYfXm18JhnWJLFClop8vquQszFb8A0I0gJxrXsG&#10;ZnA9Xh44eC8TuyNwQx752V2EuTaNtpiobUE8ubz4LUiftX5Pi/LTmAj3B60u53d5g1KHsXy+x1t2&#10;TVHbDaXaQa9GHbNfAwzUFSK8MlAaOvJlaNvZtv6rB82zvHU4eifymlNwCVZg9umORj4PZ5Zhvi97&#10;8SfRKS15bi4sDfTNpbAyrXmhnjeyXSZ6a4APkOYbSG9RcmRc/bY8kD/JNoL0HpMPWfzCcjy1oeKH&#10;H+HEgGSFHRdIUzpIII+7k/Vtyl/qrs4uIqhpwXNibcnfmh7cUzsXY0e1d1J9JwBPOkLjtd/+iL8l&#10;P/xeqzeiq4PRGyGI16aEigkg4O0zB8PXmugCLdwt7qH8LKay+nLuxJRrteh8KIx7ayMHmRSZ0Buz&#10;0deQLnNjFiZ6oTcg5AbRrEdqJO/4ujmLOn+blxo46vNlTrpZdS37IwcjatvCmBMyBtBnkVd6aQEC&#10;FvTcXKlFF6OMOyt8FjQVxx70xKgeLA2GrzZFbR9onsi8Yh31pmvif2ZZMfqRqehwxHkmS5CZfJ9G&#10;Hx/ZsTXEDdDayKGsT5YA0t+rh6YvbP0Iz56+qqI+v7OPYXrEqW+Rx030ltDnLJQ+Z9GYn5lkQZ8r&#10;WylddVAp0Fa+Wp8lH0zfbKjUhk+ayMWMdChAfignu+/Ah0/xFgGTJBNc0iIfZOUlQdd7HcbFyiIv&#10;8+2U6JsPjYbreDZCgABkhtxTzdQ2/PBkxE+v1TE9B6UX/cfu85o3RMU89OKL6vEa0/AvGP47uROT&#10;WC0xtBLEt5SLv9ugjZz/ygNaew3I86sZXlAcdCIw+tV8Ez0PPVVqMlkCioPVU+e1tMhyIIfAeLVA&#10;Rl050KDFyAG7dmE8ufTy2LjmPx48xStCNsoygO33rGDqirZ/vpWyMRHwinVocf+KvrRfsY4JDmb/&#10;/8s6qMSlFfDrjZlCQef5CATRmye6lkxrlOdykN+WzLFHJaBfHdPq7h5RlDKWBdEeTPbqY+0sb/Ae&#10;NaRLu26z/Xo8n150cuSBypIfW50eGvKUyaELByV7oMi9Hf2fSVPhYV+dkkcPWtJlf9h6EeZYkO8x&#10;OfjhB3mA0iSdetCnqePrbR2oiaNuzTXJ5RKt6NdWQurv1vD+GxN9DBSSYMJvSocl0/JzEP00b2Kq&#10;Dq4wVkvm4Hq6zBfxCmCOvhYirYGZvKAB3cM1VBM9ExzI3FxEXptsbZLB6rU3WJPQddWHtZryHy/j&#10;znYPgdWhPZIU+tKSdz0k21UwiID21WN9XrQERXX13EMdYgkG0ekoL8MSjDZCKbG6bcvNpbX4zZxE&#10;bO6jTI9+fb48EB470cmhDjmI5amfWpUclunL+w035I0DEWZeeCzip4SZbnP9avuiy2DZ5yykD2W5&#10;Vf1rkRfpaD1UvVBpTdzSPt0nz0Ood2NyENCyAQ/woav0hr2Uie88ddsuOU4rYklnnIkaywNKVCmI&#10;PsczXSbZ1IRoz150iTQ+QQytPYcPTV+W8ZIXmBPMfRI6Oe0Khs9gDHryfNV24R9PJENYfA6/pzpB&#10;d0CYPTHJDE9XxozJBZ2H33/IzTuTIheZ5uR43hcX0XwLLf9Q+0ydXi6OvlpUy9IW8ZcXHf6g0ysG&#10;QDNekbHOOvm0CizfM39tvzOQnzx1Ca0gU2RXkWsJamH0e7bRRG/C7KVvpbC2vrs8RttAfbuttfwC&#10;QF8ezUnJVq6MP089lbepLsLMyzjgKeOX3m/xfiZ6S+QdlKzzMJeMELXlJE/hmWk94DuZcHx1JS91&#10;NEm6Am4Qo57WA25sA2gC5XH5P5voKcyVzW/1E9Qx7YkobWG9o5+VgpXTTZKpC2ryMMutmrwh8PpG&#10;76NGiMuZF/1PFgOAyI+WayNLTfQm0EOpSj9jGyMKY6uH98jQ2jnIUW72tcZetAWz+1Emei70SWXZ&#10;NMzYmKX/dfSF5BUbNujlH3WZjR56sEcb+vqHU9ZUUehNZLu2OFZXy3UghTA62sPLAUG7tg8GGUH0&#10;GCa/E1CHH+H/9MTNeKyjXBGtCp1xaRe8bBF9ab8agfXxohtsB5UMD8TgufQNAAi63uqJSlBombEt&#10;iHePH92bQ69NFW/4cNbRJGkCD3/qq00sy4JM70V3F7F+62h5ULKm/lCqrSy0lwQFbxEnOOvkx7w9&#10;5OVFB5roXYMsXweRfcNa02RzyRt+V9bSnTkTdWdWvdEmXjLa1v1ZOy2ogWDgfA6MmKWBPE1PJxN9&#10;HKt5YjU8EfHSV1rrz1yvPnf3rA1ZPSjfjpA2jfUE8aT1IXSUSzdPdLLVauEggYZzRd5p1EZwuQd1&#10;OAXprZYMmQnhnUWWFfbqHy4j3dosAVWCIIAJ3LHWIdoiL9jLqmvGdSBFQE+uan9EX/3iB4MQT/ou&#10;iK4FLxwhvBSMHIQ8Mjx09Heg57ezJv+JAJMnX9jLeCFRbSvV7Ju1WgtXXJrKskh5juBUE73rKHvx&#10;F0GTlNXJz6jXc9yryFqWpLsy2pYWZiYv5Pujdp4YlYOSXPZK1sXkifwKnQaWQ7hy31qaV+WzKF7q&#10;dMoBk6SryKMp/vJak7OyLG1aIKib3ZLWdb97p7oyYyKgJi8dKWZuMzGF6fSFW1w3boL47EMQpzqA&#10;Ad/BTH2KN3Sa6DbwaVDrk6f8jAniGds9UH2Bml2lT72lXKm/MEV0vIneEvPAJGgHrwdJW1Csh6c2&#10;Gi2npUndx8M8OUtVGCyXTMRLY+7c4KXI/4fIK6UtGppt7NXaedtr/NqSVN+UvC20TQXEMfS5BOUu&#10;rguw0tDQy0B/6yMz9XToo/UIh3O9WwrvAqhhwwLKuWwxe/+HS5Fog/UUvQR61fnRXcjjB90O0p+e&#10;uhX5s4zmcoVWLFudkSXMMBbeiLhpzx1pM8aCPL5V3KLslkeULNPw5gTbMo0OXA69D3EuTNJkoqEl&#10;TWX8ROdbr93mmSgvHAF/2s9EMc9afNb2dLaYXMDA4tUDIGpak9dM8WylNnJoo6+3XG/Bawhs11vo&#10;z9vKfvyDVnsAPCWMPDKu2+BhnHA5oo0LEboHetFx6PwNppzxUP+MyaPkH1j43hX6LYOpbk61A0EL&#10;wOjxItoCBRSEjN3zAZ9RBt9n+GLHrpHAXouG9wDzZt5YC03z4aIHgZIw/v/FbqUlXTjIPHUeBNQ/&#10;NvIGUQnUAEz8B7Pzwvde9GMqGSbJhJG7Fi/8lLlZy3vB+vF7+t3lhlC/8oGnZLsZ9MnqHDrJX3WR&#10;VbEA3XklS9bYRR9tQh5tWZTd8ojiITHEzz1HwN92PE0RpC3xtbY9TrGkYbFhLFsPCZLWkAmFnF+m&#10;Cszas+XiPCFktLkcxCdw88rEnzZ7cbwbzHm6QyKehYgF9wDQQTTlrNdtoIN43cBbGoVPeckhe0DL&#10;vcTW+TJAIITRln9rx2zFIJqLsiwHqxA0g1xf5NxCvoCSwcVnOt/VyfJPHeVF0ZtQVz4o1JR/gyD5&#10;efI6kKLo6w/3kckwZ0BL0HT+A8Ln5yywb9LRikA9revY9TzwOx9XeltycukUei3e7qLLNqGfebAt&#10;dXutTOw19TbUxbr/8MIGXR/UzWp56gOe0UfQNvuJZz/a2M710kKLLnhEaWVJ3oSZhDRF0HW63jZB&#10;mD2YM/B7eg+GY4O8P7hyuz6zOulQqYULMXisp6lBrC0lMCGZ0UTv6ZVrKdS6VOfLZwQv+mmRPQDZ&#10;VLTdf8Ry9andsXug5MCNN3wIfrccuNGf0YYbrfsWmai79OWcW4BJXeTcQt5moQxWTMC9geKhvc6W&#10;VSBIYell3lKK/thWqamzOrRQ6D/OR4nSdGgIUq6n1oAmJ7VypS3VhmtIc7+moyU/fA8r88pOLZ4k&#10;uBYP4XaHtf4oCzx8T1U/M9oEXiMDPss4HPgCB01veuSdbXv5j8IMfXYu4lqWRzmGogdnLi7+tGmu&#10;klOfZAt4ROlla/V+lJ++meAFD6Y+XnipbdLN84Tjd2jTzUX2YKYUZvMFMWqmFkGNjubBmC/UBY/4&#10;GfvqnLHfG+JrAcJrNaITJeMWmH3AUt758hurcOb6Kd+XBtPquHKI6ds6jq1caKte3NYZA1pFSGd/&#10;OxufUd4WtOXjRfKs9C/bHW25yyag9AQRP15dkv9MZx5YB2jI1ltKTV0xocYfKHQdSAKyoajf006f&#10;3zD5i8DxoxsReIK45WNOdG0m36AfM/ci8PsG5PsuzP4TtiL6+le+HvlZlQ3+BW0usm3Wynkczc/F&#10;9l52ZNA04n1on7VN/N088Ux0yyOKky7PCCDdpJ10QbezbJOuXFaZuQfDfZNoJ7uRtQvg0g2I9mjW&#10;4ILgPa/OoLyREAR8LMWUY3Gja/mGsmTcAjwAhHLTT56azsBvZ9YvCiwNRAeiU9NXiZuAjruDN7JK&#10;xgWhNTD1FZmMEvmKoOe5BZjKRZas+EC+TLIZGiwG3ISu2JinN5E5QVq0xXpdO7tig32Ldn7JRgfz&#10;mXdaXVb2w8F2Bkevv2IB6nVPStg05a2u4+2cJklngHVV8iJYl3brSoSsF33Otlm7z4hojNaT6S90&#10;YFtQt83aM218ibeObp54JrrlEWUm3eIODzsykKZUJmk1GtnSCO5Hoe72PRgfCmMtOrmutL5oUFrA&#10;DUp1e7ozxxjjJ4bRekSg8vtEXBmYZEo+61lwnV3MuRpflUIeTfmZcumNwE5Efui4r8llZMk64jM7&#10;vBpEn2n3AFahcwtB+hR4CrL8o96cJaDw/YSv2OCNkCjDvplOAeF1fsWGocOlWXSAcN1YGRgO2t0/&#10;oQmPtp+K9Nl7EbTevGj1tAkcHtRr8erDEKaWtXgRstysfYet/lyHBp/dZK2fCdz01G8S79gwSz/G&#10;P1rpH4lR1cTSZPdOPNfRLY8oTrp0NZ+MNJW3sqV96iQuhZkqC7h3gu+tZ6I0HynwkTq6iMI4pcCB&#10;XK6FV2piJDpVM8e1c4aG/pwPxYBAD6UYyASY8bdiMFpPqtpAgUnrBHmmNQ18BpP9XIRMv5qP7x62&#10;livp1JpSEUGewKwlwzORNr3EhaAHWXQ/r+s10TNhln8+jnRZyz8TvmKDV0UjH7tXCMuA5tfpFRvG&#10;ZdlKB13/6A7eqWOitwUKnXIQ/TqVbz0g/yqUk3atv0aQj5CHVWNlm0CbjbR+EDW1/8MlGPSNfsCm&#10;IZ1OK323AcrHcTO9cAWdOXZsiBUUoxXTtbdXU927eeJZACWnWx5RlBUlP8MVfcDQ1IuPfWFoGirQ&#10;bXhGoGajqk3WNscn2m8/E2UUxrK/crGJ/uKB3FWvPUCMwE0Qxle/pfABw51q0+KNMH0eg/Dj7Zhf&#10;tEpKAZd40t4uukPUfTyGD+Y8zWa18DN+Q9ro6zaPhFbo648PQPq0e6MpB+VfZtvISoI+6ohvf6TG&#10;DFZaGB1ryaN8onWYZ0YyLBS6FXd+xYY4KWTTQd6X6DRv+sOj3p9iH6fqXi9DeCf6RKeaWZ6LruZN&#10;9RD4w3obgFgQmACtafWksb7oocsdCeNt05UTz0Q3PaJkZcCLfiLpk3npcf1UX//BbTiT7Bjkn4mC&#10;wupFayv9B5dN9BcPdp+3/E+hwZ1pFdRawP2hEgwvAkPenxIiJg46/YkZ9IlvA9xQhXD4KNJamRKd&#10;9YQp167lG2brbXgCszC4LJTzdrHQwlNfKbKGKxuy8lpaIh8EXcfo6dJAVPiN7SS0tqjehzIyLgGs&#10;b2S2f8VG3awGjdMuiZK34lUjn5nIums5WPnPyOc2na+FRlKuur+Ih4wNfQNZLrr1stQ1M5YssW6s&#10;i4XqqcslXqL9pu+ekrMekwzdOvFcRzc9orj5W/XD79jzojyJNmyv61YmguwzUfozFOCfdaKI7vTI&#10;E9RCHI+3YKrvWn/Xn5s2lAuDwqkWW6/b0OXykJ76vpSbFCwmPoTmhTZvhFbQy0KweLLWrWG6w8R/&#10;b9bV0I3Qnl2Rfti+IR/JSwuZx80yQUcQ07cWnowyMs5YoK58orKN9eY6cs1q5s2Jw4uOa3f/oRHz&#10;ZRMctPaibCsCf0tBdGoHVyf3VIIMF13mS48VL/p61kQvy1NB1ua/pBff/9VQKEySSYHJ/AYElQmk&#10;+zz40u70QO9AL/4kec8kmRQAPe1nonSd2970nzqAoOZhOKsWqQOXMDbxb+J7IR4E+EPG/GwTvCAu&#10;OsQ6uHXg8sZm/k18Xx+86yq+bQOvNWT/w+ebs5lazkauVSJqy7zN63jWR4KYFyeP3ZdP7JEgCNjT&#10;UKcMbyvU1VcHwyxqW4jxDQik/y7ystIBdW/rsFUWuNwBet+k807zmOY79XApGG75XnQj8lx0mSeV&#10;C0z0709uSNZBYYa0p1mFma4nJpjwXE5yJsmkQLdOPNfRVY8oUfzkXQarPDFj97ZdRybRdRWjoz19&#10;A/YzUeN8FP1bO5v+UwgQ1HxMXta400JOgqWjzXfbwKxng3la+sbbwNteQfz0BWvNZdi+48D9Xqf3&#10;sc9YsurlGGD/Y2VgDhJMPr398WtM9FzIBJGxgWy+WzsR09RMZmdwoCbpIXQDU1eCKCKTmySFIe8Z&#10;e+rWrIEMwfDgrDYOW2WBwgqT2IfZBltZ0i4pT53eztsAevK0u+iO0UbfCZY1ecoBRK0cZfWfeijj&#10;feiOwX0/HiYsB2opN9Cbgje8pBKsGKj6K17FpVCTZAzdOvE8ju57RPX2h/sgv9QtCTpPqSPveEud&#10;bJ8oxE01g6b8i3E4r/FWiDr42BQmVeuZqDofQVGKEHVCitJOi/LiGIS0aCQ5QZiTJ6q9UJls2gYf&#10;UwfzpU9x5wRTrhkEnUGvW1s0JgYZFNEtRddw5XrgjGsq5DsvWl9aOLK3id42RAjWIusekdTVuHHa&#10;GL8VqoMjr5U+TNVdl4PBdlWn13ckMXPRyKuQ53WSf7IdCCKMfPVYteDliEQrF13k92QrD6nSgqHp&#10;6KNHsngBf2HJyvvQXXNvRH++FfW+rxxEv0X+a8cCH8Hy8Z0X3W+8kFJCXqyeSfoGRB2y+Q/L2dYv&#10;JoCm4XeyLLtOUPLjZfqusgRNEcAHoKlaC8vmJJtllXsmyvARJxcT/cWH8qKR14FhrTO+NZiBA4J+&#10;jz76Jpu2Mac/noNy06e4s4LpPKS5pHcg3NVk0y56qjx4ZzEn6+0q19R/UXM38XNBF1DUx/rKm9bw&#10;MJn1h3k32+aCeztg0C/amFd/VvLWctuDrZV3FCckWC6FlxZagVcw6Aemnk+VJwHf6e/P2a3g4++t&#10;XXTVba34U57/DJR1mY1BJi4oAKVa1NbyVxYoyFCvB+sXyzUHfeEcyr0uy8V6Mr8BUYfsQ3jRmZgk&#10;0kqN5Ct985S5kHPCqPaHy9CGe/tAQ4Ymmg7oMxCgyx0z+lfMs53czzsTZWjako+mNPS9SHHu7YuN&#10;gYyDwbmpHMRvNll0hL33D3cFIz1oHeCWYOJxk+tYk0Xb4Lo1Ovyd1LxtghGMtgWD5ZSinjvaiynO&#10;PGwFOkFbUtfM6XAfQgSYH38YeTxnE6ykCQUO2lP4DAohro1eyDv7LZqjDODnSkF3112na4Xgvxsm&#10;g3S5fvQE6F9ob6m1i676buuJfvVLysHIUvT7piz+5/f4/fYZS4Ym5NEExYPlWB0apBy2w1N/oGVt&#10;kqQwWd+ASKCn6h+8ryhh+W29BxNvxx5+hCzJ+eoWTgb2ctAuT603VpAVmWeiDB+VoAh36uo9JWC0&#10;4DUpAtmCEA2MU1OXTV+c8RxpQcib2F50i5U5k6FerhddNZHn/rRGnrXpSwGlNmGyPKboksLYHoEf&#10;WzY6EfgdyirXwtP6BkZSb1wUQE+lX8Vod8ZmPvJHGWDiH1eoIRWE1LsWnoU88vc22lhaaAluYHrx&#10;e0Ev+15EfeLw1AUw6Xc3qaxo6aIrF00Wm+hlTyowQjKjXqKF+uqmsjfyOpOsMKilVzHZgqYP5Aoy&#10;lIM6n5rnNdWtE891dNsjqg5j+er3SzJo2jcAWnjRryq1kYUmWWGI5ROoE5BX7qWQ/AtZdfqcnHeo&#10;885EQS5i7KpPF1UYpyTkThovujaT0A1Bz8hkxIk/u8dDNWDCK3Te+WWPleup9yBpwQ24NMzDOxfp&#10;8prL1JpitKG95QSeQlVHo17Q8G0CXAcKMjDbffj/W6DzxyDQjyv1q9B2UjaJ2bXhPqTPWYqTdtDd&#10;+M5yjZu26hguZZRq4f48n0JharIawy76KoxrbH3OdpS98Ml2Jpyi4BvLnOSlzjZ+0/28Xlun2Rvv&#10;XEtG/JMRMl102S9FJ3rZ4KRVmUNjThJCYz86kc4JJmkmKHyrNXUw0lwEK/DprMmB9Tf8fXWu8tPF&#10;E891dNsjqgE93P9BHpuzaYp6gyYyLoL4/a88YGlLSwVK5StFYQqib4Ne6/hWR7L/dcB30oboxpnc&#10;8M9CzpmoOh+VayNv6+Ye1E4HeccVpqkQxkpsE+q/edEvygPLMx9TLwpqsVU/sh6qaQ5jv11XXTqx&#10;K6LLS5bsAc048+EdaLhrSwtU4UeHCB6mwmC4WdfT3g7mLQJCT0IcyOswMNb0+tECk00maN6ifzLX&#10;ySXU82ccP/q9bIDysrxa+BHbGRVo6HPA/Fb3XOaF327dLuuu3PuohSdyss+eUEXY/STvwX5x0c06&#10;+Uoa80BWEC8y0VtCNip5Ip55ZdEYQdM4Xo//fwkafRrKxFFVTPS87kU8ZmrREXz7A4G3BNyCdsoG&#10;eK6QFE1arc9bWiK6eeKZ6L5HVAIUvrXwZIypjH0nU5bm22dQ1rUtacq3HHwlz9rm0lTX/6m8pSWC&#10;k1/2mSijMPorPRP9xQntKaPOBkFzBbUWoO0/zJMFllvxwq8yzyLlglk+2MmBsEbQRAcTWrRxXT5+&#10;u5JeGCZ6IdBPHsz9UTDutryBIAG/M07fEtFGN1T6h4sc368/hbg+j04SmD/axvxZTqk2fJLlNtCe&#10;vppaivKzN+oLrd93Bm7AouyfCs1t7cF3GJgw+aPjsq4DLy1b9neg9y02evM7TBD39y0c6TXRC4F7&#10;cWj3jVInW71MqNMXddyC+E+gLQ9xssdva1Hu4+QvxpONaAr/RPrGwLxgXTxWDcLjTDUyIZPYJHwD&#10;Ig8zvKFXgD5XCZ/l0RS/t0XTnLyohOHvxirkVKvlNrNEnHEmSmj6u3ZoOiXBWbTcH32GnZNNeP09&#10;Ou3mXJOtDWgGVZ9E51tOcTcHMOqtpcGwLW+KFKDRlGrqUDBEpucOLJqvdeK5M9sf2RvpL5V8W7RF&#10;fpfyoquKvm87Z/nyv0b8M233YdmCaD+YgHhVOpI3aZSyUR+oE9DfE16/7xQ8oY32ZFsRUi91TXng&#10;4L1MkiZUfbUv6J12rDDtQRsumzP/mJZ3aSWByeuNqNc9rQQ7A2nH8hmXWrAE+ZwvDHUwGrCnbit5&#10;0YFF1vkn6xsQrcAzHeCnHUBTI9R5gacXqiJnarLPRNVpGl3NVxJN9Bcn6AuNAftvEChWTxkG+V60&#10;+OgTc4ZWd+WYvJyE7VfvsQqqejDlosNOmajLJU10tPNDKC/jig31HBj5pA49d3pmyrmC6G5jMmeH&#10;eptq6svttKmXGi4FRIHBooVPtH4PywVjhTbqt/PVxtOXxbuB3pdiwrNbrVIPbpTH701ZEaOjPahf&#10;jPrDAkqk5Wfhl+hLtqW1IoBgfBPyv6WoUGo7ME9OjF50QTtePJP1DYgioHKHvv759qSp4flbSsFw&#10;4dud9XO7mTTNvarlxQNuftWio0CQtGY9Fvi9uqvU4bsDVsgapXqzHuiJDmosF0J35mD0RpOqY9Cc&#10;hPA7G/lme+7kn7xtCV6LjknmCjJciunGyhLtbDPafkI7G4pEaSDcH/3wfTGjM/IXmrEMP/qlzXvD&#10;bNRfrPs0QQfkibptAJ22+9XGEBhHcTLK5Dn5Xt1QXjTU5MJr3oA4Ce3LcNGNNkPwvrtd2jaChynB&#10;D9+rUOvNpHObAXWjZgyBtBkT9JdmLV7VxgntyfsGRFFUveE9SVOxDgpYE8UCaEoeQPs5LspL2vIy&#10;6wENrGei6jSFdbe6k5capxzKXrgCTGEX1OwAMUPV5+nxZJJ0BeygVuVCEJxmE3TtwrjV6rvqdd5j&#10;QRjWU8+UveG23RiT4L4CBMCJEH630/NFAoQM20jG42EeCrFKv2yitu1GWlqwcjrPKIAu4jap8zZt&#10;kmBoGURf5229JtkY9vSiGWD++zTNk3Tg2rP6DQ+hmejbDTzsiHpchLJS/SFBBDMvdws/1GjN6LX4&#10;8OuIY1k3lvo/26sPYbVN20bQ1ZYuz6DzY0JnWx0LBKYTZUHeBoku6PWHh3h7qCmmELp+4plKYZc9&#10;ooqANJVNZ3ovkm+lj8fLLhrGaMoDfp66reqHRzBvU0wh6DNRI+8kTZPyx3x+Fr+tRNSOFcYpAz4R&#10;icG6ddbSQ2QjqCnwJSZPPQJi9pvoXQM14h1V7qxa9A8YoBv6bGUtXUWN4b7SwmUdPbyTBLXc8uJw&#10;r96aOgiC+qNVT/2gJA+iRzdjgF+Pdp05ES8hWkPTg/ifICiPhyVyDhj5DgjGJ/H3eVni4tUC0NBt&#10;A5wPnyDu1llLEnQAvfVGYXg1J1MTfbsC/XE46rpFym6si9RH1wkDdS1ddhFdhJ+Z6G+o17cxDdsE&#10;GjzN5RjGnTAgSHt9tS+E2smkMX33xyd8o70mAoWL/C7xqAyEd9MJRJSwRcN7mJzbgvj9T9I3IDpB&#10;eWCkwuVclHddM001XRvpyZCiqa/uQn98g5Mcxxn7yWRdGFw6wpg/nfkl+Y/yCHy5tasrJjsz6LlD&#10;YtBroezzjeXGwO+iuZ1crd0KO7JcbuDRrM4qC7/9Y57vfafguwO884daedVbuScvwOMdTubnCYFa&#10;0PTF8W7lAUxGFGTeyOvYRrYly1efDzHZ6WA+Iy9Ixh2iNXGTkFabvU8Y4v0qgZpPbxiTRNwzeZmi&#10;PQ3i98fzur1uLHzqr9ibExXv9IFwuhDC5XYKfwiSdTI5++ohBN4FdB2FF/j6XdDCD6NTxwSuhhFM&#10;5jcgOgWVnFmD8aw+0BT8SIv4HNSJrq53YSJc34qmM7xV5InOxysmFVn26lfz07wU70e51K09GAcH&#10;hxcJ5JEtWALaQoz+oTeIX8PJmVYLJ2YKPQovaukmyYQxmd+A6AY4oVPR4aHQkj+y946gqYODg8OU&#10;QLdPPHfbI8rBwcHB4QXAzvAGhIODg4PDC4Bun3jeHm9AODg4ODi8ANgZ3oBwcHBwcHgBsJO8AeHg&#10;4ODgsKNBl2QI70n/BoSDg4ODw47EdjjxvB3fgHBwcHBw2FHo9onn7f4GhIODg4PDjkG3TzzviDcg&#10;HBwcHBx2AHbWNyAcHBwcHLYzduY3IBwcHBwcthtGe/pq0TA3opPvJ5gNaj7P2fYbELA6nqwGifcY&#10;dH5bK0F334BwcHBwcNgO4AZ1uRZ/gNp+6jrqJYeIYOfTmoha7MQzPaKC8ChOBrOS16vzWnV831eL&#10;237EymGqYNq0/w8Tg6Cx7x2dywAAAABJRU5ErkJgglBLAwQUAAYACAAAACEAiR/CQeAAAAAJAQAA&#10;DwAAAGRycy9kb3ducmV2LnhtbEyPQUvDQBCF74L/YRnBW7tJ1GhiNqUU9VQEW0G8bbPTJDQ7G7Lb&#10;JP33jic9Du/jvW+K1Ww7MeLgW0cK4mUEAqlypqVawef+dfEEwgdNRneOUMEFPazK66tC58ZN9IHj&#10;LtSCS8jnWkETQp9L6asGrfZL1yNxdnSD1YHPoZZm0BOX204mUZRKq1vihUb3uGmwOu3OVsHbpKf1&#10;Xfwybk/HzeV7//D+tY1Rqdubef0MIuAc/mD41Wd1KNnp4M5kvOgULJKYSQXJPQiOsyzJQByYi9LH&#10;FGRZyP8flD8AAAD//wMAUEsDBBQABgAIAAAAIQAr2djxyAAAAKYBAAAZAAAAZHJzL19yZWxzL2Uy&#10;b0RvYy54bWwucmVsc7yQwYoCMQyG7wu+Q8nd6cwcZFnseJEFr4s+QGgzneo0LW130be36GUFwZvH&#10;JPzf/5H15uxn8Ucpu8AKuqYFQayDcWwVHPbfy08QuSAbnAOTggtl2AyLj/UPzVhqKE8uZlEpnBVM&#10;pcQvKbOeyGNuQiSulzEkj6WOycqI+oSWZN+2K5n+M2B4YIqdUZB2pgexv8Ta/JodxtFp2gb964nL&#10;kwrpfO2uQEyWigJPxuF92TeRLcjnDt17HLrmGOkmIR++O1wBAAD//wMAUEsBAi0AFAAGAAgAAAAh&#10;ANDgc88UAQAARwIAABMAAAAAAAAAAAAAAAAAAAAAAFtDb250ZW50X1R5cGVzXS54bWxQSwECLQAU&#10;AAYACAAAACEAOP0h/9YAAACUAQAACwAAAAAAAAAAAAAAAABFAQAAX3JlbHMvLnJlbHNQSwECLQAU&#10;AAYACAAAACEA6JUKTwYFAAAqDwAADgAAAAAAAAAAAAAAAABEAgAAZHJzL2Uyb0RvYy54bWxQSwEC&#10;LQAKAAAAAAAAACEAujAZCKOVAwCjlQMAFQAAAAAAAAAAAAAAAAB2BwAAZHJzL21lZGlhL2ltYWdl&#10;MS5qcGVnUEsBAi0ACgAAAAAAAAAhAMSK+q3GPAAAxjwAABQAAAAAAAAAAAAAAAAATJ0DAGRycy9t&#10;ZWRpYS9pbWFnZTIucG5nUEsBAi0AFAAGAAgAAAAhAIkfwkHgAAAACQEAAA8AAAAAAAAAAAAAAAAA&#10;RNoDAGRycy9kb3ducmV2LnhtbFBLAQItABQABgAIAAAAIQAr2djxyAAAAKYBAAAZAAAAAAAAAAAA&#10;AAAAAFHbAwBkcnMvX3JlbHMvZTJvRG9jLnhtbC5yZWxzUEsFBgAAAAAHAAcAvwEAAFDcAwAAAA==&#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Picture 3" o:spid="_x0000_s1027" type="#_x0000_t75" alt="A picture containing screenshot, graphics, design&#10;&#10;Description automatically generated" style="position:absolute;top:-762;width:63182;height:61442;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7olyByQAAAOMAAAAPAAAAZHJzL2Rvd25yZXYueG1sRE9LS8NA&#10;EL4L/odlBG9206hdSbstIvikF9NKr9Ps5IHZ2Zhd28Rf7woFj/O9Z7EabCsO1PvGsYbpJAFBXDjT&#10;cKVhu3m8ugPhA7LB1jFpGMnDanl+tsDMuCO/0yEPlYgh7DPUUIfQZVL6oiaLfuI64siVrrcY4tlX&#10;0vR4jOG2lWmSzKTFhmNDjR091FR85t9Ww1czjj9vZV6qnVo/P73m++r6Y6/15cVwPwcRaAj/4pP7&#10;xcT5Kp3dpjdqquDvpwiAXP4CAAD//wMAUEsBAi0AFAAGAAgAAAAhANvh9svuAAAAhQEAABMAAAAA&#10;AAAAAAAAAAAAAAAAAFtDb250ZW50X1R5cGVzXS54bWxQSwECLQAUAAYACAAAACEAWvQsW78AAAAV&#10;AQAACwAAAAAAAAAAAAAAAAAfAQAAX3JlbHMvLnJlbHNQSwECLQAUAAYACAAAACEAe6JcgckAAADj&#10;AAAADwAAAAAAAAAAAAAAAAAHAgAAZHJzL2Rvd25yZXYueG1sUEsFBgAAAAADAAMAtwAAAP0CAAAA&#10;AA==&#10;">
                  <v:imagedata r:id="rId97" o:title="A picture containing screenshot, graphics, design&#10;&#10;Description automatically generated" cropbottom="12181f"/>
                </v:shape>
                <v:shape id="Picture 9" o:spid="_x0000_s1028" type="#_x0000_t75" style="position:absolute;left:635;top:59563;width:23901;height:7315;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uie6hxgAAAOMAAAAPAAAAZHJzL2Rvd25yZXYueG1sRE9fS8Mw&#10;EH8X9h3CCb651Mqsq8vGNhCGb1Z9vyVnW9pcuiTd6rc3grDH+/2/1WayvTiTD61jBQ/zDASxdqbl&#10;WsHnx+v9M4gQkQ32jknBDwXYrGc3KyyNu/A7natYixTCoUQFTYxDKWXQDVkMczcQJ+7beYsxnb6W&#10;xuMlhdte5ln2JC22nBoaHGjfkO6q0Sqoui99GN/GVstH647dzu9PhVfq7nbavoCINMWr+N99MGl+&#10;lhf5Ii8WS/j7KQEg178AAAD//wMAUEsBAi0AFAAGAAgAAAAhANvh9svuAAAAhQEAABMAAAAAAAAA&#10;AAAAAAAAAAAAAFtDb250ZW50X1R5cGVzXS54bWxQSwECLQAUAAYACAAAACEAWvQsW78AAAAVAQAA&#10;CwAAAAAAAAAAAAAAAAAfAQAAX3JlbHMvLnJlbHNQSwECLQAUAAYACAAAACEAronuocYAAADjAAAA&#10;DwAAAAAAAAAAAAAAAAAHAgAAZHJzL2Rvd25yZXYueG1sUEsFBgAAAAADAAMAtwAAAPoCAAAAAA==&#10;">
                  <v:imagedata r:id="rId98" o:title=""/>
                </v:shape>
                <v:rect id="Rectangle 1" o:spid="_x0000_s1029" style="position:absolute;left:27447;top:19126;width:1890;height:3015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epwQFywAAAOIAAAAPAAAAZHJzL2Rvd25yZXYueG1sRI/NbsIw&#10;EITvlfoO1lbiUhUnHPJXDGqRIjhQKmgfYBtvk6jxOo0NhLfHSJV6HM3MN5r5cjSdONHgWssK4mkE&#10;griyuuVawedH+ZSBcB5ZY2eZFFzIwXJxfzfHQtsz7+l08LUIEHYFKmi87wspXdWQQTe1PXHwvu1g&#10;0Ac51FIPeA5w08lZFCXSYMthocGeVg1VP4ejUfD4+rZLVuM+z+Os5Pfyy6W/661Sk4fx5RmEp9H/&#10;h//aG60gT5M0m+VxCrdL4Q7IxRUAAP//AwBQSwECLQAUAAYACAAAACEA2+H2y+4AAACFAQAAEwAA&#10;AAAAAAAAAAAAAAAAAAAAW0NvbnRlbnRfVHlwZXNdLnhtbFBLAQItABQABgAIAAAAIQBa9CxbvwAA&#10;ABUBAAALAAAAAAAAAAAAAAAAAB8BAABfcmVscy8ucmVsc1BLAQItABQABgAIAAAAIQCepwQFywAA&#10;AOIAAAAPAAAAAAAAAAAAAAAAAAcCAABkcnMvZG93bnJldi54bWxQSwUGAAAAAAMAAwC3AAAA/wIA&#10;AAAA&#10;" fillcolor="#757575 [1614]" stroked="f" strokeweight="1pt"/>
                <v:shapetype id="_x0000_t202" coordsize="21600,21600" o:spt="202" path="m,l,21600r21600,l21600,xe">
                  <v:stroke joinstyle="miter"/>
                  <v:path gradientshapeok="t" o:connecttype="rect"/>
                </v:shapetype>
                <v:shape id="Text Box 8" o:spid="_x0000_s1030" type="#_x0000_t202" style="position:absolute;left:29337;top:21412;width:33223;height:2651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Op5KZywAAAOIAAAAPAAAAZHJzL2Rvd25yZXYueG1sRI9Ba8JA&#10;FITvBf/D8gRvdaNNbUhdRQLSInrQeuntNftMQrNv0+yq0V/vCgWPw8x8w0znnanFiVpXWVYwGkYg&#10;iHOrKy4U7L+WzwkI55E11pZJwYUczGe9pymm2p55S6edL0SAsEtRQel9k0rp8pIMuqFtiIN3sK1B&#10;H2RbSN3iOcBNLcdRNJEGKw4LJTaUlZT/7o5GwSpbbnD7MzbJtc4+1odF87f/flVq0O8W7yA8df4R&#10;/m9/agXJ6C1OXqI4hvulcAfk7AYAAP//AwBQSwECLQAUAAYACAAAACEA2+H2y+4AAACFAQAAEwAA&#10;AAAAAAAAAAAAAAAAAAAAW0NvbnRlbnRfVHlwZXNdLnhtbFBLAQItABQABgAIAAAAIQBa9CxbvwAA&#10;ABUBAAALAAAAAAAAAAAAAAAAAB8BAABfcmVscy8ucmVsc1BLAQItABQABgAIAAAAIQBOp5KZywAA&#10;AOIAAAAPAAAAAAAAAAAAAAAAAAcCAABkcnMvZG93bnJldi54bWxQSwUGAAAAAAMAAwC3AAAA/wIA&#10;AAAA&#10;" filled="f" stroked="f" strokeweight=".5pt">
                  <v:textbox>
                    <w:txbxContent>
                      <w:p w14:paraId="64E6FD1D" w14:textId="77777777" w:rsidR="00455C6D" w:rsidRPr="00137B34" w:rsidRDefault="00455C6D" w:rsidP="00455C6D">
                        <w:pPr>
                          <w:pStyle w:val="LeadParagraph"/>
                          <w:rPr>
                            <w:sz w:val="20"/>
                            <w:szCs w:val="20"/>
                          </w:rPr>
                        </w:pPr>
                        <w:r w:rsidRPr="00137B34">
                          <w:rPr>
                            <w:sz w:val="20"/>
                            <w:szCs w:val="20"/>
                          </w:rPr>
                          <w:t xml:space="preserve">WittKieffer is the premier executive search and advisory firm developing inclusive, impactful leadership teams for organizations that improve quality of life. For more than 50 years, we have operated exclusively at the intersection of not-for-profit and for-profit healthcare delivery, science, and education – the Quality of Life Ecosystem. Through our expert executive search services as well as our Professional Search, Interim Leadership, and Leadership Advisory solutions, we strengthen organizations that make the world better. </w:t>
                        </w:r>
                        <w:r w:rsidRPr="00137B34">
                          <w:rPr>
                            <w:sz w:val="20"/>
                            <w:szCs w:val="20"/>
                          </w:rPr>
                          <w:br/>
                        </w:r>
                      </w:p>
                      <w:p w14:paraId="0C892C29" w14:textId="77777777" w:rsidR="00455C6D" w:rsidRPr="00137B34" w:rsidRDefault="00455C6D" w:rsidP="00455C6D">
                        <w:pPr>
                          <w:pStyle w:val="LeadParagraph"/>
                          <w:rPr>
                            <w:sz w:val="16"/>
                            <w:szCs w:val="16"/>
                          </w:rPr>
                        </w:pPr>
                        <w:r w:rsidRPr="00137B34">
                          <w:rPr>
                            <w:sz w:val="20"/>
                            <w:szCs w:val="20"/>
                          </w:rPr>
                          <w:t xml:space="preserve">Visit </w:t>
                        </w:r>
                        <w:hyperlink r:id="rId99" w:history="1">
                          <w:r w:rsidRPr="00137B34">
                            <w:rPr>
                              <w:rStyle w:val="Hyperlink"/>
                              <w:sz w:val="20"/>
                              <w:szCs w:val="20"/>
                            </w:rPr>
                            <w:t>WittKieffer.com</w:t>
                          </w:r>
                        </w:hyperlink>
                        <w:r w:rsidRPr="00137B34">
                          <w:rPr>
                            <w:sz w:val="20"/>
                            <w:szCs w:val="20"/>
                          </w:rPr>
                          <w:t xml:space="preserve"> to learn more.</w:t>
                        </w:r>
                        <w:r w:rsidR="005C5682" w:rsidRPr="00137B34">
                          <w:rPr>
                            <w:noProof/>
                            <w:sz w:val="20"/>
                            <w:szCs w:val="20"/>
                          </w:rPr>
                          <w:t xml:space="preserve"> </w:t>
                        </w:r>
                      </w:p>
                      <w:p w14:paraId="056FE695" w14:textId="77777777" w:rsidR="00455C6D" w:rsidRDefault="00455C6D" w:rsidP="00455C6D">
                        <w:pPr>
                          <w:spacing w:line="320" w:lineRule="exact"/>
                          <w:rPr>
                            <w:sz w:val="24"/>
                            <w:szCs w:val="24"/>
                          </w:rPr>
                        </w:pPr>
                      </w:p>
                    </w:txbxContent>
                  </v:textbox>
                </v:shape>
              </v:group>
            </w:pict>
          </mc:Fallback>
        </mc:AlternateContent>
      </w:r>
    </w:p>
    <w:sectPr w:rsidR="00BA48F7" w:rsidRPr="00BA48F7" w:rsidSect="007B397A">
      <w:headerReference w:type="default" r:id="rId100"/>
      <w:footerReference w:type="default" r:id="rId101"/>
      <w:pgSz w:w="12240" w:h="15840" w:code="1"/>
      <w:pgMar w:top="1440" w:right="1077" w:bottom="1440" w:left="1077" w:header="720" w:footer="431" w:gutter="0"/>
      <w:pgNumType w:start="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70F42B19" w14:textId="77777777" w:rsidR="00822198" w:rsidRDefault="00822198" w:rsidP="00A160B2">
      <w:pPr>
        <w:spacing w:after="0" w:line="240" w:lineRule="auto"/>
      </w:pPr>
      <w:r>
        <w:separator/>
      </w:r>
    </w:p>
  </w:endnote>
  <w:endnote w:type="continuationSeparator" w:id="0">
    <w:p w14:paraId="70643D3C" w14:textId="77777777" w:rsidR="00822198" w:rsidRDefault="00822198" w:rsidP="00A160B2">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Wingdings">
    <w:panose1 w:val="05000000000000000000"/>
    <w:charset w:val="02"/>
    <w:family w:val="auto"/>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Symbol">
    <w:panose1 w:val="05050102010706020507"/>
    <w:charset w:val="02"/>
    <w:family w:val="roman"/>
    <w:pitch w:val="variable"/>
    <w:sig w:usb0="00000000" w:usb1="10000000" w:usb2="00000000" w:usb3="00000000" w:csb0="80000000" w:csb1="00000000"/>
  </w:font>
  <w:font w:name="Verdana">
    <w:panose1 w:val="020B0604030504040204"/>
    <w:charset w:val="00"/>
    <w:family w:val="swiss"/>
    <w:pitch w:val="variable"/>
    <w:sig w:usb0="A00006FF" w:usb1="4000205B" w:usb2="00000010" w:usb3="00000000" w:csb0="0000019F" w:csb1="00000000"/>
  </w:font>
  <w:font w:name="MS PGothic">
    <w:panose1 w:val="020B0600070205080204"/>
    <w:charset w:val="80"/>
    <w:family w:val="swiss"/>
    <w:pitch w:val="variable"/>
    <w:sig w:usb0="E00002FF" w:usb1="6AC7FDFB" w:usb2="08000012" w:usb3="00000000" w:csb0="0002009F" w:csb1="00000000"/>
  </w:font>
  <w:font w:name="Cambria">
    <w:panose1 w:val="02040503050406030204"/>
    <w:charset w:val="00"/>
    <w:family w:val="roman"/>
    <w:pitch w:val="variable"/>
    <w:sig w:usb0="E00006FF" w:usb1="420024FF" w:usb2="02000000" w:usb3="00000000" w:csb0="0000019F" w:csb1="00000000"/>
  </w:font>
  <w:font w:name="Segoe UI">
    <w:panose1 w:val="020B0502040204020203"/>
    <w:charset w:val="00"/>
    <w:family w:val="swiss"/>
    <w:pitch w:val="variable"/>
    <w:sig w:usb0="E4002EFF" w:usb1="C000E47F" w:usb2="00000009" w:usb3="00000000" w:csb0="000001FF" w:csb1="00000000"/>
  </w:font>
  <w:font w:name="Tahoma">
    <w:altName w:val="Tahoma"/>
    <w:panose1 w:val="020B0604030504040204"/>
    <w:charset w:val="00"/>
    <w:family w:val="swiss"/>
    <w:pitch w:val="variable"/>
    <w:sig w:usb0="E1002EFF" w:usb1="C000605B" w:usb2="00000029" w:usb3="00000000" w:csb0="0001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Plain"/>
      <w:tblW w:w="10100" w:type="dxa"/>
      <w:tblBorders>
        <w:top w:val="single" w:sz="12" w:space="0" w:color="auto"/>
      </w:tblBorders>
      <w:tblLook w:val="04A0" w:firstRow="1" w:lastRow="0" w:firstColumn="1" w:lastColumn="0" w:noHBand="0" w:noVBand="1"/>
    </w:tblPr>
    <w:tblGrid>
      <w:gridCol w:w="5050"/>
      <w:gridCol w:w="5050"/>
    </w:tblGrid>
    <w:tr w:rsidR="00B04E9C" w14:paraId="2CCEB576" w14:textId="77777777" w:rsidTr="00590948">
      <w:trPr>
        <w:trHeight w:val="623"/>
      </w:trPr>
      <w:tc>
        <w:tcPr>
          <w:tcW w:w="5050" w:type="dxa"/>
          <w:vAlign w:val="bottom"/>
        </w:tcPr>
        <w:p w14:paraId="040E8CC7" w14:textId="77777777" w:rsidR="00B04E9C" w:rsidRDefault="00B04E9C" w:rsidP="00BC6DB5">
          <w:pPr>
            <w:pStyle w:val="Footer"/>
          </w:pPr>
          <w:r>
            <w:rPr>
              <w:noProof/>
            </w:rPr>
            <w:drawing>
              <wp:inline distT="0" distB="0" distL="0" distR="0" wp14:anchorId="6A4FFE5B" wp14:editId="19DDCAC5">
                <wp:extent cx="914400" cy="192024"/>
                <wp:effectExtent l="0" t="0" r="0" b="0"/>
                <wp:docPr id="51548342" name="Picture 515483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 name="WittKieffer_rgb.emf"/>
                        <pic:cNvPicPr/>
                      </pic:nvPicPr>
                      <pic:blipFill>
                        <a:blip r:embed="rId1">
                          <a:extLst>
                            <a:ext uri="{28A0092B-C50C-407E-A947-70E740481C1C}">
                              <a14:useLocalDpi xmlns:a14="http://schemas.microsoft.com/office/drawing/2010/main" val="0"/>
                            </a:ext>
                          </a:extLst>
                        </a:blip>
                        <a:stretch>
                          <a:fillRect/>
                        </a:stretch>
                      </pic:blipFill>
                      <pic:spPr>
                        <a:xfrm>
                          <a:off x="0" y="0"/>
                          <a:ext cx="914400" cy="192024"/>
                        </a:xfrm>
                        <a:prstGeom prst="rect">
                          <a:avLst/>
                        </a:prstGeom>
                      </pic:spPr>
                    </pic:pic>
                  </a:graphicData>
                </a:graphic>
              </wp:inline>
            </w:drawing>
          </w:r>
        </w:p>
      </w:tc>
      <w:tc>
        <w:tcPr>
          <w:tcW w:w="5050" w:type="dxa"/>
        </w:tcPr>
        <w:p w14:paraId="3D3B739A" w14:textId="77777777" w:rsidR="00B04E9C" w:rsidRPr="001C7CAC" w:rsidRDefault="001C7CAC" w:rsidP="00CC4FB5">
          <w:pPr>
            <w:pStyle w:val="Footer"/>
            <w:spacing w:before="300"/>
            <w:ind w:firstLine="720"/>
            <w:jc w:val="right"/>
            <w:rPr>
              <w:szCs w:val="14"/>
            </w:rPr>
          </w:pPr>
          <w:r w:rsidRPr="001C7CAC">
            <w:rPr>
              <w:szCs w:val="14"/>
            </w:rPr>
            <w:t>© WittKieffer. All rights reserved</w:t>
          </w:r>
        </w:p>
      </w:tc>
    </w:tr>
  </w:tbl>
  <w:p w14:paraId="11143388" w14:textId="77777777" w:rsidR="00A160B2" w:rsidRPr="00B04E9C" w:rsidRDefault="00A160B2" w:rsidP="00B04E9C">
    <w:pPr>
      <w:pStyle w:val="TableSpaceAf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AB3493F" w14:textId="77777777" w:rsidR="007B397A" w:rsidRDefault="001C7CAC" w:rsidP="001C7CAC">
    <w:pPr>
      <w:pStyle w:val="Footer"/>
      <w:jc w:val="right"/>
    </w:pPr>
    <w:r w:rsidRPr="001C7CAC">
      <w:t>© WittKieffer. All rights reserved. This document contains proprietary and confidential information belonging to WittKieffer. It is intended only for the addressee. Any unauthorized disclosure, copying, or distribution is strictly prohibited without written consent.</w:t>
    </w:r>
    <w:r w:rsidR="007B397A">
      <w:rPr>
        <w:noProof/>
      </w:rPr>
      <w:drawing>
        <wp:anchor distT="0" distB="0" distL="114300" distR="114300" simplePos="0" relativeHeight="251658241" behindDoc="0" locked="0" layoutInCell="1" allowOverlap="1" wp14:anchorId="63700D71" wp14:editId="5E5BF895">
          <wp:simplePos x="0" y="0"/>
          <wp:positionH relativeFrom="column">
            <wp:posOffset>-1274445</wp:posOffset>
          </wp:positionH>
          <wp:positionV relativeFrom="paragraph">
            <wp:posOffset>5794375</wp:posOffset>
          </wp:positionV>
          <wp:extent cx="2385695" cy="731520"/>
          <wp:effectExtent l="0" t="0" r="0" b="0"/>
          <wp:wrapSquare wrapText="bothSides"/>
          <wp:docPr id="86189625" name="Graphic 86189625"/>
          <wp:cNvGraphicFramePr/>
          <a:graphic xmlns:a="http://schemas.openxmlformats.org/drawingml/2006/main">
            <a:graphicData uri="http://schemas.openxmlformats.org/drawingml/2006/picture">
              <pic:pic xmlns:pic="http://schemas.openxmlformats.org/drawingml/2006/picture">
                <pic:nvPicPr>
                  <pic:cNvPr id="1003584528" name="Graphic 1003584528"/>
                  <pic:cNvPicPr>
                    <a:picLocks noChangeAspect="1"/>
                  </pic:cNvPicPr>
                </pic:nvPicPr>
                <pic:blipFill rotWithShape="1">
                  <a:blip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l="9524" t="-2683" b="26587"/>
                  <a:stretch/>
                </pic:blipFill>
                <pic:spPr bwMode="auto">
                  <a:xfrm>
                    <a:off x="0" y="0"/>
                    <a:ext cx="2385695" cy="731520"/>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Plain"/>
      <w:tblW w:w="10100" w:type="dxa"/>
      <w:tblBorders>
        <w:top w:val="single" w:sz="12" w:space="0" w:color="auto"/>
      </w:tblBorders>
      <w:tblLook w:val="04A0" w:firstRow="1" w:lastRow="0" w:firstColumn="1" w:lastColumn="0" w:noHBand="0" w:noVBand="1"/>
    </w:tblPr>
    <w:tblGrid>
      <w:gridCol w:w="5050"/>
      <w:gridCol w:w="5050"/>
    </w:tblGrid>
    <w:tr w:rsidR="009A6961" w14:paraId="2CD3330B" w14:textId="77777777" w:rsidTr="00590948">
      <w:trPr>
        <w:trHeight w:val="623"/>
      </w:trPr>
      <w:tc>
        <w:tcPr>
          <w:tcW w:w="5050" w:type="dxa"/>
          <w:vAlign w:val="bottom"/>
        </w:tcPr>
        <w:p w14:paraId="09BEFD14" w14:textId="77777777" w:rsidR="009A6961" w:rsidRDefault="009A6961" w:rsidP="00BC6DB5">
          <w:pPr>
            <w:pStyle w:val="Footer"/>
          </w:pPr>
          <w:r>
            <w:rPr>
              <w:noProof/>
            </w:rPr>
            <w:drawing>
              <wp:inline distT="0" distB="0" distL="0" distR="0" wp14:anchorId="060D6B9F" wp14:editId="4BE66B2F">
                <wp:extent cx="914400" cy="192024"/>
                <wp:effectExtent l="0" t="0" r="0" b="0"/>
                <wp:docPr id="1696649988" name="Picture 169664998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 name="WittKieffer_rgb.emf"/>
                        <pic:cNvPicPr/>
                      </pic:nvPicPr>
                      <pic:blipFill>
                        <a:blip r:embed="rId1">
                          <a:extLst>
                            <a:ext uri="{28A0092B-C50C-407E-A947-70E740481C1C}">
                              <a14:useLocalDpi xmlns:a14="http://schemas.microsoft.com/office/drawing/2010/main" val="0"/>
                            </a:ext>
                          </a:extLst>
                        </a:blip>
                        <a:stretch>
                          <a:fillRect/>
                        </a:stretch>
                      </pic:blipFill>
                      <pic:spPr>
                        <a:xfrm>
                          <a:off x="0" y="0"/>
                          <a:ext cx="914400" cy="192024"/>
                        </a:xfrm>
                        <a:prstGeom prst="rect">
                          <a:avLst/>
                        </a:prstGeom>
                      </pic:spPr>
                    </pic:pic>
                  </a:graphicData>
                </a:graphic>
              </wp:inline>
            </w:drawing>
          </w:r>
        </w:p>
      </w:tc>
      <w:tc>
        <w:tcPr>
          <w:tcW w:w="5050" w:type="dxa"/>
        </w:tcPr>
        <w:p w14:paraId="7EFF8D0D" w14:textId="77777777" w:rsidR="009A6961" w:rsidRPr="008C54FE" w:rsidRDefault="001C7CAC" w:rsidP="00CC4FB5">
          <w:pPr>
            <w:pStyle w:val="Footer"/>
            <w:spacing w:before="300"/>
            <w:ind w:firstLine="720"/>
            <w:jc w:val="right"/>
            <w:rPr>
              <w:sz w:val="18"/>
              <w:szCs w:val="18"/>
            </w:rPr>
          </w:pPr>
          <w:r w:rsidRPr="001C7CAC">
            <w:rPr>
              <w:szCs w:val="14"/>
            </w:rPr>
            <w:t>© WittKieffer. All rights reserved</w:t>
          </w:r>
          <w:r>
            <w:rPr>
              <w:sz w:val="18"/>
              <w:szCs w:val="18"/>
            </w:rPr>
            <w:t xml:space="preserve"> | </w:t>
          </w:r>
          <w:r w:rsidR="009A6961">
            <w:rPr>
              <w:sz w:val="18"/>
              <w:szCs w:val="18"/>
            </w:rPr>
            <w:fldChar w:fldCharType="begin"/>
          </w:r>
          <w:r w:rsidR="009A6961">
            <w:rPr>
              <w:sz w:val="18"/>
              <w:szCs w:val="18"/>
            </w:rPr>
            <w:instrText xml:space="preserve"> PAGE   \* MERGEFORMAT </w:instrText>
          </w:r>
          <w:r w:rsidR="009A6961">
            <w:rPr>
              <w:sz w:val="18"/>
              <w:szCs w:val="18"/>
            </w:rPr>
            <w:fldChar w:fldCharType="separate"/>
          </w:r>
          <w:r w:rsidR="009A6961">
            <w:rPr>
              <w:sz w:val="18"/>
              <w:szCs w:val="18"/>
            </w:rPr>
            <w:t>1</w:t>
          </w:r>
          <w:r w:rsidR="009A6961">
            <w:rPr>
              <w:noProof/>
              <w:sz w:val="18"/>
              <w:szCs w:val="18"/>
            </w:rPr>
            <w:fldChar w:fldCharType="end"/>
          </w:r>
        </w:p>
      </w:tc>
    </w:tr>
  </w:tbl>
  <w:p w14:paraId="3D5A08A2" w14:textId="77777777" w:rsidR="009A6961" w:rsidRPr="00B04E9C" w:rsidRDefault="009A6961" w:rsidP="00B04E9C">
    <w:pPr>
      <w:pStyle w:val="TableSpaceAfte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4682E43" w14:textId="77777777" w:rsidR="007B397A" w:rsidRDefault="001C7CAC" w:rsidP="001C7CAC">
    <w:pPr>
      <w:pStyle w:val="Footer"/>
      <w:jc w:val="right"/>
    </w:pPr>
    <w:r w:rsidRPr="001C7CAC">
      <w:rPr>
        <w:szCs w:val="14"/>
      </w:rPr>
      <w:t>© WittKieffer. All rights reserved</w:t>
    </w:r>
    <w:r>
      <w:rPr>
        <w:sz w:val="18"/>
        <w:szCs w:val="18"/>
      </w:rPr>
      <w:t xml:space="preserve"> </w:t>
    </w:r>
    <w:r w:rsidR="007B397A">
      <w:rPr>
        <w:noProof/>
      </w:rPr>
      <w:drawing>
        <wp:anchor distT="0" distB="0" distL="114300" distR="114300" simplePos="0" relativeHeight="251658242" behindDoc="0" locked="0" layoutInCell="1" allowOverlap="1" wp14:anchorId="1BC8390D" wp14:editId="19F0FF25">
          <wp:simplePos x="0" y="0"/>
          <wp:positionH relativeFrom="column">
            <wp:posOffset>-1274445</wp:posOffset>
          </wp:positionH>
          <wp:positionV relativeFrom="paragraph">
            <wp:posOffset>5794375</wp:posOffset>
          </wp:positionV>
          <wp:extent cx="2385695" cy="731520"/>
          <wp:effectExtent l="0" t="0" r="0" b="0"/>
          <wp:wrapSquare wrapText="bothSides"/>
          <wp:docPr id="1116677032" name="Graphic 1116677032"/>
          <wp:cNvGraphicFramePr/>
          <a:graphic xmlns:a="http://schemas.openxmlformats.org/drawingml/2006/main">
            <a:graphicData uri="http://schemas.openxmlformats.org/drawingml/2006/picture">
              <pic:pic xmlns:pic="http://schemas.openxmlformats.org/drawingml/2006/picture">
                <pic:nvPicPr>
                  <pic:cNvPr id="1003584528" name="Graphic 1003584528"/>
                  <pic:cNvPicPr>
                    <a:picLocks noChangeAspect="1"/>
                  </pic:cNvPicPr>
                </pic:nvPicPr>
                <pic:blipFill rotWithShape="1">
                  <a:blip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l="9524" t="-2683" b="26587"/>
                  <a:stretch/>
                </pic:blipFill>
                <pic:spPr bwMode="auto">
                  <a:xfrm>
                    <a:off x="0" y="0"/>
                    <a:ext cx="2385695" cy="731520"/>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Plain"/>
      <w:tblW w:w="10100" w:type="dxa"/>
      <w:tblBorders>
        <w:top w:val="single" w:sz="12" w:space="0" w:color="auto"/>
      </w:tblBorders>
      <w:tblLook w:val="04A0" w:firstRow="1" w:lastRow="0" w:firstColumn="1" w:lastColumn="0" w:noHBand="0" w:noVBand="1"/>
    </w:tblPr>
    <w:tblGrid>
      <w:gridCol w:w="5050"/>
      <w:gridCol w:w="5050"/>
    </w:tblGrid>
    <w:tr w:rsidR="00A5344E" w14:paraId="0C43AA1C" w14:textId="77777777" w:rsidTr="00590948">
      <w:trPr>
        <w:trHeight w:val="623"/>
      </w:trPr>
      <w:tc>
        <w:tcPr>
          <w:tcW w:w="5050" w:type="dxa"/>
          <w:vAlign w:val="bottom"/>
        </w:tcPr>
        <w:p w14:paraId="292E131F" w14:textId="77777777" w:rsidR="00A5344E" w:rsidRDefault="00A5344E" w:rsidP="00BC6DB5">
          <w:pPr>
            <w:pStyle w:val="Footer"/>
          </w:pPr>
          <w:r>
            <w:rPr>
              <w:noProof/>
            </w:rPr>
            <w:drawing>
              <wp:inline distT="0" distB="0" distL="0" distR="0" wp14:anchorId="5C3FF01E" wp14:editId="1BEB8465">
                <wp:extent cx="914400" cy="192024"/>
                <wp:effectExtent l="0" t="0" r="0" b="0"/>
                <wp:docPr id="795707224" name="Picture 7957072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 name="WittKieffer_rgb.emf"/>
                        <pic:cNvPicPr/>
                      </pic:nvPicPr>
                      <pic:blipFill>
                        <a:blip r:embed="rId1">
                          <a:extLst>
                            <a:ext uri="{28A0092B-C50C-407E-A947-70E740481C1C}">
                              <a14:useLocalDpi xmlns:a14="http://schemas.microsoft.com/office/drawing/2010/main" val="0"/>
                            </a:ext>
                          </a:extLst>
                        </a:blip>
                        <a:stretch>
                          <a:fillRect/>
                        </a:stretch>
                      </pic:blipFill>
                      <pic:spPr>
                        <a:xfrm>
                          <a:off x="0" y="0"/>
                          <a:ext cx="914400" cy="192024"/>
                        </a:xfrm>
                        <a:prstGeom prst="rect">
                          <a:avLst/>
                        </a:prstGeom>
                      </pic:spPr>
                    </pic:pic>
                  </a:graphicData>
                </a:graphic>
              </wp:inline>
            </w:drawing>
          </w:r>
        </w:p>
      </w:tc>
      <w:tc>
        <w:tcPr>
          <w:tcW w:w="5050" w:type="dxa"/>
        </w:tcPr>
        <w:p w14:paraId="67A050AB" w14:textId="77777777" w:rsidR="00A5344E" w:rsidRPr="008C54FE" w:rsidRDefault="00A5344E" w:rsidP="00CC4FB5">
          <w:pPr>
            <w:pStyle w:val="Footer"/>
            <w:spacing w:before="300"/>
            <w:ind w:firstLine="720"/>
            <w:jc w:val="right"/>
            <w:rPr>
              <w:sz w:val="18"/>
              <w:szCs w:val="18"/>
            </w:rPr>
          </w:pPr>
          <w:r w:rsidRPr="001C7CAC">
            <w:rPr>
              <w:szCs w:val="14"/>
            </w:rPr>
            <w:t>© WittKieffer. All rights reserved</w:t>
          </w:r>
          <w:r>
            <w:rPr>
              <w:sz w:val="18"/>
              <w:szCs w:val="18"/>
            </w:rPr>
            <w:t xml:space="preserve"> | </w:t>
          </w:r>
          <w:r>
            <w:rPr>
              <w:sz w:val="18"/>
              <w:szCs w:val="18"/>
            </w:rPr>
            <w:fldChar w:fldCharType="begin"/>
          </w:r>
          <w:r>
            <w:rPr>
              <w:sz w:val="18"/>
              <w:szCs w:val="18"/>
            </w:rPr>
            <w:instrText xml:space="preserve"> PAGE   \* MERGEFORMAT </w:instrText>
          </w:r>
          <w:r>
            <w:rPr>
              <w:sz w:val="18"/>
              <w:szCs w:val="18"/>
            </w:rPr>
            <w:fldChar w:fldCharType="separate"/>
          </w:r>
          <w:r>
            <w:rPr>
              <w:sz w:val="18"/>
              <w:szCs w:val="18"/>
            </w:rPr>
            <w:t>1</w:t>
          </w:r>
          <w:r>
            <w:rPr>
              <w:noProof/>
              <w:sz w:val="18"/>
              <w:szCs w:val="18"/>
            </w:rPr>
            <w:fldChar w:fldCharType="end"/>
          </w:r>
        </w:p>
      </w:tc>
    </w:tr>
  </w:tbl>
  <w:p w14:paraId="1AE19C90" w14:textId="77777777" w:rsidR="00A5344E" w:rsidRPr="00B04E9C" w:rsidRDefault="00A5344E">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6BEF6242" w14:textId="77777777" w:rsidR="00822198" w:rsidRDefault="00822198" w:rsidP="00A160B2">
      <w:pPr>
        <w:spacing w:after="0" w:line="240" w:lineRule="auto"/>
      </w:pPr>
      <w:r>
        <w:separator/>
      </w:r>
    </w:p>
  </w:footnote>
  <w:footnote w:type="continuationSeparator" w:id="0">
    <w:p w14:paraId="6CECE619" w14:textId="77777777" w:rsidR="00822198" w:rsidRDefault="00822198" w:rsidP="00A160B2">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Plain"/>
      <w:tblW w:w="0" w:type="auto"/>
      <w:tblBorders>
        <w:bottom w:val="single" w:sz="12" w:space="0" w:color="auto"/>
      </w:tblBorders>
      <w:tblLook w:val="04A0" w:firstRow="1" w:lastRow="0" w:firstColumn="1" w:lastColumn="0" w:noHBand="0" w:noVBand="1"/>
    </w:tblPr>
    <w:tblGrid>
      <w:gridCol w:w="5040"/>
      <w:gridCol w:w="5025"/>
    </w:tblGrid>
    <w:tr w:rsidR="00A160B2" w:rsidRPr="009A59A5" w14:paraId="73AE871C" w14:textId="77777777" w:rsidTr="00781D39">
      <w:tc>
        <w:tcPr>
          <w:tcW w:w="5040" w:type="dxa"/>
        </w:tcPr>
        <w:sdt>
          <w:sdtPr>
            <w:rPr>
              <w:b/>
              <w:bCs/>
            </w:rPr>
            <w:alias w:val="Insert Company name"/>
            <w:id w:val="422150937"/>
            <w:lock w:val="sdtLocked"/>
            <w:placeholder>
              <w:docPart w:val="CC5249465AD84F4FA695CF520A1E351D"/>
            </w:placeholder>
          </w:sdtPr>
          <w:sdtEndPr/>
          <w:sdtContent>
            <w:p w14:paraId="71B287D6" w14:textId="5936645D" w:rsidR="00A160B2" w:rsidRPr="00DC71A0" w:rsidRDefault="00705645" w:rsidP="00DC71A0">
              <w:pPr>
                <w:pStyle w:val="Header"/>
                <w:rPr>
                  <w:b/>
                  <w:bCs/>
                </w:rPr>
              </w:pPr>
              <w:r w:rsidRPr="00705645">
                <w:rPr>
                  <w:b/>
                  <w:bCs/>
                </w:rPr>
                <w:t>Providence</w:t>
              </w:r>
            </w:p>
          </w:sdtContent>
        </w:sdt>
      </w:tc>
      <w:tc>
        <w:tcPr>
          <w:tcW w:w="5025" w:type="dxa"/>
        </w:tcPr>
        <w:sdt>
          <w:sdtPr>
            <w:alias w:val="Insert Job title"/>
            <w:id w:val="221639375"/>
            <w:lock w:val="sdtLocked"/>
          </w:sdtPr>
          <w:sdtEndPr/>
          <w:sdtContent>
            <w:p w14:paraId="6912074A" w14:textId="45AB09C3" w:rsidR="00A160B2" w:rsidRPr="009A59A5" w:rsidRDefault="00824173" w:rsidP="00DC71A0">
              <w:pPr>
                <w:pStyle w:val="Header"/>
                <w:jc w:val="right"/>
              </w:pPr>
              <w:r w:rsidRPr="00824173">
                <w:t>Chief Real Estate Officer</w:t>
              </w:r>
            </w:p>
          </w:sdtContent>
        </w:sdt>
      </w:tc>
    </w:tr>
  </w:tbl>
  <w:p w14:paraId="0982263A" w14:textId="77777777" w:rsidR="00A160B2" w:rsidRPr="00A160B2" w:rsidRDefault="00A160B2" w:rsidP="00B04E9C">
    <w:pPr>
      <w:pStyle w:val="TableSpaceAft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ECD9D5A" w14:textId="77777777" w:rsidR="00A9131B" w:rsidRDefault="00C732CF" w:rsidP="00DC71A0">
    <w:pPr>
      <w:pStyle w:val="Header"/>
    </w:pPr>
    <w:r>
      <w:rPr>
        <w:noProof/>
      </w:rPr>
      <w:drawing>
        <wp:anchor distT="0" distB="0" distL="114300" distR="114300" simplePos="0" relativeHeight="251658240" behindDoc="1" locked="0" layoutInCell="1" allowOverlap="1" wp14:anchorId="6CB895A5" wp14:editId="2F226A44">
          <wp:simplePos x="0" y="0"/>
          <wp:positionH relativeFrom="column">
            <wp:posOffset>-682625</wp:posOffset>
          </wp:positionH>
          <wp:positionV relativeFrom="paragraph">
            <wp:posOffset>-541274</wp:posOffset>
          </wp:positionV>
          <wp:extent cx="7772400" cy="10058400"/>
          <wp:effectExtent l="0" t="0" r="0" b="0"/>
          <wp:wrapNone/>
          <wp:docPr id="784835511" name="Picture 784835511" descr="A blue and white background with white lines&#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24904955" name="Picture 1324904955" descr="A blue and white background with white lines&#10;&#10;Description automatically generated"/>
                  <pic:cNvPicPr/>
                </pic:nvPicPr>
                <pic:blipFill>
                  <a:blip r:embed="rId1">
                    <a:extLst>
                      <a:ext uri="{28A0092B-C50C-407E-A947-70E740481C1C}">
                        <a14:useLocalDpi xmlns:a14="http://schemas.microsoft.com/office/drawing/2010/main" val="0"/>
                      </a:ext>
                    </a:extLst>
                  </a:blip>
                  <a:stretch>
                    <a:fillRect/>
                  </a:stretch>
                </pic:blipFill>
                <pic:spPr>
                  <a:xfrm>
                    <a:off x="0" y="0"/>
                    <a:ext cx="7772400" cy="10058400"/>
                  </a:xfrm>
                  <a:prstGeom prst="rect">
                    <a:avLst/>
                  </a:prstGeom>
                </pic:spPr>
              </pic:pic>
            </a:graphicData>
          </a:graphic>
          <wp14:sizeRelH relativeFrom="page">
            <wp14:pctWidth>0</wp14:pctWidth>
          </wp14:sizeRelH>
          <wp14:sizeRelV relativeFrom="page">
            <wp14:pctHeight>0</wp14:pctHeight>
          </wp14:sizeRelV>
        </wp:anchor>
      </w:drawing>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6D3D647" w14:textId="77777777" w:rsidR="007B397A" w:rsidRDefault="007B397A" w:rsidP="00DC71A0">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Plain"/>
      <w:tblW w:w="0" w:type="auto"/>
      <w:tblBorders>
        <w:bottom w:val="single" w:sz="12" w:space="0" w:color="auto"/>
      </w:tblBorders>
      <w:tblLook w:val="04A0" w:firstRow="1" w:lastRow="0" w:firstColumn="1" w:lastColumn="0" w:noHBand="0" w:noVBand="1"/>
    </w:tblPr>
    <w:tblGrid>
      <w:gridCol w:w="5040"/>
      <w:gridCol w:w="5025"/>
    </w:tblGrid>
    <w:tr w:rsidR="00A5344E" w:rsidRPr="009A59A5" w14:paraId="49047179" w14:textId="77777777" w:rsidTr="00781D39">
      <w:tc>
        <w:tcPr>
          <w:tcW w:w="5040" w:type="dxa"/>
        </w:tcPr>
        <w:sdt>
          <w:sdtPr>
            <w:rPr>
              <w:b/>
              <w:bCs/>
            </w:rPr>
            <w:alias w:val="Insert Company name"/>
            <w:id w:val="2050258180"/>
            <w:lock w:val="sdtLocked"/>
            <w:placeholder>
              <w:docPart w:val="0F10107D216E450887AEE9073C76B20E"/>
            </w:placeholder>
          </w:sdtPr>
          <w:sdtEndPr/>
          <w:sdtContent>
            <w:p w14:paraId="40145336" w14:textId="77777777" w:rsidR="00A5344E" w:rsidRPr="00DC71A0" w:rsidRDefault="00A5344E" w:rsidP="00DC71A0">
              <w:pPr>
                <w:pStyle w:val="Header"/>
                <w:rPr>
                  <w:b/>
                  <w:bCs/>
                </w:rPr>
              </w:pPr>
              <w:r w:rsidRPr="00705645">
                <w:rPr>
                  <w:b/>
                  <w:bCs/>
                </w:rPr>
                <w:t>Providence</w:t>
              </w:r>
              <w:r>
                <w:rPr>
                  <w:b/>
                  <w:bCs/>
                </w:rPr>
                <w:t xml:space="preserve"> Health</w:t>
              </w:r>
            </w:p>
          </w:sdtContent>
        </w:sdt>
      </w:tc>
      <w:tc>
        <w:tcPr>
          <w:tcW w:w="5025" w:type="dxa"/>
        </w:tcPr>
        <w:sdt>
          <w:sdtPr>
            <w:alias w:val="Insert Job title"/>
            <w:id w:val="1875194181"/>
            <w:lock w:val="sdtLocked"/>
          </w:sdtPr>
          <w:sdtEndPr/>
          <w:sdtContent>
            <w:p w14:paraId="66C90652" w14:textId="77777777" w:rsidR="00A5344E" w:rsidRPr="009A59A5" w:rsidRDefault="00A5344E" w:rsidP="00DC71A0">
              <w:pPr>
                <w:pStyle w:val="Header"/>
                <w:jc w:val="right"/>
              </w:pPr>
              <w:r w:rsidRPr="00824173">
                <w:t>Chief Real Estate Officer</w:t>
              </w:r>
            </w:p>
          </w:sdtContent>
        </w:sdt>
      </w:tc>
    </w:tr>
  </w:tbl>
  <w:p w14:paraId="4A820832" w14:textId="77777777" w:rsidR="00A5344E" w:rsidRPr="00A160B2" w:rsidRDefault="00A5344E">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6895B13"/>
    <w:multiLevelType w:val="multilevel"/>
    <w:tmpl w:val="77E27490"/>
    <w:lvl w:ilvl="0">
      <w:start w:val="1"/>
      <w:numFmt w:val="bullet"/>
      <w:lvlText w:val=""/>
      <w:lvlJc w:val="left"/>
      <w:pPr>
        <w:ind w:left="340" w:hanging="340"/>
      </w:pPr>
      <w:rPr>
        <w:rFonts w:ascii="Wingdings" w:hAnsi="Wingdings" w:hint="default"/>
        <w:color w:val="86B5BD" w:themeColor="text2"/>
        <w:sz w:val="20"/>
        <w:szCs w:val="20"/>
      </w:rPr>
    </w:lvl>
    <w:lvl w:ilvl="1">
      <w:start w:val="1"/>
      <w:numFmt w:val="bullet"/>
      <w:lvlText w:val="‒"/>
      <w:lvlJc w:val="left"/>
      <w:pPr>
        <w:ind w:left="680" w:hanging="340"/>
      </w:pPr>
      <w:rPr>
        <w:rFonts w:ascii="Arial" w:hAnsi="Arial" w:hint="default"/>
        <w:color w:val="86B5BD" w:themeColor="accent2"/>
      </w:rPr>
    </w:lvl>
    <w:lvl w:ilvl="2">
      <w:start w:val="1"/>
      <w:numFmt w:val="bullet"/>
      <w:lvlText w:val="‒"/>
      <w:lvlJc w:val="left"/>
      <w:pPr>
        <w:ind w:left="1020" w:hanging="340"/>
      </w:pPr>
      <w:rPr>
        <w:rFonts w:ascii="Arial" w:hAnsi="Arial" w:hint="default"/>
        <w:color w:val="86B5BD" w:themeColor="accent2"/>
      </w:rPr>
    </w:lvl>
    <w:lvl w:ilvl="3">
      <w:start w:val="1"/>
      <w:numFmt w:val="none"/>
      <w:lvlText w:val=""/>
      <w:lvlJc w:val="left"/>
      <w:pPr>
        <w:ind w:left="0" w:firstLine="0"/>
      </w:pPr>
      <w:rPr>
        <w:rFonts w:hint="default"/>
        <w:color w:val="86B5BD" w:themeColor="text2"/>
      </w:rPr>
    </w:lvl>
    <w:lvl w:ilvl="4">
      <w:start w:val="1"/>
      <w:numFmt w:val="none"/>
      <w:lvlText w:val=""/>
      <w:lvlJc w:val="left"/>
      <w:pPr>
        <w:ind w:left="0" w:firstLine="0"/>
      </w:pPr>
      <w:rPr>
        <w:rFonts w:hint="default"/>
        <w:color w:val="86B5BD" w:themeColor="text2"/>
      </w:rPr>
    </w:lvl>
    <w:lvl w:ilvl="5">
      <w:start w:val="1"/>
      <w:numFmt w:val="none"/>
      <w:lvlText w:val=""/>
      <w:lvlJc w:val="left"/>
      <w:pPr>
        <w:ind w:left="0" w:firstLine="0"/>
      </w:pPr>
      <w:rPr>
        <w:rFonts w:hint="default"/>
        <w:color w:val="86B5BD" w:themeColor="text2"/>
      </w:rPr>
    </w:lvl>
    <w:lvl w:ilvl="6">
      <w:start w:val="1"/>
      <w:numFmt w:val="none"/>
      <w:lvlText w:val=""/>
      <w:lvlJc w:val="left"/>
      <w:pPr>
        <w:ind w:left="0" w:firstLine="0"/>
      </w:pPr>
      <w:rPr>
        <w:rFonts w:hint="default"/>
        <w:color w:val="86B5BD" w:themeColor="text2"/>
      </w:rPr>
    </w:lvl>
    <w:lvl w:ilvl="7">
      <w:start w:val="1"/>
      <w:numFmt w:val="none"/>
      <w:lvlText w:val=""/>
      <w:lvlJc w:val="left"/>
      <w:pPr>
        <w:ind w:left="0" w:firstLine="0"/>
      </w:pPr>
      <w:rPr>
        <w:rFonts w:hint="default"/>
        <w:color w:val="86B5BD" w:themeColor="text2"/>
      </w:rPr>
    </w:lvl>
    <w:lvl w:ilvl="8">
      <w:start w:val="1"/>
      <w:numFmt w:val="none"/>
      <w:lvlText w:val=""/>
      <w:lvlJc w:val="left"/>
      <w:pPr>
        <w:ind w:left="0" w:firstLine="0"/>
      </w:pPr>
      <w:rPr>
        <w:rFonts w:hint="default"/>
        <w:color w:val="86B5BD" w:themeColor="text2"/>
      </w:rPr>
    </w:lvl>
  </w:abstractNum>
  <w:abstractNum w:abstractNumId="1" w15:restartNumberingAfterBreak="0">
    <w:nsid w:val="06DE1BD7"/>
    <w:multiLevelType w:val="multilevel"/>
    <w:tmpl w:val="40EE3D44"/>
    <w:styleLink w:val="ListHeadings"/>
    <w:lvl w:ilvl="0">
      <w:start w:val="1"/>
      <w:numFmt w:val="decimal"/>
      <w:pStyle w:val="ListHeading1"/>
      <w:suff w:val="space"/>
      <w:lvlText w:val="%1."/>
      <w:lvlJc w:val="left"/>
      <w:pPr>
        <w:ind w:left="680" w:hanging="680"/>
      </w:pPr>
      <w:rPr>
        <w:rFonts w:hint="default"/>
      </w:rPr>
    </w:lvl>
    <w:lvl w:ilvl="1">
      <w:start w:val="1"/>
      <w:numFmt w:val="decimal"/>
      <w:pStyle w:val="ListHeading2"/>
      <w:suff w:val="space"/>
      <w:lvlText w:val="%1.%2"/>
      <w:lvlJc w:val="left"/>
      <w:pPr>
        <w:ind w:left="624" w:hanging="624"/>
      </w:pPr>
      <w:rPr>
        <w:rFonts w:hint="default"/>
      </w:rPr>
    </w:lvl>
    <w:lvl w:ilvl="2">
      <w:start w:val="1"/>
      <w:numFmt w:val="decimal"/>
      <w:pStyle w:val="ListHeading3"/>
      <w:suff w:val="space"/>
      <w:lvlText w:val="%1.%2.%3"/>
      <w:lvlJc w:val="left"/>
      <w:pPr>
        <w:ind w:left="794" w:hanging="794"/>
      </w:pPr>
      <w:rPr>
        <w:rFonts w:hint="default"/>
      </w:rPr>
    </w:lvl>
    <w:lvl w:ilvl="3">
      <w:start w:val="1"/>
      <w:numFmt w:val="none"/>
      <w:lvlText w:val=""/>
      <w:lvlJc w:val="left"/>
      <w:pPr>
        <w:ind w:left="680" w:firstLine="0"/>
      </w:pPr>
      <w:rPr>
        <w:rFonts w:hint="default"/>
      </w:rPr>
    </w:lvl>
    <w:lvl w:ilvl="4">
      <w:start w:val="1"/>
      <w:numFmt w:val="none"/>
      <w:lvlText w:val=""/>
      <w:lvlJc w:val="left"/>
      <w:pPr>
        <w:ind w:left="680" w:firstLine="0"/>
      </w:pPr>
      <w:rPr>
        <w:rFonts w:hint="default"/>
      </w:rPr>
    </w:lvl>
    <w:lvl w:ilvl="5">
      <w:start w:val="1"/>
      <w:numFmt w:val="none"/>
      <w:lvlText w:val=""/>
      <w:lvlJc w:val="left"/>
      <w:pPr>
        <w:ind w:left="680" w:firstLine="0"/>
      </w:pPr>
      <w:rPr>
        <w:rFonts w:hint="default"/>
      </w:rPr>
    </w:lvl>
    <w:lvl w:ilvl="6">
      <w:start w:val="1"/>
      <w:numFmt w:val="none"/>
      <w:lvlText w:val=""/>
      <w:lvlJc w:val="left"/>
      <w:pPr>
        <w:ind w:left="680" w:firstLine="0"/>
      </w:pPr>
      <w:rPr>
        <w:rFonts w:hint="default"/>
      </w:rPr>
    </w:lvl>
    <w:lvl w:ilvl="7">
      <w:start w:val="1"/>
      <w:numFmt w:val="none"/>
      <w:lvlText w:val=""/>
      <w:lvlJc w:val="left"/>
      <w:pPr>
        <w:ind w:left="680" w:firstLine="0"/>
      </w:pPr>
      <w:rPr>
        <w:rFonts w:hint="default"/>
      </w:rPr>
    </w:lvl>
    <w:lvl w:ilvl="8">
      <w:start w:val="1"/>
      <w:numFmt w:val="none"/>
      <w:lvlText w:val=""/>
      <w:lvlJc w:val="left"/>
      <w:pPr>
        <w:ind w:left="680" w:firstLine="0"/>
      </w:pPr>
      <w:rPr>
        <w:rFonts w:hint="default"/>
      </w:rPr>
    </w:lvl>
  </w:abstractNum>
  <w:abstractNum w:abstractNumId="2" w15:restartNumberingAfterBreak="0">
    <w:nsid w:val="09FB01B3"/>
    <w:multiLevelType w:val="hybridMultilevel"/>
    <w:tmpl w:val="4E42D186"/>
    <w:lvl w:ilvl="0" w:tplc="CA001D56">
      <w:start w:val="1"/>
      <w:numFmt w:val="bullet"/>
      <w:lvlText w:val=""/>
      <w:lvlJc w:val="left"/>
      <w:pPr>
        <w:ind w:left="360" w:hanging="360"/>
      </w:pPr>
      <w:rPr>
        <w:rFonts w:ascii="Wingdings" w:hAnsi="Wingdings" w:hint="default"/>
        <w:color w:val="86B5BD" w:themeColor="text2"/>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3" w15:restartNumberingAfterBreak="0">
    <w:nsid w:val="0A4C3118"/>
    <w:multiLevelType w:val="multilevel"/>
    <w:tmpl w:val="F2124B44"/>
    <w:lvl w:ilvl="0">
      <w:start w:val="1"/>
      <w:numFmt w:val="bullet"/>
      <w:lvlText w:val=""/>
      <w:lvlJc w:val="left"/>
      <w:pPr>
        <w:ind w:left="340" w:hanging="340"/>
      </w:pPr>
      <w:rPr>
        <w:rFonts w:ascii="Wingdings" w:hAnsi="Wingdings" w:hint="default"/>
        <w:color w:val="86B5BD" w:themeColor="text2"/>
        <w:sz w:val="20"/>
        <w:szCs w:val="20"/>
      </w:rPr>
    </w:lvl>
    <w:lvl w:ilvl="1">
      <w:start w:val="1"/>
      <w:numFmt w:val="bullet"/>
      <w:lvlText w:val="‒"/>
      <w:lvlJc w:val="left"/>
      <w:pPr>
        <w:ind w:left="680" w:hanging="340"/>
      </w:pPr>
      <w:rPr>
        <w:rFonts w:ascii="Arial" w:hAnsi="Arial" w:hint="default"/>
        <w:color w:val="86B5BD" w:themeColor="accent2"/>
      </w:rPr>
    </w:lvl>
    <w:lvl w:ilvl="2">
      <w:start w:val="1"/>
      <w:numFmt w:val="bullet"/>
      <w:lvlText w:val="‒"/>
      <w:lvlJc w:val="left"/>
      <w:pPr>
        <w:ind w:left="1020" w:hanging="340"/>
      </w:pPr>
      <w:rPr>
        <w:rFonts w:ascii="Arial" w:hAnsi="Arial" w:hint="default"/>
        <w:color w:val="86B5BD" w:themeColor="accent2"/>
      </w:rPr>
    </w:lvl>
    <w:lvl w:ilvl="3">
      <w:start w:val="1"/>
      <w:numFmt w:val="none"/>
      <w:lvlText w:val=""/>
      <w:lvlJc w:val="left"/>
      <w:pPr>
        <w:ind w:left="0" w:firstLine="0"/>
      </w:pPr>
      <w:rPr>
        <w:rFonts w:hint="default"/>
        <w:color w:val="86B5BD" w:themeColor="text2"/>
      </w:rPr>
    </w:lvl>
    <w:lvl w:ilvl="4">
      <w:start w:val="1"/>
      <w:numFmt w:val="none"/>
      <w:lvlText w:val=""/>
      <w:lvlJc w:val="left"/>
      <w:pPr>
        <w:ind w:left="0" w:firstLine="0"/>
      </w:pPr>
      <w:rPr>
        <w:rFonts w:hint="default"/>
        <w:color w:val="86B5BD" w:themeColor="text2"/>
      </w:rPr>
    </w:lvl>
    <w:lvl w:ilvl="5">
      <w:start w:val="1"/>
      <w:numFmt w:val="none"/>
      <w:lvlText w:val=""/>
      <w:lvlJc w:val="left"/>
      <w:pPr>
        <w:ind w:left="0" w:firstLine="0"/>
      </w:pPr>
      <w:rPr>
        <w:rFonts w:hint="default"/>
        <w:color w:val="86B5BD" w:themeColor="text2"/>
      </w:rPr>
    </w:lvl>
    <w:lvl w:ilvl="6">
      <w:start w:val="1"/>
      <w:numFmt w:val="none"/>
      <w:lvlText w:val=""/>
      <w:lvlJc w:val="left"/>
      <w:pPr>
        <w:ind w:left="0" w:firstLine="0"/>
      </w:pPr>
      <w:rPr>
        <w:rFonts w:hint="default"/>
        <w:color w:val="86B5BD" w:themeColor="text2"/>
      </w:rPr>
    </w:lvl>
    <w:lvl w:ilvl="7">
      <w:start w:val="1"/>
      <w:numFmt w:val="none"/>
      <w:lvlText w:val=""/>
      <w:lvlJc w:val="left"/>
      <w:pPr>
        <w:ind w:left="0" w:firstLine="0"/>
      </w:pPr>
      <w:rPr>
        <w:rFonts w:hint="default"/>
        <w:color w:val="86B5BD" w:themeColor="text2"/>
      </w:rPr>
    </w:lvl>
    <w:lvl w:ilvl="8">
      <w:start w:val="1"/>
      <w:numFmt w:val="none"/>
      <w:lvlText w:val=""/>
      <w:lvlJc w:val="left"/>
      <w:pPr>
        <w:ind w:left="0" w:firstLine="0"/>
      </w:pPr>
      <w:rPr>
        <w:rFonts w:hint="default"/>
        <w:color w:val="86B5BD" w:themeColor="text2"/>
      </w:rPr>
    </w:lvl>
  </w:abstractNum>
  <w:abstractNum w:abstractNumId="4" w15:restartNumberingAfterBreak="1">
    <w:nsid w:val="0CA67581"/>
    <w:multiLevelType w:val="multilevel"/>
    <w:tmpl w:val="81668E3C"/>
    <w:lvl w:ilvl="0">
      <w:start w:val="1"/>
      <w:numFmt w:val="bullet"/>
      <w:lvlText w:val=""/>
      <w:lvlJc w:val="left"/>
      <w:pPr>
        <w:ind w:left="680" w:hanging="340"/>
      </w:pPr>
      <w:rPr>
        <w:rFonts w:ascii="Wingdings" w:hAnsi="Wingdings" w:hint="default"/>
        <w:b w:val="0"/>
        <w:i w:val="0"/>
        <w:color w:val="86B5BD" w:themeColor="text2"/>
        <w:spacing w:val="0"/>
        <w:w w:val="100"/>
        <w:kern w:val="0"/>
        <w:position w:val="0"/>
        <w:sz w:val="20"/>
      </w:rPr>
    </w:lvl>
    <w:lvl w:ilvl="1">
      <w:start w:val="1"/>
      <w:numFmt w:val="bullet"/>
      <w:lvlText w:val="‒"/>
      <w:lvlJc w:val="left"/>
      <w:pPr>
        <w:ind w:left="1020" w:hanging="340"/>
      </w:pPr>
      <w:rPr>
        <w:rFonts w:ascii="Arial" w:hAnsi="Arial" w:hint="default"/>
        <w:color w:val="86B5BD" w:themeColor="accent2"/>
      </w:rPr>
    </w:lvl>
    <w:lvl w:ilvl="2">
      <w:start w:val="1"/>
      <w:numFmt w:val="bullet"/>
      <w:lvlText w:val="‒"/>
      <w:lvlJc w:val="left"/>
      <w:pPr>
        <w:ind w:left="1360" w:hanging="340"/>
      </w:pPr>
      <w:rPr>
        <w:rFonts w:ascii="Arial" w:hAnsi="Arial" w:hint="default"/>
        <w:color w:val="86B5BD" w:themeColor="accent2"/>
      </w:rPr>
    </w:lvl>
    <w:lvl w:ilvl="3">
      <w:start w:val="1"/>
      <w:numFmt w:val="none"/>
      <w:lvlText w:val=""/>
      <w:lvlJc w:val="left"/>
      <w:pPr>
        <w:ind w:left="340" w:firstLine="0"/>
      </w:pPr>
      <w:rPr>
        <w:rFonts w:hint="default"/>
        <w:color w:val="86B5BD" w:themeColor="text2"/>
      </w:rPr>
    </w:lvl>
    <w:lvl w:ilvl="4">
      <w:start w:val="1"/>
      <w:numFmt w:val="none"/>
      <w:lvlText w:val=""/>
      <w:lvlJc w:val="left"/>
      <w:pPr>
        <w:ind w:left="340" w:firstLine="0"/>
      </w:pPr>
      <w:rPr>
        <w:rFonts w:hint="default"/>
        <w:color w:val="86B5BD" w:themeColor="text2"/>
      </w:rPr>
    </w:lvl>
    <w:lvl w:ilvl="5">
      <w:start w:val="1"/>
      <w:numFmt w:val="none"/>
      <w:lvlText w:val=""/>
      <w:lvlJc w:val="left"/>
      <w:pPr>
        <w:ind w:left="340" w:firstLine="0"/>
      </w:pPr>
      <w:rPr>
        <w:rFonts w:hint="default"/>
        <w:color w:val="86B5BD" w:themeColor="text2"/>
      </w:rPr>
    </w:lvl>
    <w:lvl w:ilvl="6">
      <w:start w:val="1"/>
      <w:numFmt w:val="none"/>
      <w:lvlText w:val=""/>
      <w:lvlJc w:val="left"/>
      <w:pPr>
        <w:ind w:left="340" w:firstLine="0"/>
      </w:pPr>
      <w:rPr>
        <w:rFonts w:hint="default"/>
        <w:color w:val="86B5BD" w:themeColor="text2"/>
      </w:rPr>
    </w:lvl>
    <w:lvl w:ilvl="7">
      <w:start w:val="1"/>
      <w:numFmt w:val="none"/>
      <w:lvlText w:val=""/>
      <w:lvlJc w:val="left"/>
      <w:pPr>
        <w:ind w:left="340" w:firstLine="0"/>
      </w:pPr>
      <w:rPr>
        <w:rFonts w:hint="default"/>
        <w:color w:val="86B5BD" w:themeColor="text2"/>
      </w:rPr>
    </w:lvl>
    <w:lvl w:ilvl="8">
      <w:start w:val="1"/>
      <w:numFmt w:val="none"/>
      <w:lvlText w:val=""/>
      <w:lvlJc w:val="left"/>
      <w:pPr>
        <w:ind w:left="340" w:firstLine="0"/>
      </w:pPr>
      <w:rPr>
        <w:rFonts w:hint="default"/>
        <w:color w:val="86B5BD" w:themeColor="text2"/>
      </w:rPr>
    </w:lvl>
  </w:abstractNum>
  <w:abstractNum w:abstractNumId="5" w15:restartNumberingAfterBreak="0">
    <w:nsid w:val="10007F0C"/>
    <w:multiLevelType w:val="multilevel"/>
    <w:tmpl w:val="92508D5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 w15:restartNumberingAfterBreak="1">
    <w:nsid w:val="14703413"/>
    <w:multiLevelType w:val="multilevel"/>
    <w:tmpl w:val="19B476A0"/>
    <w:lvl w:ilvl="0">
      <w:start w:val="1"/>
      <w:numFmt w:val="bullet"/>
      <w:lvlText w:val=""/>
      <w:lvlJc w:val="left"/>
      <w:pPr>
        <w:ind w:left="680" w:hanging="340"/>
      </w:pPr>
      <w:rPr>
        <w:rFonts w:ascii="Wingdings" w:hAnsi="Wingdings" w:hint="default"/>
        <w:b w:val="0"/>
        <w:i w:val="0"/>
        <w:color w:val="86B5BD" w:themeColor="text2"/>
        <w:spacing w:val="0"/>
        <w:w w:val="100"/>
        <w:kern w:val="0"/>
        <w:position w:val="0"/>
        <w:sz w:val="20"/>
      </w:rPr>
    </w:lvl>
    <w:lvl w:ilvl="1">
      <w:start w:val="1"/>
      <w:numFmt w:val="bullet"/>
      <w:lvlText w:val="‒"/>
      <w:lvlJc w:val="left"/>
      <w:pPr>
        <w:ind w:left="1020" w:hanging="340"/>
      </w:pPr>
      <w:rPr>
        <w:rFonts w:ascii="Arial" w:hAnsi="Arial" w:hint="default"/>
        <w:color w:val="86B5BD" w:themeColor="accent2"/>
      </w:rPr>
    </w:lvl>
    <w:lvl w:ilvl="2">
      <w:start w:val="1"/>
      <w:numFmt w:val="bullet"/>
      <w:lvlText w:val="‒"/>
      <w:lvlJc w:val="left"/>
      <w:pPr>
        <w:ind w:left="1360" w:hanging="340"/>
      </w:pPr>
      <w:rPr>
        <w:rFonts w:ascii="Arial" w:hAnsi="Arial" w:hint="default"/>
        <w:color w:val="86B5BD" w:themeColor="accent2"/>
      </w:rPr>
    </w:lvl>
    <w:lvl w:ilvl="3">
      <w:start w:val="1"/>
      <w:numFmt w:val="none"/>
      <w:lvlText w:val=""/>
      <w:lvlJc w:val="left"/>
      <w:pPr>
        <w:ind w:left="340" w:firstLine="0"/>
      </w:pPr>
      <w:rPr>
        <w:rFonts w:hint="default"/>
        <w:color w:val="86B5BD" w:themeColor="text2"/>
      </w:rPr>
    </w:lvl>
    <w:lvl w:ilvl="4">
      <w:start w:val="1"/>
      <w:numFmt w:val="none"/>
      <w:lvlText w:val=""/>
      <w:lvlJc w:val="left"/>
      <w:pPr>
        <w:ind w:left="340" w:firstLine="0"/>
      </w:pPr>
      <w:rPr>
        <w:rFonts w:hint="default"/>
        <w:color w:val="86B5BD" w:themeColor="text2"/>
      </w:rPr>
    </w:lvl>
    <w:lvl w:ilvl="5">
      <w:start w:val="1"/>
      <w:numFmt w:val="none"/>
      <w:lvlText w:val=""/>
      <w:lvlJc w:val="left"/>
      <w:pPr>
        <w:ind w:left="340" w:firstLine="0"/>
      </w:pPr>
      <w:rPr>
        <w:rFonts w:hint="default"/>
        <w:color w:val="86B5BD" w:themeColor="text2"/>
      </w:rPr>
    </w:lvl>
    <w:lvl w:ilvl="6">
      <w:start w:val="1"/>
      <w:numFmt w:val="none"/>
      <w:lvlText w:val=""/>
      <w:lvlJc w:val="left"/>
      <w:pPr>
        <w:ind w:left="340" w:firstLine="0"/>
      </w:pPr>
      <w:rPr>
        <w:rFonts w:hint="default"/>
        <w:color w:val="86B5BD" w:themeColor="text2"/>
      </w:rPr>
    </w:lvl>
    <w:lvl w:ilvl="7">
      <w:start w:val="1"/>
      <w:numFmt w:val="none"/>
      <w:lvlText w:val=""/>
      <w:lvlJc w:val="left"/>
      <w:pPr>
        <w:ind w:left="340" w:firstLine="0"/>
      </w:pPr>
      <w:rPr>
        <w:rFonts w:hint="default"/>
        <w:color w:val="86B5BD" w:themeColor="text2"/>
      </w:rPr>
    </w:lvl>
    <w:lvl w:ilvl="8">
      <w:start w:val="1"/>
      <w:numFmt w:val="none"/>
      <w:lvlText w:val=""/>
      <w:lvlJc w:val="left"/>
      <w:pPr>
        <w:ind w:left="340" w:firstLine="0"/>
      </w:pPr>
      <w:rPr>
        <w:rFonts w:hint="default"/>
        <w:color w:val="86B5BD" w:themeColor="text2"/>
      </w:rPr>
    </w:lvl>
  </w:abstractNum>
  <w:abstractNum w:abstractNumId="7" w15:restartNumberingAfterBreak="0">
    <w:nsid w:val="178463C6"/>
    <w:multiLevelType w:val="hybridMultilevel"/>
    <w:tmpl w:val="8A484BC2"/>
    <w:lvl w:ilvl="0" w:tplc="0409000F">
      <w:start w:val="1"/>
      <w:numFmt w:val="decimal"/>
      <w:lvlText w:val="%1."/>
      <w:lvlJc w:val="left"/>
      <w:pPr>
        <w:ind w:left="720" w:hanging="360"/>
      </w:pPr>
    </w:lvl>
    <w:lvl w:ilvl="1" w:tplc="04090019">
      <w:start w:val="1"/>
      <w:numFmt w:val="lowerLetter"/>
      <w:lvlText w:val="%2."/>
      <w:lvlJc w:val="left"/>
      <w:pPr>
        <w:ind w:left="1440" w:hanging="360"/>
      </w:pPr>
    </w:lvl>
    <w:lvl w:ilvl="2" w:tplc="0409001B">
      <w:start w:val="1"/>
      <w:numFmt w:val="lowerRoman"/>
      <w:lvlText w:val="%3."/>
      <w:lvlJc w:val="right"/>
      <w:pPr>
        <w:ind w:left="2160" w:hanging="180"/>
      </w:pPr>
    </w:lvl>
    <w:lvl w:ilvl="3" w:tplc="0409000F">
      <w:start w:val="1"/>
      <w:numFmt w:val="decimal"/>
      <w:lvlText w:val="%4."/>
      <w:lvlJc w:val="left"/>
      <w:pPr>
        <w:ind w:left="2880" w:hanging="360"/>
      </w:pPr>
    </w:lvl>
    <w:lvl w:ilvl="4" w:tplc="04090019">
      <w:start w:val="1"/>
      <w:numFmt w:val="lowerLetter"/>
      <w:lvlText w:val="%5."/>
      <w:lvlJc w:val="left"/>
      <w:pPr>
        <w:ind w:left="3600" w:hanging="360"/>
      </w:pPr>
    </w:lvl>
    <w:lvl w:ilvl="5" w:tplc="0409001B">
      <w:start w:val="1"/>
      <w:numFmt w:val="lowerRoman"/>
      <w:lvlText w:val="%6."/>
      <w:lvlJc w:val="right"/>
      <w:pPr>
        <w:ind w:left="4320" w:hanging="180"/>
      </w:pPr>
    </w:lvl>
    <w:lvl w:ilvl="6" w:tplc="0409000F">
      <w:start w:val="1"/>
      <w:numFmt w:val="decimal"/>
      <w:lvlText w:val="%7."/>
      <w:lvlJc w:val="left"/>
      <w:pPr>
        <w:ind w:left="5040" w:hanging="360"/>
      </w:pPr>
    </w:lvl>
    <w:lvl w:ilvl="7" w:tplc="04090019">
      <w:start w:val="1"/>
      <w:numFmt w:val="lowerLetter"/>
      <w:lvlText w:val="%8."/>
      <w:lvlJc w:val="left"/>
      <w:pPr>
        <w:ind w:left="5760" w:hanging="360"/>
      </w:pPr>
    </w:lvl>
    <w:lvl w:ilvl="8" w:tplc="0409001B">
      <w:start w:val="1"/>
      <w:numFmt w:val="lowerRoman"/>
      <w:lvlText w:val="%9."/>
      <w:lvlJc w:val="right"/>
      <w:pPr>
        <w:ind w:left="6480" w:hanging="180"/>
      </w:pPr>
    </w:lvl>
  </w:abstractNum>
  <w:abstractNum w:abstractNumId="8" w15:restartNumberingAfterBreak="0">
    <w:nsid w:val="1D74325D"/>
    <w:multiLevelType w:val="multilevel"/>
    <w:tmpl w:val="8B1AE1F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 w15:restartNumberingAfterBreak="0">
    <w:nsid w:val="1EBF2E5F"/>
    <w:multiLevelType w:val="hybridMultilevel"/>
    <w:tmpl w:val="45FEA5DE"/>
    <w:lvl w:ilvl="0" w:tplc="A90A6176">
      <w:start w:val="1"/>
      <w:numFmt w:val="bullet"/>
      <w:lvlText w:val=""/>
      <w:lvlJc w:val="left"/>
      <w:pPr>
        <w:ind w:left="720" w:hanging="360"/>
      </w:pPr>
      <w:rPr>
        <w:rFonts w:ascii="Wingdings" w:hAnsi="Wingdings" w:hint="default"/>
        <w:color w:val="86B5BD" w:themeColor="text2"/>
        <w:sz w:val="20"/>
        <w:szCs w:val="20"/>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0" w15:restartNumberingAfterBreak="0">
    <w:nsid w:val="21DD4490"/>
    <w:multiLevelType w:val="multilevel"/>
    <w:tmpl w:val="40EE3D44"/>
    <w:numStyleLink w:val="ListHeadings"/>
  </w:abstractNum>
  <w:abstractNum w:abstractNumId="11" w15:restartNumberingAfterBreak="0">
    <w:nsid w:val="21ECF32C"/>
    <w:multiLevelType w:val="hybridMultilevel"/>
    <w:tmpl w:val="D56632E4"/>
    <w:lvl w:ilvl="0" w:tplc="DBFE186A">
      <w:numFmt w:val="bullet"/>
      <w:lvlText w:val="▪"/>
      <w:lvlJc w:val="left"/>
      <w:pPr>
        <w:ind w:left="720" w:hanging="360"/>
      </w:pPr>
      <w:rPr>
        <w:rFonts w:ascii="Verdana" w:hAnsi="Verdana" w:hint="default"/>
      </w:rPr>
    </w:lvl>
    <w:lvl w:ilvl="1" w:tplc="0492C8CA">
      <w:start w:val="1"/>
      <w:numFmt w:val="bullet"/>
      <w:lvlText w:val="o"/>
      <w:lvlJc w:val="left"/>
      <w:pPr>
        <w:ind w:left="1440" w:hanging="360"/>
      </w:pPr>
      <w:rPr>
        <w:rFonts w:ascii="Courier New" w:hAnsi="Courier New" w:hint="default"/>
      </w:rPr>
    </w:lvl>
    <w:lvl w:ilvl="2" w:tplc="A09C310E">
      <w:start w:val="1"/>
      <w:numFmt w:val="bullet"/>
      <w:lvlText w:val=""/>
      <w:lvlJc w:val="left"/>
      <w:pPr>
        <w:ind w:left="2160" w:hanging="360"/>
      </w:pPr>
      <w:rPr>
        <w:rFonts w:ascii="Wingdings" w:hAnsi="Wingdings" w:hint="default"/>
      </w:rPr>
    </w:lvl>
    <w:lvl w:ilvl="3" w:tplc="753E67B6">
      <w:start w:val="1"/>
      <w:numFmt w:val="bullet"/>
      <w:lvlText w:val=""/>
      <w:lvlJc w:val="left"/>
      <w:pPr>
        <w:ind w:left="2880" w:hanging="360"/>
      </w:pPr>
      <w:rPr>
        <w:rFonts w:ascii="Symbol" w:hAnsi="Symbol" w:hint="default"/>
      </w:rPr>
    </w:lvl>
    <w:lvl w:ilvl="4" w:tplc="4C8AA6CE">
      <w:start w:val="1"/>
      <w:numFmt w:val="bullet"/>
      <w:lvlText w:val="o"/>
      <w:lvlJc w:val="left"/>
      <w:pPr>
        <w:ind w:left="3600" w:hanging="360"/>
      </w:pPr>
      <w:rPr>
        <w:rFonts w:ascii="Courier New" w:hAnsi="Courier New" w:hint="default"/>
      </w:rPr>
    </w:lvl>
    <w:lvl w:ilvl="5" w:tplc="97A28CC6">
      <w:start w:val="1"/>
      <w:numFmt w:val="bullet"/>
      <w:lvlText w:val=""/>
      <w:lvlJc w:val="left"/>
      <w:pPr>
        <w:ind w:left="4320" w:hanging="360"/>
      </w:pPr>
      <w:rPr>
        <w:rFonts w:ascii="Wingdings" w:hAnsi="Wingdings" w:hint="default"/>
      </w:rPr>
    </w:lvl>
    <w:lvl w:ilvl="6" w:tplc="F496AF36">
      <w:start w:val="1"/>
      <w:numFmt w:val="bullet"/>
      <w:lvlText w:val=""/>
      <w:lvlJc w:val="left"/>
      <w:pPr>
        <w:ind w:left="5040" w:hanging="360"/>
      </w:pPr>
      <w:rPr>
        <w:rFonts w:ascii="Symbol" w:hAnsi="Symbol" w:hint="default"/>
      </w:rPr>
    </w:lvl>
    <w:lvl w:ilvl="7" w:tplc="1FF08CC6">
      <w:start w:val="1"/>
      <w:numFmt w:val="bullet"/>
      <w:lvlText w:val="o"/>
      <w:lvlJc w:val="left"/>
      <w:pPr>
        <w:ind w:left="5760" w:hanging="360"/>
      </w:pPr>
      <w:rPr>
        <w:rFonts w:ascii="Courier New" w:hAnsi="Courier New" w:hint="default"/>
      </w:rPr>
    </w:lvl>
    <w:lvl w:ilvl="8" w:tplc="F51A9128">
      <w:start w:val="1"/>
      <w:numFmt w:val="bullet"/>
      <w:lvlText w:val=""/>
      <w:lvlJc w:val="left"/>
      <w:pPr>
        <w:ind w:left="6480" w:hanging="360"/>
      </w:pPr>
      <w:rPr>
        <w:rFonts w:ascii="Wingdings" w:hAnsi="Wingdings" w:hint="default"/>
      </w:rPr>
    </w:lvl>
  </w:abstractNum>
  <w:abstractNum w:abstractNumId="12" w15:restartNumberingAfterBreak="0">
    <w:nsid w:val="2A57071C"/>
    <w:multiLevelType w:val="hybridMultilevel"/>
    <w:tmpl w:val="02F6F2E4"/>
    <w:lvl w:ilvl="0" w:tplc="CA001D56">
      <w:start w:val="1"/>
      <w:numFmt w:val="bullet"/>
      <w:lvlText w:val=""/>
      <w:lvlJc w:val="left"/>
      <w:pPr>
        <w:ind w:left="720" w:hanging="360"/>
      </w:pPr>
      <w:rPr>
        <w:rFonts w:ascii="Wingdings" w:hAnsi="Wingdings" w:hint="default"/>
        <w:color w:val="86B5BD" w:themeColor="text2"/>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3" w15:restartNumberingAfterBreak="0">
    <w:nsid w:val="32DA155D"/>
    <w:multiLevelType w:val="multilevel"/>
    <w:tmpl w:val="A87E5A5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 w15:restartNumberingAfterBreak="1">
    <w:nsid w:val="33FD2D84"/>
    <w:multiLevelType w:val="multilevel"/>
    <w:tmpl w:val="D5FE3058"/>
    <w:lvl w:ilvl="0">
      <w:start w:val="1"/>
      <w:numFmt w:val="bullet"/>
      <w:lvlText w:val=""/>
      <w:lvlJc w:val="left"/>
      <w:pPr>
        <w:ind w:left="680" w:hanging="340"/>
      </w:pPr>
      <w:rPr>
        <w:rFonts w:ascii="Wingdings" w:hAnsi="Wingdings" w:hint="default"/>
        <w:b w:val="0"/>
        <w:i w:val="0"/>
        <w:color w:val="86B5BD" w:themeColor="text2"/>
        <w:spacing w:val="0"/>
        <w:w w:val="100"/>
        <w:kern w:val="0"/>
        <w:position w:val="0"/>
        <w:sz w:val="20"/>
      </w:rPr>
    </w:lvl>
    <w:lvl w:ilvl="1">
      <w:start w:val="1"/>
      <w:numFmt w:val="bullet"/>
      <w:lvlText w:val="‒"/>
      <w:lvlJc w:val="left"/>
      <w:pPr>
        <w:ind w:left="1020" w:hanging="340"/>
      </w:pPr>
      <w:rPr>
        <w:rFonts w:ascii="Arial" w:hAnsi="Arial" w:hint="default"/>
        <w:color w:val="86B5BD" w:themeColor="accent2"/>
      </w:rPr>
    </w:lvl>
    <w:lvl w:ilvl="2">
      <w:start w:val="1"/>
      <w:numFmt w:val="bullet"/>
      <w:lvlText w:val="‒"/>
      <w:lvlJc w:val="left"/>
      <w:pPr>
        <w:ind w:left="1360" w:hanging="340"/>
      </w:pPr>
      <w:rPr>
        <w:rFonts w:ascii="Arial" w:hAnsi="Arial" w:hint="default"/>
        <w:color w:val="86B5BD" w:themeColor="accent2"/>
      </w:rPr>
    </w:lvl>
    <w:lvl w:ilvl="3">
      <w:start w:val="1"/>
      <w:numFmt w:val="none"/>
      <w:lvlText w:val=""/>
      <w:lvlJc w:val="left"/>
      <w:pPr>
        <w:ind w:left="340" w:firstLine="0"/>
      </w:pPr>
      <w:rPr>
        <w:rFonts w:hint="default"/>
        <w:color w:val="86B5BD" w:themeColor="text2"/>
      </w:rPr>
    </w:lvl>
    <w:lvl w:ilvl="4">
      <w:start w:val="1"/>
      <w:numFmt w:val="none"/>
      <w:lvlText w:val=""/>
      <w:lvlJc w:val="left"/>
      <w:pPr>
        <w:ind w:left="340" w:firstLine="0"/>
      </w:pPr>
      <w:rPr>
        <w:rFonts w:hint="default"/>
        <w:color w:val="86B5BD" w:themeColor="text2"/>
      </w:rPr>
    </w:lvl>
    <w:lvl w:ilvl="5">
      <w:start w:val="1"/>
      <w:numFmt w:val="none"/>
      <w:lvlText w:val=""/>
      <w:lvlJc w:val="left"/>
      <w:pPr>
        <w:ind w:left="340" w:firstLine="0"/>
      </w:pPr>
      <w:rPr>
        <w:rFonts w:hint="default"/>
        <w:color w:val="86B5BD" w:themeColor="text2"/>
      </w:rPr>
    </w:lvl>
    <w:lvl w:ilvl="6">
      <w:start w:val="1"/>
      <w:numFmt w:val="none"/>
      <w:lvlText w:val=""/>
      <w:lvlJc w:val="left"/>
      <w:pPr>
        <w:ind w:left="340" w:firstLine="0"/>
      </w:pPr>
      <w:rPr>
        <w:rFonts w:hint="default"/>
        <w:color w:val="86B5BD" w:themeColor="text2"/>
      </w:rPr>
    </w:lvl>
    <w:lvl w:ilvl="7">
      <w:start w:val="1"/>
      <w:numFmt w:val="none"/>
      <w:lvlText w:val=""/>
      <w:lvlJc w:val="left"/>
      <w:pPr>
        <w:ind w:left="340" w:firstLine="0"/>
      </w:pPr>
      <w:rPr>
        <w:rFonts w:hint="default"/>
        <w:color w:val="86B5BD" w:themeColor="text2"/>
      </w:rPr>
    </w:lvl>
    <w:lvl w:ilvl="8">
      <w:start w:val="1"/>
      <w:numFmt w:val="none"/>
      <w:lvlText w:val=""/>
      <w:lvlJc w:val="left"/>
      <w:pPr>
        <w:ind w:left="340" w:firstLine="0"/>
      </w:pPr>
      <w:rPr>
        <w:rFonts w:hint="default"/>
        <w:color w:val="86B5BD" w:themeColor="text2"/>
      </w:rPr>
    </w:lvl>
  </w:abstractNum>
  <w:abstractNum w:abstractNumId="15" w15:restartNumberingAfterBreak="0">
    <w:nsid w:val="3B9C04A7"/>
    <w:multiLevelType w:val="multilevel"/>
    <w:tmpl w:val="266EA4E6"/>
    <w:lvl w:ilvl="0">
      <w:start w:val="1"/>
      <w:numFmt w:val="bullet"/>
      <w:lvlText w:val="▪"/>
      <w:lvlJc w:val="left"/>
      <w:pPr>
        <w:ind w:left="357" w:hanging="357"/>
      </w:pPr>
      <w:rPr>
        <w:rFonts w:ascii="Arial" w:hAnsi="Arial" w:hint="default"/>
        <w:b w:val="0"/>
        <w:i w:val="0"/>
        <w:color w:val="86B5BD" w:themeColor="text2"/>
        <w:spacing w:val="0"/>
        <w:w w:val="100"/>
        <w:kern w:val="0"/>
        <w:position w:val="0"/>
        <w:sz w:val="28"/>
      </w:rPr>
    </w:lvl>
    <w:lvl w:ilvl="1">
      <w:start w:val="1"/>
      <w:numFmt w:val="bullet"/>
      <w:lvlText w:val="o"/>
      <w:lvlJc w:val="left"/>
      <w:pPr>
        <w:ind w:left="1440" w:hanging="363"/>
      </w:pPr>
      <w:rPr>
        <w:rFonts w:ascii="Courier New" w:hAnsi="Courier New" w:hint="default"/>
        <w:color w:val="auto"/>
      </w:rPr>
    </w:lvl>
    <w:lvl w:ilvl="2">
      <w:start w:val="1"/>
      <w:numFmt w:val="bullet"/>
      <w:lvlText w:val="▪"/>
      <w:lvlJc w:val="left"/>
      <w:pPr>
        <w:ind w:left="2160" w:hanging="363"/>
      </w:pPr>
      <w:rPr>
        <w:rFonts w:ascii="Arial" w:hAnsi="Arial" w:hint="default"/>
        <w:color w:val="auto"/>
      </w:rPr>
    </w:lvl>
    <w:lvl w:ilvl="3">
      <w:start w:val="1"/>
      <w:numFmt w:val="bullet"/>
      <w:pStyle w:val="ListBullet4"/>
      <w:lvlText w:val="‒"/>
      <w:lvlJc w:val="left"/>
      <w:pPr>
        <w:ind w:left="1136" w:hanging="284"/>
      </w:pPr>
      <w:rPr>
        <w:rFonts w:ascii="Arial" w:hAnsi="Arial" w:hint="default"/>
        <w:color w:val="86B5BD" w:themeColor="text2"/>
      </w:rPr>
    </w:lvl>
    <w:lvl w:ilvl="4">
      <w:start w:val="1"/>
      <w:numFmt w:val="bullet"/>
      <w:pStyle w:val="ListContinue5"/>
      <w:lvlText w:val="‒"/>
      <w:lvlJc w:val="left"/>
      <w:pPr>
        <w:ind w:left="1420" w:hanging="284"/>
      </w:pPr>
      <w:rPr>
        <w:rFonts w:ascii="Arial" w:hAnsi="Arial" w:hint="default"/>
        <w:color w:val="86B5BD" w:themeColor="text2"/>
      </w:rPr>
    </w:lvl>
    <w:lvl w:ilvl="5">
      <w:start w:val="1"/>
      <w:numFmt w:val="bullet"/>
      <w:lvlText w:val="‒"/>
      <w:lvlJc w:val="left"/>
      <w:pPr>
        <w:ind w:left="1704" w:hanging="284"/>
      </w:pPr>
      <w:rPr>
        <w:rFonts w:ascii="Arial" w:hAnsi="Arial" w:hint="default"/>
        <w:color w:val="86B5BD" w:themeColor="text2"/>
      </w:rPr>
    </w:lvl>
    <w:lvl w:ilvl="6">
      <w:start w:val="1"/>
      <w:numFmt w:val="bullet"/>
      <w:lvlText w:val="‒"/>
      <w:lvlJc w:val="left"/>
      <w:pPr>
        <w:ind w:left="1988" w:hanging="284"/>
      </w:pPr>
      <w:rPr>
        <w:rFonts w:ascii="Arial" w:hAnsi="Arial" w:hint="default"/>
        <w:color w:val="86B5BD" w:themeColor="text2"/>
      </w:rPr>
    </w:lvl>
    <w:lvl w:ilvl="7">
      <w:start w:val="1"/>
      <w:numFmt w:val="bullet"/>
      <w:lvlText w:val="‒"/>
      <w:lvlJc w:val="left"/>
      <w:pPr>
        <w:ind w:left="2272" w:hanging="284"/>
      </w:pPr>
      <w:rPr>
        <w:rFonts w:ascii="Arial" w:hAnsi="Arial" w:hint="default"/>
        <w:color w:val="86B5BD" w:themeColor="text2"/>
      </w:rPr>
    </w:lvl>
    <w:lvl w:ilvl="8">
      <w:start w:val="1"/>
      <w:numFmt w:val="bullet"/>
      <w:lvlText w:val="‒"/>
      <w:lvlJc w:val="left"/>
      <w:pPr>
        <w:ind w:left="2556" w:hanging="284"/>
      </w:pPr>
      <w:rPr>
        <w:rFonts w:ascii="Arial" w:hAnsi="Arial" w:hint="default"/>
        <w:color w:val="86B5BD" w:themeColor="text2"/>
      </w:rPr>
    </w:lvl>
  </w:abstractNum>
  <w:abstractNum w:abstractNumId="16" w15:restartNumberingAfterBreak="0">
    <w:nsid w:val="3C3C1835"/>
    <w:multiLevelType w:val="multilevel"/>
    <w:tmpl w:val="26DADBEA"/>
    <w:lvl w:ilvl="0">
      <w:start w:val="1"/>
      <w:numFmt w:val="bullet"/>
      <w:lvlText w:val=""/>
      <w:lvlJc w:val="left"/>
      <w:pPr>
        <w:ind w:left="340" w:hanging="340"/>
      </w:pPr>
      <w:rPr>
        <w:rFonts w:ascii="Wingdings" w:hAnsi="Wingdings" w:hint="default"/>
        <w:color w:val="86B5BD" w:themeColor="text2"/>
        <w:sz w:val="20"/>
        <w:szCs w:val="20"/>
      </w:rPr>
    </w:lvl>
    <w:lvl w:ilvl="1">
      <w:start w:val="1"/>
      <w:numFmt w:val="bullet"/>
      <w:lvlText w:val="‒"/>
      <w:lvlJc w:val="left"/>
      <w:pPr>
        <w:ind w:left="680" w:hanging="340"/>
      </w:pPr>
      <w:rPr>
        <w:rFonts w:ascii="Arial" w:hAnsi="Arial" w:hint="default"/>
        <w:color w:val="86B5BD" w:themeColor="accent2"/>
      </w:rPr>
    </w:lvl>
    <w:lvl w:ilvl="2">
      <w:start w:val="1"/>
      <w:numFmt w:val="bullet"/>
      <w:lvlText w:val="‒"/>
      <w:lvlJc w:val="left"/>
      <w:pPr>
        <w:ind w:left="1020" w:hanging="340"/>
      </w:pPr>
      <w:rPr>
        <w:rFonts w:ascii="Arial" w:hAnsi="Arial" w:hint="default"/>
        <w:color w:val="86B5BD" w:themeColor="accent2"/>
      </w:rPr>
    </w:lvl>
    <w:lvl w:ilvl="3">
      <w:start w:val="1"/>
      <w:numFmt w:val="none"/>
      <w:lvlText w:val=""/>
      <w:lvlJc w:val="left"/>
      <w:pPr>
        <w:ind w:left="0" w:firstLine="0"/>
      </w:pPr>
      <w:rPr>
        <w:rFonts w:hint="default"/>
        <w:color w:val="86B5BD" w:themeColor="text2"/>
      </w:rPr>
    </w:lvl>
    <w:lvl w:ilvl="4">
      <w:start w:val="1"/>
      <w:numFmt w:val="none"/>
      <w:lvlText w:val=""/>
      <w:lvlJc w:val="left"/>
      <w:pPr>
        <w:ind w:left="0" w:firstLine="0"/>
      </w:pPr>
      <w:rPr>
        <w:rFonts w:hint="default"/>
        <w:color w:val="86B5BD" w:themeColor="text2"/>
      </w:rPr>
    </w:lvl>
    <w:lvl w:ilvl="5">
      <w:start w:val="1"/>
      <w:numFmt w:val="none"/>
      <w:lvlText w:val=""/>
      <w:lvlJc w:val="left"/>
      <w:pPr>
        <w:ind w:left="0" w:firstLine="0"/>
      </w:pPr>
      <w:rPr>
        <w:rFonts w:hint="default"/>
        <w:color w:val="86B5BD" w:themeColor="text2"/>
      </w:rPr>
    </w:lvl>
    <w:lvl w:ilvl="6">
      <w:start w:val="1"/>
      <w:numFmt w:val="none"/>
      <w:lvlText w:val=""/>
      <w:lvlJc w:val="left"/>
      <w:pPr>
        <w:ind w:left="0" w:firstLine="0"/>
      </w:pPr>
      <w:rPr>
        <w:rFonts w:hint="default"/>
        <w:color w:val="86B5BD" w:themeColor="text2"/>
      </w:rPr>
    </w:lvl>
    <w:lvl w:ilvl="7">
      <w:start w:val="1"/>
      <w:numFmt w:val="none"/>
      <w:lvlText w:val=""/>
      <w:lvlJc w:val="left"/>
      <w:pPr>
        <w:ind w:left="0" w:firstLine="0"/>
      </w:pPr>
      <w:rPr>
        <w:rFonts w:hint="default"/>
        <w:color w:val="86B5BD" w:themeColor="text2"/>
      </w:rPr>
    </w:lvl>
    <w:lvl w:ilvl="8">
      <w:start w:val="1"/>
      <w:numFmt w:val="none"/>
      <w:lvlText w:val=""/>
      <w:lvlJc w:val="left"/>
      <w:pPr>
        <w:ind w:left="0" w:firstLine="0"/>
      </w:pPr>
      <w:rPr>
        <w:rFonts w:hint="default"/>
        <w:color w:val="86B5BD" w:themeColor="text2"/>
      </w:rPr>
    </w:lvl>
  </w:abstractNum>
  <w:abstractNum w:abstractNumId="17" w15:restartNumberingAfterBreak="0">
    <w:nsid w:val="42F03771"/>
    <w:multiLevelType w:val="hybridMultilevel"/>
    <w:tmpl w:val="71622ED0"/>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start w:val="1"/>
      <w:numFmt w:val="bullet"/>
      <w:lvlText w:val=""/>
      <w:lvlJc w:val="left"/>
      <w:pPr>
        <w:ind w:left="2160" w:hanging="360"/>
      </w:pPr>
      <w:rPr>
        <w:rFonts w:ascii="Wingdings" w:hAnsi="Wingdings" w:hint="default"/>
      </w:rPr>
    </w:lvl>
    <w:lvl w:ilvl="3" w:tplc="04090001">
      <w:start w:val="1"/>
      <w:numFmt w:val="bullet"/>
      <w:lvlText w:val=""/>
      <w:lvlJc w:val="left"/>
      <w:pPr>
        <w:ind w:left="2880" w:hanging="360"/>
      </w:pPr>
      <w:rPr>
        <w:rFonts w:ascii="Symbol" w:hAnsi="Symbol" w:hint="default"/>
      </w:rPr>
    </w:lvl>
    <w:lvl w:ilvl="4" w:tplc="04090003">
      <w:start w:val="1"/>
      <w:numFmt w:val="bullet"/>
      <w:lvlText w:val="o"/>
      <w:lvlJc w:val="left"/>
      <w:pPr>
        <w:ind w:left="3600" w:hanging="360"/>
      </w:pPr>
      <w:rPr>
        <w:rFonts w:ascii="Courier New" w:hAnsi="Courier New" w:cs="Courier New" w:hint="default"/>
      </w:rPr>
    </w:lvl>
    <w:lvl w:ilvl="5" w:tplc="04090005">
      <w:start w:val="1"/>
      <w:numFmt w:val="bullet"/>
      <w:lvlText w:val=""/>
      <w:lvlJc w:val="left"/>
      <w:pPr>
        <w:ind w:left="4320" w:hanging="360"/>
      </w:pPr>
      <w:rPr>
        <w:rFonts w:ascii="Wingdings" w:hAnsi="Wingdings" w:hint="default"/>
      </w:rPr>
    </w:lvl>
    <w:lvl w:ilvl="6" w:tplc="04090001">
      <w:start w:val="1"/>
      <w:numFmt w:val="bullet"/>
      <w:lvlText w:val=""/>
      <w:lvlJc w:val="left"/>
      <w:pPr>
        <w:ind w:left="5040" w:hanging="360"/>
      </w:pPr>
      <w:rPr>
        <w:rFonts w:ascii="Symbol" w:hAnsi="Symbol" w:hint="default"/>
      </w:rPr>
    </w:lvl>
    <w:lvl w:ilvl="7" w:tplc="04090003">
      <w:start w:val="1"/>
      <w:numFmt w:val="bullet"/>
      <w:lvlText w:val="o"/>
      <w:lvlJc w:val="left"/>
      <w:pPr>
        <w:ind w:left="5760" w:hanging="360"/>
      </w:pPr>
      <w:rPr>
        <w:rFonts w:ascii="Courier New" w:hAnsi="Courier New" w:cs="Courier New" w:hint="default"/>
      </w:rPr>
    </w:lvl>
    <w:lvl w:ilvl="8" w:tplc="04090005">
      <w:start w:val="1"/>
      <w:numFmt w:val="bullet"/>
      <w:lvlText w:val=""/>
      <w:lvlJc w:val="left"/>
      <w:pPr>
        <w:ind w:left="6480" w:hanging="360"/>
      </w:pPr>
      <w:rPr>
        <w:rFonts w:ascii="Wingdings" w:hAnsi="Wingdings" w:hint="default"/>
      </w:rPr>
    </w:lvl>
  </w:abstractNum>
  <w:abstractNum w:abstractNumId="18" w15:restartNumberingAfterBreak="0">
    <w:nsid w:val="42F7513E"/>
    <w:multiLevelType w:val="multilevel"/>
    <w:tmpl w:val="B52E5882"/>
    <w:lvl w:ilvl="0">
      <w:start w:val="1"/>
      <w:numFmt w:val="bullet"/>
      <w:lvlText w:val=""/>
      <w:lvlJc w:val="left"/>
      <w:pPr>
        <w:ind w:left="340" w:hanging="340"/>
      </w:pPr>
      <w:rPr>
        <w:rFonts w:ascii="Wingdings" w:hAnsi="Wingdings" w:hint="default"/>
        <w:color w:val="86B5BD" w:themeColor="text2"/>
        <w:sz w:val="20"/>
        <w:szCs w:val="20"/>
      </w:rPr>
    </w:lvl>
    <w:lvl w:ilvl="1">
      <w:start w:val="1"/>
      <w:numFmt w:val="bullet"/>
      <w:lvlText w:val="‒"/>
      <w:lvlJc w:val="left"/>
      <w:pPr>
        <w:ind w:left="680" w:hanging="340"/>
      </w:pPr>
      <w:rPr>
        <w:rFonts w:ascii="Arial" w:hAnsi="Arial" w:hint="default"/>
        <w:color w:val="86B5BD" w:themeColor="accent2"/>
      </w:rPr>
    </w:lvl>
    <w:lvl w:ilvl="2">
      <w:start w:val="1"/>
      <w:numFmt w:val="bullet"/>
      <w:lvlText w:val="‒"/>
      <w:lvlJc w:val="left"/>
      <w:pPr>
        <w:ind w:left="1020" w:hanging="340"/>
      </w:pPr>
      <w:rPr>
        <w:rFonts w:ascii="Arial" w:hAnsi="Arial" w:hint="default"/>
        <w:color w:val="86B5BD" w:themeColor="accent2"/>
      </w:rPr>
    </w:lvl>
    <w:lvl w:ilvl="3">
      <w:start w:val="1"/>
      <w:numFmt w:val="none"/>
      <w:lvlText w:val=""/>
      <w:lvlJc w:val="left"/>
      <w:pPr>
        <w:ind w:left="0" w:firstLine="0"/>
      </w:pPr>
      <w:rPr>
        <w:rFonts w:hint="default"/>
        <w:color w:val="86B5BD" w:themeColor="text2"/>
      </w:rPr>
    </w:lvl>
    <w:lvl w:ilvl="4">
      <w:start w:val="1"/>
      <w:numFmt w:val="none"/>
      <w:lvlText w:val=""/>
      <w:lvlJc w:val="left"/>
      <w:pPr>
        <w:ind w:left="0" w:firstLine="0"/>
      </w:pPr>
      <w:rPr>
        <w:rFonts w:hint="default"/>
        <w:color w:val="86B5BD" w:themeColor="text2"/>
      </w:rPr>
    </w:lvl>
    <w:lvl w:ilvl="5">
      <w:start w:val="1"/>
      <w:numFmt w:val="none"/>
      <w:lvlText w:val=""/>
      <w:lvlJc w:val="left"/>
      <w:pPr>
        <w:ind w:left="0" w:firstLine="0"/>
      </w:pPr>
      <w:rPr>
        <w:rFonts w:hint="default"/>
        <w:color w:val="86B5BD" w:themeColor="text2"/>
      </w:rPr>
    </w:lvl>
    <w:lvl w:ilvl="6">
      <w:start w:val="1"/>
      <w:numFmt w:val="none"/>
      <w:lvlText w:val=""/>
      <w:lvlJc w:val="left"/>
      <w:pPr>
        <w:ind w:left="0" w:firstLine="0"/>
      </w:pPr>
      <w:rPr>
        <w:rFonts w:hint="default"/>
        <w:color w:val="86B5BD" w:themeColor="text2"/>
      </w:rPr>
    </w:lvl>
    <w:lvl w:ilvl="7">
      <w:start w:val="1"/>
      <w:numFmt w:val="none"/>
      <w:lvlText w:val=""/>
      <w:lvlJc w:val="left"/>
      <w:pPr>
        <w:ind w:left="0" w:firstLine="0"/>
      </w:pPr>
      <w:rPr>
        <w:rFonts w:hint="default"/>
        <w:color w:val="86B5BD" w:themeColor="text2"/>
      </w:rPr>
    </w:lvl>
    <w:lvl w:ilvl="8">
      <w:start w:val="1"/>
      <w:numFmt w:val="none"/>
      <w:lvlText w:val=""/>
      <w:lvlJc w:val="left"/>
      <w:pPr>
        <w:ind w:left="0" w:firstLine="0"/>
      </w:pPr>
      <w:rPr>
        <w:rFonts w:hint="default"/>
        <w:color w:val="86B5BD" w:themeColor="text2"/>
      </w:rPr>
    </w:lvl>
  </w:abstractNum>
  <w:abstractNum w:abstractNumId="19" w15:restartNumberingAfterBreak="0">
    <w:nsid w:val="4B967ED9"/>
    <w:multiLevelType w:val="hybridMultilevel"/>
    <w:tmpl w:val="0062158A"/>
    <w:lvl w:ilvl="0" w:tplc="A90A6176">
      <w:start w:val="1"/>
      <w:numFmt w:val="bullet"/>
      <w:lvlText w:val=""/>
      <w:lvlJc w:val="left"/>
      <w:pPr>
        <w:ind w:left="720" w:hanging="360"/>
      </w:pPr>
      <w:rPr>
        <w:rFonts w:ascii="Wingdings" w:hAnsi="Wingdings" w:hint="default"/>
        <w:color w:val="86B5BD" w:themeColor="text2"/>
        <w:sz w:val="20"/>
        <w:szCs w:val="20"/>
      </w:rPr>
    </w:lvl>
    <w:lvl w:ilvl="1" w:tplc="FFFFFFFF">
      <w:start w:val="1"/>
      <w:numFmt w:val="bullet"/>
      <w:lvlText w:val="o"/>
      <w:lvlJc w:val="left"/>
      <w:pPr>
        <w:ind w:left="1440" w:hanging="360"/>
      </w:pPr>
      <w:rPr>
        <w:rFonts w:ascii="Courier New" w:hAnsi="Courier New" w:hint="default"/>
      </w:rPr>
    </w:lvl>
    <w:lvl w:ilvl="2" w:tplc="FFFFFFFF">
      <w:start w:val="1"/>
      <w:numFmt w:val="bullet"/>
      <w:lvlText w:val=""/>
      <w:lvlJc w:val="left"/>
      <w:pPr>
        <w:ind w:left="2160" w:hanging="360"/>
      </w:pPr>
      <w:rPr>
        <w:rFonts w:ascii="Wingdings" w:hAnsi="Wingdings" w:hint="default"/>
      </w:rPr>
    </w:lvl>
    <w:lvl w:ilvl="3" w:tplc="FFFFFFFF">
      <w:start w:val="1"/>
      <w:numFmt w:val="bullet"/>
      <w:lvlText w:val=""/>
      <w:lvlJc w:val="left"/>
      <w:pPr>
        <w:ind w:left="2880" w:hanging="360"/>
      </w:pPr>
      <w:rPr>
        <w:rFonts w:ascii="Symbol" w:hAnsi="Symbol" w:hint="default"/>
      </w:rPr>
    </w:lvl>
    <w:lvl w:ilvl="4" w:tplc="FFFFFFFF">
      <w:start w:val="1"/>
      <w:numFmt w:val="bullet"/>
      <w:lvlText w:val="o"/>
      <w:lvlJc w:val="left"/>
      <w:pPr>
        <w:ind w:left="3600" w:hanging="360"/>
      </w:pPr>
      <w:rPr>
        <w:rFonts w:ascii="Courier New" w:hAnsi="Courier New" w:hint="default"/>
      </w:rPr>
    </w:lvl>
    <w:lvl w:ilvl="5" w:tplc="FFFFFFFF">
      <w:start w:val="1"/>
      <w:numFmt w:val="bullet"/>
      <w:lvlText w:val=""/>
      <w:lvlJc w:val="left"/>
      <w:pPr>
        <w:ind w:left="4320" w:hanging="360"/>
      </w:pPr>
      <w:rPr>
        <w:rFonts w:ascii="Wingdings" w:hAnsi="Wingdings" w:hint="default"/>
      </w:rPr>
    </w:lvl>
    <w:lvl w:ilvl="6" w:tplc="FFFFFFFF">
      <w:start w:val="1"/>
      <w:numFmt w:val="bullet"/>
      <w:lvlText w:val=""/>
      <w:lvlJc w:val="left"/>
      <w:pPr>
        <w:ind w:left="5040" w:hanging="360"/>
      </w:pPr>
      <w:rPr>
        <w:rFonts w:ascii="Symbol" w:hAnsi="Symbol" w:hint="default"/>
      </w:rPr>
    </w:lvl>
    <w:lvl w:ilvl="7" w:tplc="FFFFFFFF">
      <w:start w:val="1"/>
      <w:numFmt w:val="bullet"/>
      <w:lvlText w:val="o"/>
      <w:lvlJc w:val="left"/>
      <w:pPr>
        <w:ind w:left="5760" w:hanging="360"/>
      </w:pPr>
      <w:rPr>
        <w:rFonts w:ascii="Courier New" w:hAnsi="Courier New" w:hint="default"/>
      </w:rPr>
    </w:lvl>
    <w:lvl w:ilvl="8" w:tplc="FFFFFFFF">
      <w:start w:val="1"/>
      <w:numFmt w:val="bullet"/>
      <w:lvlText w:val=""/>
      <w:lvlJc w:val="left"/>
      <w:pPr>
        <w:ind w:left="6480" w:hanging="360"/>
      </w:pPr>
      <w:rPr>
        <w:rFonts w:ascii="Wingdings" w:hAnsi="Wingdings" w:hint="default"/>
      </w:rPr>
    </w:lvl>
  </w:abstractNum>
  <w:abstractNum w:abstractNumId="20" w15:restartNumberingAfterBreak="0">
    <w:nsid w:val="4DF57664"/>
    <w:multiLevelType w:val="multilevel"/>
    <w:tmpl w:val="51464FE4"/>
    <w:styleLink w:val="ListBullets"/>
    <w:lvl w:ilvl="0">
      <w:start w:val="1"/>
      <w:numFmt w:val="bullet"/>
      <w:lvlRestart w:val="0"/>
      <w:pStyle w:val="ListBullet"/>
      <w:lvlText w:val="▪"/>
      <w:lvlJc w:val="left"/>
      <w:pPr>
        <w:ind w:left="340" w:hanging="340"/>
      </w:pPr>
      <w:rPr>
        <w:rFonts w:ascii="Arial" w:hAnsi="Arial" w:hint="default"/>
        <w:color w:val="86B5BD" w:themeColor="accent2"/>
        <w:sz w:val="24"/>
      </w:rPr>
    </w:lvl>
    <w:lvl w:ilvl="1">
      <w:start w:val="1"/>
      <w:numFmt w:val="bullet"/>
      <w:pStyle w:val="ListBullet2"/>
      <w:lvlText w:val="‒"/>
      <w:lvlJc w:val="left"/>
      <w:pPr>
        <w:ind w:left="680" w:hanging="340"/>
      </w:pPr>
      <w:rPr>
        <w:rFonts w:ascii="Arial" w:hAnsi="Arial" w:hint="default"/>
        <w:color w:val="86B5BD" w:themeColor="accent2"/>
      </w:rPr>
    </w:lvl>
    <w:lvl w:ilvl="2">
      <w:start w:val="1"/>
      <w:numFmt w:val="bullet"/>
      <w:pStyle w:val="ListBullet3"/>
      <w:lvlText w:val="‒"/>
      <w:lvlJc w:val="left"/>
      <w:pPr>
        <w:ind w:left="1020" w:hanging="340"/>
      </w:pPr>
      <w:rPr>
        <w:rFonts w:ascii="Arial" w:hAnsi="Arial" w:hint="default"/>
        <w:color w:val="86B5BD" w:themeColor="accent2"/>
      </w:rPr>
    </w:lvl>
    <w:lvl w:ilvl="3">
      <w:start w:val="1"/>
      <w:numFmt w:val="none"/>
      <w:lvlText w:val=""/>
      <w:lvlJc w:val="left"/>
      <w:pPr>
        <w:ind w:left="0" w:firstLine="0"/>
      </w:pPr>
      <w:rPr>
        <w:rFonts w:hint="default"/>
        <w:color w:val="86B5BD" w:themeColor="text2"/>
      </w:rPr>
    </w:lvl>
    <w:lvl w:ilvl="4">
      <w:start w:val="1"/>
      <w:numFmt w:val="none"/>
      <w:lvlText w:val=""/>
      <w:lvlJc w:val="left"/>
      <w:pPr>
        <w:ind w:left="0" w:firstLine="0"/>
      </w:pPr>
      <w:rPr>
        <w:rFonts w:hint="default"/>
        <w:color w:val="86B5BD" w:themeColor="text2"/>
      </w:rPr>
    </w:lvl>
    <w:lvl w:ilvl="5">
      <w:start w:val="1"/>
      <w:numFmt w:val="none"/>
      <w:lvlText w:val=""/>
      <w:lvlJc w:val="left"/>
      <w:pPr>
        <w:ind w:left="0" w:firstLine="0"/>
      </w:pPr>
      <w:rPr>
        <w:rFonts w:hint="default"/>
        <w:color w:val="86B5BD" w:themeColor="text2"/>
      </w:rPr>
    </w:lvl>
    <w:lvl w:ilvl="6">
      <w:start w:val="1"/>
      <w:numFmt w:val="none"/>
      <w:lvlText w:val=""/>
      <w:lvlJc w:val="left"/>
      <w:pPr>
        <w:ind w:left="0" w:firstLine="0"/>
      </w:pPr>
      <w:rPr>
        <w:rFonts w:hint="default"/>
        <w:color w:val="86B5BD" w:themeColor="text2"/>
      </w:rPr>
    </w:lvl>
    <w:lvl w:ilvl="7">
      <w:start w:val="1"/>
      <w:numFmt w:val="none"/>
      <w:lvlText w:val=""/>
      <w:lvlJc w:val="left"/>
      <w:pPr>
        <w:ind w:left="0" w:firstLine="0"/>
      </w:pPr>
      <w:rPr>
        <w:rFonts w:hint="default"/>
        <w:color w:val="86B5BD" w:themeColor="text2"/>
      </w:rPr>
    </w:lvl>
    <w:lvl w:ilvl="8">
      <w:start w:val="1"/>
      <w:numFmt w:val="none"/>
      <w:lvlText w:val=""/>
      <w:lvlJc w:val="left"/>
      <w:pPr>
        <w:ind w:left="0" w:firstLine="0"/>
      </w:pPr>
      <w:rPr>
        <w:rFonts w:hint="default"/>
        <w:color w:val="86B5BD" w:themeColor="text2"/>
      </w:rPr>
    </w:lvl>
  </w:abstractNum>
  <w:abstractNum w:abstractNumId="21" w15:restartNumberingAfterBreak="0">
    <w:nsid w:val="617E6B87"/>
    <w:multiLevelType w:val="hybridMultilevel"/>
    <w:tmpl w:val="77D0FCBA"/>
    <w:lvl w:ilvl="0" w:tplc="A90A6176">
      <w:start w:val="1"/>
      <w:numFmt w:val="bullet"/>
      <w:lvlText w:val=""/>
      <w:lvlJc w:val="left"/>
      <w:pPr>
        <w:ind w:left="360" w:hanging="360"/>
      </w:pPr>
      <w:rPr>
        <w:rFonts w:ascii="Wingdings" w:hAnsi="Wingdings" w:hint="default"/>
        <w:color w:val="86B5BD" w:themeColor="text2"/>
        <w:sz w:val="20"/>
        <w:szCs w:val="20"/>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22" w15:restartNumberingAfterBreak="0">
    <w:nsid w:val="64EF601B"/>
    <w:multiLevelType w:val="multilevel"/>
    <w:tmpl w:val="89E21184"/>
    <w:styleLink w:val="ListNumbers"/>
    <w:lvl w:ilvl="0">
      <w:start w:val="1"/>
      <w:numFmt w:val="decimal"/>
      <w:lvlRestart w:val="0"/>
      <w:pStyle w:val="ListNumber"/>
      <w:lvlText w:val="%1."/>
      <w:lvlJc w:val="left"/>
      <w:pPr>
        <w:ind w:left="340" w:hanging="340"/>
      </w:pPr>
      <w:rPr>
        <w:b/>
        <w:i w:val="0"/>
        <w:color w:val="86B5BD" w:themeColor="accent2"/>
        <w:sz w:val="20"/>
      </w:rPr>
    </w:lvl>
    <w:lvl w:ilvl="1">
      <w:start w:val="1"/>
      <w:numFmt w:val="lowerLetter"/>
      <w:pStyle w:val="ListNumber2"/>
      <w:lvlText w:val="%2"/>
      <w:lvlJc w:val="left"/>
      <w:pPr>
        <w:ind w:left="680" w:hanging="340"/>
      </w:pPr>
      <w:rPr>
        <w:rFonts w:hint="default"/>
        <w:color w:val="auto"/>
      </w:rPr>
    </w:lvl>
    <w:lvl w:ilvl="2">
      <w:start w:val="1"/>
      <w:numFmt w:val="lowerRoman"/>
      <w:pStyle w:val="ListNumber3"/>
      <w:lvlText w:val="%3"/>
      <w:lvlJc w:val="left"/>
      <w:pPr>
        <w:ind w:left="1020" w:hanging="340"/>
      </w:pPr>
      <w:rPr>
        <w:rFonts w:hint="default"/>
        <w:color w:val="auto"/>
      </w:rPr>
    </w:lvl>
    <w:lvl w:ilvl="3">
      <w:start w:val="1"/>
      <w:numFmt w:val="none"/>
      <w:lvlText w:val=""/>
      <w:lvlJc w:val="left"/>
      <w:pPr>
        <w:ind w:left="1360" w:hanging="34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23" w15:restartNumberingAfterBreak="0">
    <w:nsid w:val="686239B1"/>
    <w:multiLevelType w:val="multilevel"/>
    <w:tmpl w:val="05EA525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4" w15:restartNumberingAfterBreak="1">
    <w:nsid w:val="6E9A563A"/>
    <w:multiLevelType w:val="multilevel"/>
    <w:tmpl w:val="3F586034"/>
    <w:lvl w:ilvl="0">
      <w:start w:val="1"/>
      <w:numFmt w:val="bullet"/>
      <w:lvlText w:val=""/>
      <w:lvlJc w:val="left"/>
      <w:pPr>
        <w:ind w:left="680" w:hanging="340"/>
      </w:pPr>
      <w:rPr>
        <w:rFonts w:ascii="Wingdings" w:hAnsi="Wingdings" w:hint="default"/>
        <w:b w:val="0"/>
        <w:i w:val="0"/>
        <w:color w:val="86B5BD" w:themeColor="text2"/>
        <w:spacing w:val="0"/>
        <w:w w:val="100"/>
        <w:kern w:val="0"/>
        <w:position w:val="0"/>
        <w:sz w:val="20"/>
      </w:rPr>
    </w:lvl>
    <w:lvl w:ilvl="1">
      <w:start w:val="1"/>
      <w:numFmt w:val="bullet"/>
      <w:lvlText w:val="‒"/>
      <w:lvlJc w:val="left"/>
      <w:pPr>
        <w:ind w:left="1020" w:hanging="340"/>
      </w:pPr>
      <w:rPr>
        <w:rFonts w:ascii="Arial" w:hAnsi="Arial" w:hint="default"/>
        <w:color w:val="86B5BD" w:themeColor="accent2"/>
      </w:rPr>
    </w:lvl>
    <w:lvl w:ilvl="2">
      <w:start w:val="1"/>
      <w:numFmt w:val="bullet"/>
      <w:lvlText w:val="‒"/>
      <w:lvlJc w:val="left"/>
      <w:pPr>
        <w:ind w:left="1360" w:hanging="340"/>
      </w:pPr>
      <w:rPr>
        <w:rFonts w:ascii="Arial" w:hAnsi="Arial" w:hint="default"/>
        <w:color w:val="86B5BD" w:themeColor="accent2"/>
      </w:rPr>
    </w:lvl>
    <w:lvl w:ilvl="3">
      <w:start w:val="1"/>
      <w:numFmt w:val="none"/>
      <w:lvlText w:val=""/>
      <w:lvlJc w:val="left"/>
      <w:pPr>
        <w:ind w:left="340" w:firstLine="0"/>
      </w:pPr>
      <w:rPr>
        <w:rFonts w:hint="default"/>
        <w:color w:val="86B5BD" w:themeColor="text2"/>
      </w:rPr>
    </w:lvl>
    <w:lvl w:ilvl="4">
      <w:start w:val="1"/>
      <w:numFmt w:val="none"/>
      <w:lvlText w:val=""/>
      <w:lvlJc w:val="left"/>
      <w:pPr>
        <w:ind w:left="340" w:firstLine="0"/>
      </w:pPr>
      <w:rPr>
        <w:rFonts w:hint="default"/>
        <w:color w:val="86B5BD" w:themeColor="text2"/>
      </w:rPr>
    </w:lvl>
    <w:lvl w:ilvl="5">
      <w:start w:val="1"/>
      <w:numFmt w:val="none"/>
      <w:lvlText w:val=""/>
      <w:lvlJc w:val="left"/>
      <w:pPr>
        <w:ind w:left="340" w:firstLine="0"/>
      </w:pPr>
      <w:rPr>
        <w:rFonts w:hint="default"/>
        <w:color w:val="86B5BD" w:themeColor="text2"/>
      </w:rPr>
    </w:lvl>
    <w:lvl w:ilvl="6">
      <w:start w:val="1"/>
      <w:numFmt w:val="none"/>
      <w:lvlText w:val=""/>
      <w:lvlJc w:val="left"/>
      <w:pPr>
        <w:ind w:left="340" w:firstLine="0"/>
      </w:pPr>
      <w:rPr>
        <w:rFonts w:hint="default"/>
        <w:color w:val="86B5BD" w:themeColor="text2"/>
      </w:rPr>
    </w:lvl>
    <w:lvl w:ilvl="7">
      <w:start w:val="1"/>
      <w:numFmt w:val="none"/>
      <w:lvlText w:val=""/>
      <w:lvlJc w:val="left"/>
      <w:pPr>
        <w:ind w:left="340" w:firstLine="0"/>
      </w:pPr>
      <w:rPr>
        <w:rFonts w:hint="default"/>
        <w:color w:val="86B5BD" w:themeColor="text2"/>
      </w:rPr>
    </w:lvl>
    <w:lvl w:ilvl="8">
      <w:start w:val="1"/>
      <w:numFmt w:val="none"/>
      <w:lvlText w:val=""/>
      <w:lvlJc w:val="left"/>
      <w:pPr>
        <w:ind w:left="340" w:firstLine="0"/>
      </w:pPr>
      <w:rPr>
        <w:rFonts w:hint="default"/>
        <w:color w:val="86B5BD" w:themeColor="text2"/>
      </w:rPr>
    </w:lvl>
  </w:abstractNum>
  <w:abstractNum w:abstractNumId="25" w15:restartNumberingAfterBreak="0">
    <w:nsid w:val="70D73451"/>
    <w:multiLevelType w:val="multilevel"/>
    <w:tmpl w:val="85189466"/>
    <w:lvl w:ilvl="0">
      <w:start w:val="1"/>
      <w:numFmt w:val="bullet"/>
      <w:lvlText w:val=""/>
      <w:lvlJc w:val="left"/>
      <w:pPr>
        <w:ind w:left="340" w:hanging="340"/>
      </w:pPr>
      <w:rPr>
        <w:rFonts w:ascii="Wingdings" w:hAnsi="Wingdings" w:hint="default"/>
        <w:color w:val="86B5BD" w:themeColor="text2"/>
        <w:sz w:val="20"/>
        <w:szCs w:val="20"/>
      </w:rPr>
    </w:lvl>
    <w:lvl w:ilvl="1">
      <w:start w:val="1"/>
      <w:numFmt w:val="bullet"/>
      <w:lvlText w:val="‒"/>
      <w:lvlJc w:val="left"/>
      <w:pPr>
        <w:ind w:left="680" w:hanging="340"/>
      </w:pPr>
      <w:rPr>
        <w:rFonts w:ascii="Arial" w:hAnsi="Arial" w:hint="default"/>
        <w:color w:val="86B5BD" w:themeColor="accent2"/>
      </w:rPr>
    </w:lvl>
    <w:lvl w:ilvl="2">
      <w:start w:val="1"/>
      <w:numFmt w:val="bullet"/>
      <w:lvlText w:val="‒"/>
      <w:lvlJc w:val="left"/>
      <w:pPr>
        <w:ind w:left="1020" w:hanging="340"/>
      </w:pPr>
      <w:rPr>
        <w:rFonts w:ascii="Arial" w:hAnsi="Arial" w:hint="default"/>
        <w:color w:val="86B5BD" w:themeColor="accent2"/>
      </w:rPr>
    </w:lvl>
    <w:lvl w:ilvl="3">
      <w:start w:val="1"/>
      <w:numFmt w:val="none"/>
      <w:lvlText w:val=""/>
      <w:lvlJc w:val="left"/>
      <w:pPr>
        <w:ind w:left="0" w:firstLine="0"/>
      </w:pPr>
      <w:rPr>
        <w:rFonts w:hint="default"/>
        <w:color w:val="86B5BD" w:themeColor="text2"/>
      </w:rPr>
    </w:lvl>
    <w:lvl w:ilvl="4">
      <w:start w:val="1"/>
      <w:numFmt w:val="none"/>
      <w:lvlText w:val=""/>
      <w:lvlJc w:val="left"/>
      <w:pPr>
        <w:ind w:left="0" w:firstLine="0"/>
      </w:pPr>
      <w:rPr>
        <w:rFonts w:hint="default"/>
        <w:color w:val="86B5BD" w:themeColor="text2"/>
      </w:rPr>
    </w:lvl>
    <w:lvl w:ilvl="5">
      <w:start w:val="1"/>
      <w:numFmt w:val="none"/>
      <w:lvlText w:val=""/>
      <w:lvlJc w:val="left"/>
      <w:pPr>
        <w:ind w:left="0" w:firstLine="0"/>
      </w:pPr>
      <w:rPr>
        <w:rFonts w:hint="default"/>
        <w:color w:val="86B5BD" w:themeColor="text2"/>
      </w:rPr>
    </w:lvl>
    <w:lvl w:ilvl="6">
      <w:start w:val="1"/>
      <w:numFmt w:val="none"/>
      <w:lvlText w:val=""/>
      <w:lvlJc w:val="left"/>
      <w:pPr>
        <w:ind w:left="0" w:firstLine="0"/>
      </w:pPr>
      <w:rPr>
        <w:rFonts w:hint="default"/>
        <w:color w:val="86B5BD" w:themeColor="text2"/>
      </w:rPr>
    </w:lvl>
    <w:lvl w:ilvl="7">
      <w:start w:val="1"/>
      <w:numFmt w:val="none"/>
      <w:lvlText w:val=""/>
      <w:lvlJc w:val="left"/>
      <w:pPr>
        <w:ind w:left="0" w:firstLine="0"/>
      </w:pPr>
      <w:rPr>
        <w:rFonts w:hint="default"/>
        <w:color w:val="86B5BD" w:themeColor="text2"/>
      </w:rPr>
    </w:lvl>
    <w:lvl w:ilvl="8">
      <w:start w:val="1"/>
      <w:numFmt w:val="none"/>
      <w:lvlText w:val=""/>
      <w:lvlJc w:val="left"/>
      <w:pPr>
        <w:ind w:left="0" w:firstLine="0"/>
      </w:pPr>
      <w:rPr>
        <w:rFonts w:hint="default"/>
        <w:color w:val="86B5BD" w:themeColor="text2"/>
      </w:rPr>
    </w:lvl>
  </w:abstractNum>
  <w:abstractNum w:abstractNumId="26" w15:restartNumberingAfterBreak="0">
    <w:nsid w:val="74FC3644"/>
    <w:multiLevelType w:val="hybridMultilevel"/>
    <w:tmpl w:val="5EAE9F42"/>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start w:val="1"/>
      <w:numFmt w:val="bullet"/>
      <w:lvlText w:val=""/>
      <w:lvlJc w:val="left"/>
      <w:pPr>
        <w:ind w:left="2160" w:hanging="360"/>
      </w:pPr>
      <w:rPr>
        <w:rFonts w:ascii="Wingdings" w:hAnsi="Wingdings" w:hint="default"/>
      </w:rPr>
    </w:lvl>
    <w:lvl w:ilvl="3" w:tplc="04090001">
      <w:start w:val="1"/>
      <w:numFmt w:val="bullet"/>
      <w:lvlText w:val=""/>
      <w:lvlJc w:val="left"/>
      <w:pPr>
        <w:ind w:left="2880" w:hanging="360"/>
      </w:pPr>
      <w:rPr>
        <w:rFonts w:ascii="Symbol" w:hAnsi="Symbol" w:hint="default"/>
      </w:rPr>
    </w:lvl>
    <w:lvl w:ilvl="4" w:tplc="04090003">
      <w:start w:val="1"/>
      <w:numFmt w:val="bullet"/>
      <w:lvlText w:val="o"/>
      <w:lvlJc w:val="left"/>
      <w:pPr>
        <w:ind w:left="3600" w:hanging="360"/>
      </w:pPr>
      <w:rPr>
        <w:rFonts w:ascii="Courier New" w:hAnsi="Courier New" w:cs="Courier New" w:hint="default"/>
      </w:rPr>
    </w:lvl>
    <w:lvl w:ilvl="5" w:tplc="04090005">
      <w:start w:val="1"/>
      <w:numFmt w:val="bullet"/>
      <w:lvlText w:val=""/>
      <w:lvlJc w:val="left"/>
      <w:pPr>
        <w:ind w:left="4320" w:hanging="360"/>
      </w:pPr>
      <w:rPr>
        <w:rFonts w:ascii="Wingdings" w:hAnsi="Wingdings" w:hint="default"/>
      </w:rPr>
    </w:lvl>
    <w:lvl w:ilvl="6" w:tplc="04090001">
      <w:start w:val="1"/>
      <w:numFmt w:val="bullet"/>
      <w:lvlText w:val=""/>
      <w:lvlJc w:val="left"/>
      <w:pPr>
        <w:ind w:left="5040" w:hanging="360"/>
      </w:pPr>
      <w:rPr>
        <w:rFonts w:ascii="Symbol" w:hAnsi="Symbol" w:hint="default"/>
      </w:rPr>
    </w:lvl>
    <w:lvl w:ilvl="7" w:tplc="04090003">
      <w:start w:val="1"/>
      <w:numFmt w:val="bullet"/>
      <w:lvlText w:val="o"/>
      <w:lvlJc w:val="left"/>
      <w:pPr>
        <w:ind w:left="5760" w:hanging="360"/>
      </w:pPr>
      <w:rPr>
        <w:rFonts w:ascii="Courier New" w:hAnsi="Courier New" w:cs="Courier New" w:hint="default"/>
      </w:rPr>
    </w:lvl>
    <w:lvl w:ilvl="8" w:tplc="04090005">
      <w:start w:val="1"/>
      <w:numFmt w:val="bullet"/>
      <w:lvlText w:val=""/>
      <w:lvlJc w:val="left"/>
      <w:pPr>
        <w:ind w:left="6480" w:hanging="360"/>
      </w:pPr>
      <w:rPr>
        <w:rFonts w:ascii="Wingdings" w:hAnsi="Wingdings" w:hint="default"/>
      </w:rPr>
    </w:lvl>
  </w:abstractNum>
  <w:abstractNum w:abstractNumId="27" w15:restartNumberingAfterBreak="0">
    <w:nsid w:val="7E0977C9"/>
    <w:multiLevelType w:val="multilevel"/>
    <w:tmpl w:val="E8D4BA44"/>
    <w:lvl w:ilvl="0">
      <w:start w:val="1"/>
      <w:numFmt w:val="bullet"/>
      <w:lvlText w:val=""/>
      <w:lvlJc w:val="left"/>
      <w:pPr>
        <w:ind w:left="340" w:hanging="340"/>
      </w:pPr>
      <w:rPr>
        <w:rFonts w:ascii="Wingdings" w:hAnsi="Wingdings" w:hint="default"/>
        <w:color w:val="86B5BD" w:themeColor="text2"/>
        <w:sz w:val="20"/>
        <w:szCs w:val="20"/>
      </w:rPr>
    </w:lvl>
    <w:lvl w:ilvl="1">
      <w:start w:val="1"/>
      <w:numFmt w:val="bullet"/>
      <w:lvlText w:val="‒"/>
      <w:lvlJc w:val="left"/>
      <w:pPr>
        <w:ind w:left="680" w:hanging="340"/>
      </w:pPr>
      <w:rPr>
        <w:rFonts w:ascii="Arial" w:hAnsi="Arial" w:hint="default"/>
        <w:color w:val="86B5BD" w:themeColor="accent2"/>
      </w:rPr>
    </w:lvl>
    <w:lvl w:ilvl="2">
      <w:start w:val="1"/>
      <w:numFmt w:val="bullet"/>
      <w:lvlText w:val="‒"/>
      <w:lvlJc w:val="left"/>
      <w:pPr>
        <w:ind w:left="1020" w:hanging="340"/>
      </w:pPr>
      <w:rPr>
        <w:rFonts w:ascii="Arial" w:hAnsi="Arial" w:hint="default"/>
        <w:color w:val="86B5BD" w:themeColor="accent2"/>
      </w:rPr>
    </w:lvl>
    <w:lvl w:ilvl="3">
      <w:start w:val="1"/>
      <w:numFmt w:val="none"/>
      <w:lvlText w:val=""/>
      <w:lvlJc w:val="left"/>
      <w:pPr>
        <w:ind w:left="0" w:firstLine="0"/>
      </w:pPr>
      <w:rPr>
        <w:rFonts w:hint="default"/>
        <w:color w:val="86B5BD" w:themeColor="text2"/>
      </w:rPr>
    </w:lvl>
    <w:lvl w:ilvl="4">
      <w:start w:val="1"/>
      <w:numFmt w:val="none"/>
      <w:lvlText w:val=""/>
      <w:lvlJc w:val="left"/>
      <w:pPr>
        <w:ind w:left="0" w:firstLine="0"/>
      </w:pPr>
      <w:rPr>
        <w:rFonts w:hint="default"/>
        <w:color w:val="86B5BD" w:themeColor="text2"/>
      </w:rPr>
    </w:lvl>
    <w:lvl w:ilvl="5">
      <w:start w:val="1"/>
      <w:numFmt w:val="none"/>
      <w:lvlText w:val=""/>
      <w:lvlJc w:val="left"/>
      <w:pPr>
        <w:ind w:left="0" w:firstLine="0"/>
      </w:pPr>
      <w:rPr>
        <w:rFonts w:hint="default"/>
        <w:color w:val="86B5BD" w:themeColor="text2"/>
      </w:rPr>
    </w:lvl>
    <w:lvl w:ilvl="6">
      <w:start w:val="1"/>
      <w:numFmt w:val="none"/>
      <w:lvlText w:val=""/>
      <w:lvlJc w:val="left"/>
      <w:pPr>
        <w:ind w:left="0" w:firstLine="0"/>
      </w:pPr>
      <w:rPr>
        <w:rFonts w:hint="default"/>
        <w:color w:val="86B5BD" w:themeColor="text2"/>
      </w:rPr>
    </w:lvl>
    <w:lvl w:ilvl="7">
      <w:start w:val="1"/>
      <w:numFmt w:val="none"/>
      <w:lvlText w:val=""/>
      <w:lvlJc w:val="left"/>
      <w:pPr>
        <w:ind w:left="0" w:firstLine="0"/>
      </w:pPr>
      <w:rPr>
        <w:rFonts w:hint="default"/>
        <w:color w:val="86B5BD" w:themeColor="text2"/>
      </w:rPr>
    </w:lvl>
    <w:lvl w:ilvl="8">
      <w:start w:val="1"/>
      <w:numFmt w:val="none"/>
      <w:lvlText w:val=""/>
      <w:lvlJc w:val="left"/>
      <w:pPr>
        <w:ind w:left="0" w:firstLine="0"/>
      </w:pPr>
      <w:rPr>
        <w:rFonts w:hint="default"/>
        <w:color w:val="86B5BD" w:themeColor="text2"/>
      </w:rPr>
    </w:lvl>
  </w:abstractNum>
  <w:abstractNum w:abstractNumId="28" w15:restartNumberingAfterBreak="0">
    <w:nsid w:val="7F87452E"/>
    <w:multiLevelType w:val="multilevel"/>
    <w:tmpl w:val="5F58255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num w:numId="1" w16cid:durableId="14499418">
    <w:abstractNumId w:val="11"/>
  </w:num>
  <w:num w:numId="2" w16cid:durableId="1489979671">
    <w:abstractNumId w:val="20"/>
  </w:num>
  <w:num w:numId="3" w16cid:durableId="229080214">
    <w:abstractNumId w:val="22"/>
  </w:num>
  <w:num w:numId="4" w16cid:durableId="126974896">
    <w:abstractNumId w:val="1"/>
  </w:num>
  <w:num w:numId="5" w16cid:durableId="1553612199">
    <w:abstractNumId w:val="20"/>
  </w:num>
  <w:num w:numId="6" w16cid:durableId="84689732">
    <w:abstractNumId w:val="22"/>
  </w:num>
  <w:num w:numId="7" w16cid:durableId="820118501">
    <w:abstractNumId w:val="15"/>
  </w:num>
  <w:num w:numId="8" w16cid:durableId="721177808">
    <w:abstractNumId w:val="10"/>
  </w:num>
  <w:num w:numId="9" w16cid:durableId="95294731">
    <w:abstractNumId w:val="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16cid:durableId="1766656337">
    <w:abstractNumId w:val="14"/>
  </w:num>
  <w:num w:numId="11" w16cid:durableId="836505398">
    <w:abstractNumId w:val="24"/>
  </w:num>
  <w:num w:numId="12" w16cid:durableId="707997385">
    <w:abstractNumId w:val="4"/>
  </w:num>
  <w:num w:numId="13" w16cid:durableId="1947033111">
    <w:abstractNumId w:val="6"/>
  </w:num>
  <w:num w:numId="14" w16cid:durableId="1788498494">
    <w:abstractNumId w:val="21"/>
  </w:num>
  <w:num w:numId="15" w16cid:durableId="1248344433">
    <w:abstractNumId w:val="8"/>
  </w:num>
  <w:num w:numId="16" w16cid:durableId="965965284">
    <w:abstractNumId w:val="23"/>
  </w:num>
  <w:num w:numId="17" w16cid:durableId="2097553362">
    <w:abstractNumId w:val="28"/>
  </w:num>
  <w:num w:numId="18" w16cid:durableId="1087384965">
    <w:abstractNumId w:val="13"/>
  </w:num>
  <w:num w:numId="19" w16cid:durableId="1484813440">
    <w:abstractNumId w:val="5"/>
  </w:num>
  <w:num w:numId="20" w16cid:durableId="1958681303">
    <w:abstractNumId w:val="7"/>
  </w:num>
  <w:num w:numId="21" w16cid:durableId="583489138">
    <w:abstractNumId w:val="12"/>
  </w:num>
  <w:num w:numId="22" w16cid:durableId="895553009">
    <w:abstractNumId w:val="17"/>
  </w:num>
  <w:num w:numId="23" w16cid:durableId="1603881151">
    <w:abstractNumId w:val="26"/>
  </w:num>
  <w:num w:numId="24" w16cid:durableId="511528317">
    <w:abstractNumId w:val="2"/>
  </w:num>
  <w:num w:numId="25" w16cid:durableId="1373535310">
    <w:abstractNumId w:val="16"/>
  </w:num>
  <w:num w:numId="26" w16cid:durableId="2046909785">
    <w:abstractNumId w:val="18"/>
  </w:num>
  <w:num w:numId="27" w16cid:durableId="263613621">
    <w:abstractNumId w:val="9"/>
  </w:num>
  <w:num w:numId="28" w16cid:durableId="1018118976">
    <w:abstractNumId w:val="0"/>
  </w:num>
  <w:num w:numId="29" w16cid:durableId="869875964">
    <w:abstractNumId w:val="25"/>
  </w:num>
  <w:num w:numId="30" w16cid:durableId="986475723">
    <w:abstractNumId w:val="27"/>
  </w:num>
  <w:num w:numId="31" w16cid:durableId="692347339">
    <w:abstractNumId w:val="3"/>
  </w:num>
  <w:num w:numId="32" w16cid:durableId="220561109">
    <w:abstractNumId w:val="19"/>
  </w:num>
  <w:numIdMacAtCleanup w:val="7"/>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attachedTemplate r:id="rId1"/>
  <w:stylePaneFormatFilter w:val="D004" w:allStyles="0" w:customStyles="0" w:latentStyles="1" w:stylesInUse="0" w:headingStyles="0" w:numberingStyles="0" w:tableStyles="0" w:directFormattingOnRuns="0" w:directFormattingOnParagraphs="0" w:directFormattingOnNumbering="0" w:directFormattingOnTables="0" w:clearFormatting="1" w:top3HeadingStyles="0" w:visibleStyles="1" w:alternateStyleNames="1"/>
  <w:defaultTabStop w:val="720"/>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271979"/>
    <w:rsid w:val="00000057"/>
    <w:rsid w:val="00005A2D"/>
    <w:rsid w:val="000071E5"/>
    <w:rsid w:val="00007F5A"/>
    <w:rsid w:val="00012B12"/>
    <w:rsid w:val="00015CB5"/>
    <w:rsid w:val="0002323A"/>
    <w:rsid w:val="00034981"/>
    <w:rsid w:val="0005520A"/>
    <w:rsid w:val="00055F77"/>
    <w:rsid w:val="00071CCA"/>
    <w:rsid w:val="00071F43"/>
    <w:rsid w:val="00073C27"/>
    <w:rsid w:val="000751FF"/>
    <w:rsid w:val="00077EEC"/>
    <w:rsid w:val="000803EE"/>
    <w:rsid w:val="0009793A"/>
    <w:rsid w:val="000A67C6"/>
    <w:rsid w:val="000A7456"/>
    <w:rsid w:val="000A7D06"/>
    <w:rsid w:val="000B4FEF"/>
    <w:rsid w:val="000B7607"/>
    <w:rsid w:val="000C27C5"/>
    <w:rsid w:val="000D0EED"/>
    <w:rsid w:val="000D317D"/>
    <w:rsid w:val="000D3791"/>
    <w:rsid w:val="000D530A"/>
    <w:rsid w:val="000E7326"/>
    <w:rsid w:val="000F1E7F"/>
    <w:rsid w:val="00101F5F"/>
    <w:rsid w:val="001152D0"/>
    <w:rsid w:val="00123AA5"/>
    <w:rsid w:val="00125C0F"/>
    <w:rsid w:val="001260A5"/>
    <w:rsid w:val="00131A7F"/>
    <w:rsid w:val="00134967"/>
    <w:rsid w:val="00137B34"/>
    <w:rsid w:val="001412E2"/>
    <w:rsid w:val="0014283D"/>
    <w:rsid w:val="001514C2"/>
    <w:rsid w:val="001716EF"/>
    <w:rsid w:val="00172FDB"/>
    <w:rsid w:val="00175F7F"/>
    <w:rsid w:val="00177C4F"/>
    <w:rsid w:val="001817D4"/>
    <w:rsid w:val="00181B59"/>
    <w:rsid w:val="00182C48"/>
    <w:rsid w:val="00185648"/>
    <w:rsid w:val="00190A86"/>
    <w:rsid w:val="001970C9"/>
    <w:rsid w:val="00197E18"/>
    <w:rsid w:val="001A0512"/>
    <w:rsid w:val="001B2DF7"/>
    <w:rsid w:val="001B78D4"/>
    <w:rsid w:val="001C75C7"/>
    <w:rsid w:val="001C7CAC"/>
    <w:rsid w:val="001D462B"/>
    <w:rsid w:val="001D7F89"/>
    <w:rsid w:val="001E3BAD"/>
    <w:rsid w:val="001E7428"/>
    <w:rsid w:val="001F1713"/>
    <w:rsid w:val="001F6B62"/>
    <w:rsid w:val="00220E20"/>
    <w:rsid w:val="002211B1"/>
    <w:rsid w:val="002305EF"/>
    <w:rsid w:val="00235818"/>
    <w:rsid w:val="00235E20"/>
    <w:rsid w:val="00257B93"/>
    <w:rsid w:val="00271979"/>
    <w:rsid w:val="0027342C"/>
    <w:rsid w:val="00274DD8"/>
    <w:rsid w:val="0028191A"/>
    <w:rsid w:val="0028275C"/>
    <w:rsid w:val="0028445C"/>
    <w:rsid w:val="002867C4"/>
    <w:rsid w:val="002952AD"/>
    <w:rsid w:val="002978E3"/>
    <w:rsid w:val="002A25BA"/>
    <w:rsid w:val="002B145D"/>
    <w:rsid w:val="002B6A9C"/>
    <w:rsid w:val="002B7D85"/>
    <w:rsid w:val="002C0C7E"/>
    <w:rsid w:val="002C384D"/>
    <w:rsid w:val="002C4270"/>
    <w:rsid w:val="002D015A"/>
    <w:rsid w:val="002D2497"/>
    <w:rsid w:val="002D3628"/>
    <w:rsid w:val="002D3E16"/>
    <w:rsid w:val="002F21E9"/>
    <w:rsid w:val="002F3826"/>
    <w:rsid w:val="0030033F"/>
    <w:rsid w:val="00300BD5"/>
    <w:rsid w:val="0030687E"/>
    <w:rsid w:val="003075EF"/>
    <w:rsid w:val="00311350"/>
    <w:rsid w:val="0031576B"/>
    <w:rsid w:val="00320046"/>
    <w:rsid w:val="003210A0"/>
    <w:rsid w:val="003241FE"/>
    <w:rsid w:val="003259EC"/>
    <w:rsid w:val="00326A7D"/>
    <w:rsid w:val="003437C2"/>
    <w:rsid w:val="00354D22"/>
    <w:rsid w:val="00357194"/>
    <w:rsid w:val="0035775B"/>
    <w:rsid w:val="003672E1"/>
    <w:rsid w:val="003711C0"/>
    <w:rsid w:val="00385CB8"/>
    <w:rsid w:val="003B5112"/>
    <w:rsid w:val="003B5658"/>
    <w:rsid w:val="003B6BA4"/>
    <w:rsid w:val="003B7DB1"/>
    <w:rsid w:val="003C0140"/>
    <w:rsid w:val="003C213D"/>
    <w:rsid w:val="003C49B1"/>
    <w:rsid w:val="003D534A"/>
    <w:rsid w:val="003F02B0"/>
    <w:rsid w:val="003F3B62"/>
    <w:rsid w:val="00401CD6"/>
    <w:rsid w:val="00405CB6"/>
    <w:rsid w:val="00407335"/>
    <w:rsid w:val="00413B54"/>
    <w:rsid w:val="0041689C"/>
    <w:rsid w:val="00420365"/>
    <w:rsid w:val="0042106F"/>
    <w:rsid w:val="00423B90"/>
    <w:rsid w:val="004253F3"/>
    <w:rsid w:val="004254A1"/>
    <w:rsid w:val="004259A4"/>
    <w:rsid w:val="004311F9"/>
    <w:rsid w:val="004312B9"/>
    <w:rsid w:val="004315C7"/>
    <w:rsid w:val="004365B7"/>
    <w:rsid w:val="0043708E"/>
    <w:rsid w:val="004443E6"/>
    <w:rsid w:val="004465D6"/>
    <w:rsid w:val="00454172"/>
    <w:rsid w:val="00455C6D"/>
    <w:rsid w:val="00460952"/>
    <w:rsid w:val="00461021"/>
    <w:rsid w:val="00462279"/>
    <w:rsid w:val="00462507"/>
    <w:rsid w:val="00464DAC"/>
    <w:rsid w:val="00476708"/>
    <w:rsid w:val="004814CA"/>
    <w:rsid w:val="004876C5"/>
    <w:rsid w:val="00496AA0"/>
    <w:rsid w:val="004A0729"/>
    <w:rsid w:val="004A6D65"/>
    <w:rsid w:val="004B0696"/>
    <w:rsid w:val="004B66E5"/>
    <w:rsid w:val="004C7455"/>
    <w:rsid w:val="004D09A1"/>
    <w:rsid w:val="004D6B36"/>
    <w:rsid w:val="004D6D17"/>
    <w:rsid w:val="004F48E1"/>
    <w:rsid w:val="004F6A53"/>
    <w:rsid w:val="0050433E"/>
    <w:rsid w:val="0051147E"/>
    <w:rsid w:val="005139A4"/>
    <w:rsid w:val="005174DA"/>
    <w:rsid w:val="00523AEE"/>
    <w:rsid w:val="00524391"/>
    <w:rsid w:val="0052779A"/>
    <w:rsid w:val="00530652"/>
    <w:rsid w:val="00531B12"/>
    <w:rsid w:val="005337CE"/>
    <w:rsid w:val="00533AC4"/>
    <w:rsid w:val="005370AA"/>
    <w:rsid w:val="00540346"/>
    <w:rsid w:val="00540E62"/>
    <w:rsid w:val="00541E3E"/>
    <w:rsid w:val="00543E28"/>
    <w:rsid w:val="0054795E"/>
    <w:rsid w:val="00553B55"/>
    <w:rsid w:val="0056443F"/>
    <w:rsid w:val="00585A8C"/>
    <w:rsid w:val="00586F0B"/>
    <w:rsid w:val="00590948"/>
    <w:rsid w:val="00592098"/>
    <w:rsid w:val="0059255D"/>
    <w:rsid w:val="005A2D28"/>
    <w:rsid w:val="005A46C2"/>
    <w:rsid w:val="005A5FAE"/>
    <w:rsid w:val="005A63DE"/>
    <w:rsid w:val="005A7CA0"/>
    <w:rsid w:val="005B1894"/>
    <w:rsid w:val="005B1FE8"/>
    <w:rsid w:val="005B7A35"/>
    <w:rsid w:val="005C02B9"/>
    <w:rsid w:val="005C256D"/>
    <w:rsid w:val="005C5682"/>
    <w:rsid w:val="005D2B0C"/>
    <w:rsid w:val="005D466B"/>
    <w:rsid w:val="005D55A5"/>
    <w:rsid w:val="005E743B"/>
    <w:rsid w:val="005F3D9C"/>
    <w:rsid w:val="005F7612"/>
    <w:rsid w:val="006025CB"/>
    <w:rsid w:val="006049BE"/>
    <w:rsid w:val="00613D0F"/>
    <w:rsid w:val="006262A1"/>
    <w:rsid w:val="00631584"/>
    <w:rsid w:val="006318BC"/>
    <w:rsid w:val="00636558"/>
    <w:rsid w:val="00637E5F"/>
    <w:rsid w:val="0064408D"/>
    <w:rsid w:val="006462D9"/>
    <w:rsid w:val="006527E5"/>
    <w:rsid w:val="006550A8"/>
    <w:rsid w:val="00660F77"/>
    <w:rsid w:val="00666592"/>
    <w:rsid w:val="00675E30"/>
    <w:rsid w:val="00676140"/>
    <w:rsid w:val="00681B79"/>
    <w:rsid w:val="00683D42"/>
    <w:rsid w:val="006953CA"/>
    <w:rsid w:val="006A659A"/>
    <w:rsid w:val="006C5D17"/>
    <w:rsid w:val="006C7A8B"/>
    <w:rsid w:val="006E3164"/>
    <w:rsid w:val="006E3A23"/>
    <w:rsid w:val="006F28A9"/>
    <w:rsid w:val="006F5954"/>
    <w:rsid w:val="0070159D"/>
    <w:rsid w:val="00703745"/>
    <w:rsid w:val="00703790"/>
    <w:rsid w:val="00705645"/>
    <w:rsid w:val="007064A8"/>
    <w:rsid w:val="00712EE8"/>
    <w:rsid w:val="0071475F"/>
    <w:rsid w:val="00715997"/>
    <w:rsid w:val="00717B00"/>
    <w:rsid w:val="00726956"/>
    <w:rsid w:val="007305CD"/>
    <w:rsid w:val="00730803"/>
    <w:rsid w:val="0073110B"/>
    <w:rsid w:val="00736D46"/>
    <w:rsid w:val="00752C9C"/>
    <w:rsid w:val="007562AC"/>
    <w:rsid w:val="007562DB"/>
    <w:rsid w:val="00760EA7"/>
    <w:rsid w:val="007676DE"/>
    <w:rsid w:val="00771FDB"/>
    <w:rsid w:val="00772A02"/>
    <w:rsid w:val="00781D39"/>
    <w:rsid w:val="00786F44"/>
    <w:rsid w:val="00792772"/>
    <w:rsid w:val="00796230"/>
    <w:rsid w:val="007B397A"/>
    <w:rsid w:val="007B529A"/>
    <w:rsid w:val="007B715F"/>
    <w:rsid w:val="007C0127"/>
    <w:rsid w:val="007C0A0E"/>
    <w:rsid w:val="007C1B47"/>
    <w:rsid w:val="007C3D25"/>
    <w:rsid w:val="007D5F1D"/>
    <w:rsid w:val="007D66FC"/>
    <w:rsid w:val="007D6F90"/>
    <w:rsid w:val="007E061F"/>
    <w:rsid w:val="007E0BD8"/>
    <w:rsid w:val="007E7356"/>
    <w:rsid w:val="007F0E96"/>
    <w:rsid w:val="007F2D2A"/>
    <w:rsid w:val="00802E86"/>
    <w:rsid w:val="00805EFF"/>
    <w:rsid w:val="008100A5"/>
    <w:rsid w:val="00816851"/>
    <w:rsid w:val="008177D7"/>
    <w:rsid w:val="00822198"/>
    <w:rsid w:val="00822A2C"/>
    <w:rsid w:val="00824173"/>
    <w:rsid w:val="0083320F"/>
    <w:rsid w:val="0086413E"/>
    <w:rsid w:val="008C23A1"/>
    <w:rsid w:val="008C4F2D"/>
    <w:rsid w:val="008C54FE"/>
    <w:rsid w:val="008C6594"/>
    <w:rsid w:val="008D7897"/>
    <w:rsid w:val="008E7D7F"/>
    <w:rsid w:val="00904325"/>
    <w:rsid w:val="0090572F"/>
    <w:rsid w:val="009107AA"/>
    <w:rsid w:val="00914291"/>
    <w:rsid w:val="009148EB"/>
    <w:rsid w:val="00926F13"/>
    <w:rsid w:val="00933160"/>
    <w:rsid w:val="009353C2"/>
    <w:rsid w:val="00940A55"/>
    <w:rsid w:val="009425B9"/>
    <w:rsid w:val="00943353"/>
    <w:rsid w:val="00950257"/>
    <w:rsid w:val="0096162E"/>
    <w:rsid w:val="00963A81"/>
    <w:rsid w:val="00976540"/>
    <w:rsid w:val="00985981"/>
    <w:rsid w:val="0098679E"/>
    <w:rsid w:val="009870A7"/>
    <w:rsid w:val="00991949"/>
    <w:rsid w:val="0099249F"/>
    <w:rsid w:val="00993264"/>
    <w:rsid w:val="00993F95"/>
    <w:rsid w:val="0099617A"/>
    <w:rsid w:val="009975DB"/>
    <w:rsid w:val="009A0AB0"/>
    <w:rsid w:val="009A363C"/>
    <w:rsid w:val="009A59A5"/>
    <w:rsid w:val="009A6961"/>
    <w:rsid w:val="009B1F2C"/>
    <w:rsid w:val="009B2B90"/>
    <w:rsid w:val="009B3B5A"/>
    <w:rsid w:val="009C6125"/>
    <w:rsid w:val="009D060F"/>
    <w:rsid w:val="009D2408"/>
    <w:rsid w:val="009D3D9A"/>
    <w:rsid w:val="009D5258"/>
    <w:rsid w:val="009D6B74"/>
    <w:rsid w:val="009E44C1"/>
    <w:rsid w:val="009F1340"/>
    <w:rsid w:val="009F4F6C"/>
    <w:rsid w:val="009F5C5E"/>
    <w:rsid w:val="009F6567"/>
    <w:rsid w:val="00A00B68"/>
    <w:rsid w:val="00A0468E"/>
    <w:rsid w:val="00A121C3"/>
    <w:rsid w:val="00A14006"/>
    <w:rsid w:val="00A15566"/>
    <w:rsid w:val="00A160B2"/>
    <w:rsid w:val="00A2258E"/>
    <w:rsid w:val="00A32F39"/>
    <w:rsid w:val="00A32FF3"/>
    <w:rsid w:val="00A33D7F"/>
    <w:rsid w:val="00A3458B"/>
    <w:rsid w:val="00A441B7"/>
    <w:rsid w:val="00A45D35"/>
    <w:rsid w:val="00A52CCA"/>
    <w:rsid w:val="00A53433"/>
    <w:rsid w:val="00A5344E"/>
    <w:rsid w:val="00A53A29"/>
    <w:rsid w:val="00A561E1"/>
    <w:rsid w:val="00A600CB"/>
    <w:rsid w:val="00A6215F"/>
    <w:rsid w:val="00A62660"/>
    <w:rsid w:val="00A6620D"/>
    <w:rsid w:val="00A73ABF"/>
    <w:rsid w:val="00A7410C"/>
    <w:rsid w:val="00A75A61"/>
    <w:rsid w:val="00A84577"/>
    <w:rsid w:val="00A912F9"/>
    <w:rsid w:val="00A9131B"/>
    <w:rsid w:val="00A91BB1"/>
    <w:rsid w:val="00AA46BD"/>
    <w:rsid w:val="00AB0E0F"/>
    <w:rsid w:val="00AD072D"/>
    <w:rsid w:val="00AD34CB"/>
    <w:rsid w:val="00AF49C4"/>
    <w:rsid w:val="00AF6F9E"/>
    <w:rsid w:val="00B0024F"/>
    <w:rsid w:val="00B04E9C"/>
    <w:rsid w:val="00B12636"/>
    <w:rsid w:val="00B3150E"/>
    <w:rsid w:val="00B36740"/>
    <w:rsid w:val="00B50F04"/>
    <w:rsid w:val="00B51F67"/>
    <w:rsid w:val="00B57500"/>
    <w:rsid w:val="00B718EA"/>
    <w:rsid w:val="00B8017D"/>
    <w:rsid w:val="00B83C5E"/>
    <w:rsid w:val="00B87427"/>
    <w:rsid w:val="00BA48F7"/>
    <w:rsid w:val="00BA53C4"/>
    <w:rsid w:val="00BA6635"/>
    <w:rsid w:val="00BB0741"/>
    <w:rsid w:val="00BB4C1E"/>
    <w:rsid w:val="00BC1893"/>
    <w:rsid w:val="00BC6DB5"/>
    <w:rsid w:val="00BE4141"/>
    <w:rsid w:val="00BE4AEB"/>
    <w:rsid w:val="00BE77E3"/>
    <w:rsid w:val="00BF04A2"/>
    <w:rsid w:val="00BF05FE"/>
    <w:rsid w:val="00BF6728"/>
    <w:rsid w:val="00C0065D"/>
    <w:rsid w:val="00C00FF7"/>
    <w:rsid w:val="00C120E9"/>
    <w:rsid w:val="00C14F68"/>
    <w:rsid w:val="00C154F5"/>
    <w:rsid w:val="00C2222D"/>
    <w:rsid w:val="00C224B3"/>
    <w:rsid w:val="00C26958"/>
    <w:rsid w:val="00C26BC2"/>
    <w:rsid w:val="00C30139"/>
    <w:rsid w:val="00C51EF5"/>
    <w:rsid w:val="00C53FDB"/>
    <w:rsid w:val="00C63324"/>
    <w:rsid w:val="00C732CF"/>
    <w:rsid w:val="00C85A43"/>
    <w:rsid w:val="00C90C40"/>
    <w:rsid w:val="00CA0102"/>
    <w:rsid w:val="00CA2447"/>
    <w:rsid w:val="00CA2EC2"/>
    <w:rsid w:val="00CB560C"/>
    <w:rsid w:val="00CB5CA3"/>
    <w:rsid w:val="00CC22FB"/>
    <w:rsid w:val="00CC481E"/>
    <w:rsid w:val="00CC4FB5"/>
    <w:rsid w:val="00CD0D42"/>
    <w:rsid w:val="00CD4243"/>
    <w:rsid w:val="00CD4F6D"/>
    <w:rsid w:val="00CD693D"/>
    <w:rsid w:val="00CF39ED"/>
    <w:rsid w:val="00D06BE2"/>
    <w:rsid w:val="00D12232"/>
    <w:rsid w:val="00D21750"/>
    <w:rsid w:val="00D249B6"/>
    <w:rsid w:val="00D251F8"/>
    <w:rsid w:val="00D35362"/>
    <w:rsid w:val="00D35CA0"/>
    <w:rsid w:val="00D36CF3"/>
    <w:rsid w:val="00D45E53"/>
    <w:rsid w:val="00D50A6C"/>
    <w:rsid w:val="00D6227A"/>
    <w:rsid w:val="00D71F15"/>
    <w:rsid w:val="00D73C4A"/>
    <w:rsid w:val="00D744D1"/>
    <w:rsid w:val="00D74979"/>
    <w:rsid w:val="00D76DD2"/>
    <w:rsid w:val="00D85270"/>
    <w:rsid w:val="00D9383B"/>
    <w:rsid w:val="00D961E0"/>
    <w:rsid w:val="00DA02BA"/>
    <w:rsid w:val="00DA0C19"/>
    <w:rsid w:val="00DA262C"/>
    <w:rsid w:val="00DB0885"/>
    <w:rsid w:val="00DB1A9A"/>
    <w:rsid w:val="00DC3011"/>
    <w:rsid w:val="00DC5E60"/>
    <w:rsid w:val="00DC6D18"/>
    <w:rsid w:val="00DC71A0"/>
    <w:rsid w:val="00DD7779"/>
    <w:rsid w:val="00DE3E1D"/>
    <w:rsid w:val="00DE4218"/>
    <w:rsid w:val="00DF2895"/>
    <w:rsid w:val="00E00FB6"/>
    <w:rsid w:val="00E13B27"/>
    <w:rsid w:val="00E13CF0"/>
    <w:rsid w:val="00E205FD"/>
    <w:rsid w:val="00E21F10"/>
    <w:rsid w:val="00E31F0C"/>
    <w:rsid w:val="00E35A61"/>
    <w:rsid w:val="00E42EEF"/>
    <w:rsid w:val="00E459D2"/>
    <w:rsid w:val="00E477F1"/>
    <w:rsid w:val="00E5035E"/>
    <w:rsid w:val="00E53AAF"/>
    <w:rsid w:val="00E54D23"/>
    <w:rsid w:val="00E56462"/>
    <w:rsid w:val="00E610EC"/>
    <w:rsid w:val="00E656AA"/>
    <w:rsid w:val="00E72C0B"/>
    <w:rsid w:val="00E7764E"/>
    <w:rsid w:val="00E80710"/>
    <w:rsid w:val="00E82497"/>
    <w:rsid w:val="00E83D82"/>
    <w:rsid w:val="00E919B5"/>
    <w:rsid w:val="00E93DBF"/>
    <w:rsid w:val="00E95A4B"/>
    <w:rsid w:val="00E95D57"/>
    <w:rsid w:val="00EA0F2D"/>
    <w:rsid w:val="00EA6B7C"/>
    <w:rsid w:val="00EB78C1"/>
    <w:rsid w:val="00EC220F"/>
    <w:rsid w:val="00EC3824"/>
    <w:rsid w:val="00EC5F03"/>
    <w:rsid w:val="00EE4FDA"/>
    <w:rsid w:val="00EE6D1D"/>
    <w:rsid w:val="00EF20A7"/>
    <w:rsid w:val="00EF231B"/>
    <w:rsid w:val="00F02984"/>
    <w:rsid w:val="00F131B6"/>
    <w:rsid w:val="00F13765"/>
    <w:rsid w:val="00F24347"/>
    <w:rsid w:val="00F32ADF"/>
    <w:rsid w:val="00F513A4"/>
    <w:rsid w:val="00F522A7"/>
    <w:rsid w:val="00F57247"/>
    <w:rsid w:val="00F62410"/>
    <w:rsid w:val="00F66CA6"/>
    <w:rsid w:val="00F6707C"/>
    <w:rsid w:val="00F816B6"/>
    <w:rsid w:val="00F8221D"/>
    <w:rsid w:val="00F92751"/>
    <w:rsid w:val="00F94311"/>
    <w:rsid w:val="00F943B6"/>
    <w:rsid w:val="00F948D3"/>
    <w:rsid w:val="00F94E63"/>
    <w:rsid w:val="00F971A0"/>
    <w:rsid w:val="00FA526D"/>
    <w:rsid w:val="00FB3DD3"/>
    <w:rsid w:val="00FD0F85"/>
    <w:rsid w:val="00FD575F"/>
    <w:rsid w:val="00FD6921"/>
    <w:rsid w:val="00FD7B26"/>
    <w:rsid w:val="00FE6CD1"/>
    <w:rsid w:val="02456C27"/>
    <w:rsid w:val="0487031E"/>
    <w:rsid w:val="04917161"/>
    <w:rsid w:val="06CCA482"/>
    <w:rsid w:val="077D6E04"/>
    <w:rsid w:val="089BEDD6"/>
    <w:rsid w:val="0952EF19"/>
    <w:rsid w:val="09EAC1D5"/>
    <w:rsid w:val="0D985418"/>
    <w:rsid w:val="0EA5B9E1"/>
    <w:rsid w:val="0F6CF782"/>
    <w:rsid w:val="0FCD441E"/>
    <w:rsid w:val="0FE93855"/>
    <w:rsid w:val="10A298C5"/>
    <w:rsid w:val="10B6F95A"/>
    <w:rsid w:val="11415808"/>
    <w:rsid w:val="122DA4C6"/>
    <w:rsid w:val="1498A0FA"/>
    <w:rsid w:val="1599A94A"/>
    <w:rsid w:val="172796E8"/>
    <w:rsid w:val="17611959"/>
    <w:rsid w:val="1763D885"/>
    <w:rsid w:val="18507662"/>
    <w:rsid w:val="19509E24"/>
    <w:rsid w:val="19731DEC"/>
    <w:rsid w:val="1A9A1340"/>
    <w:rsid w:val="1AB12946"/>
    <w:rsid w:val="1BBB71FA"/>
    <w:rsid w:val="1E96D601"/>
    <w:rsid w:val="2026B945"/>
    <w:rsid w:val="20FE6B11"/>
    <w:rsid w:val="238A6C4F"/>
    <w:rsid w:val="239A82EF"/>
    <w:rsid w:val="255B543C"/>
    <w:rsid w:val="2628147A"/>
    <w:rsid w:val="262A778D"/>
    <w:rsid w:val="269AEA20"/>
    <w:rsid w:val="27717C47"/>
    <w:rsid w:val="2786C2C5"/>
    <w:rsid w:val="2A7189C1"/>
    <w:rsid w:val="2AC03BD4"/>
    <w:rsid w:val="2B62AA34"/>
    <w:rsid w:val="2B7EF173"/>
    <w:rsid w:val="2D92C2C6"/>
    <w:rsid w:val="2DA65C01"/>
    <w:rsid w:val="2DE73C8E"/>
    <w:rsid w:val="2E065B0A"/>
    <w:rsid w:val="30FAA463"/>
    <w:rsid w:val="356A5D2B"/>
    <w:rsid w:val="37557F02"/>
    <w:rsid w:val="38005E28"/>
    <w:rsid w:val="3A7BBC5F"/>
    <w:rsid w:val="3DC709A5"/>
    <w:rsid w:val="3F83ED47"/>
    <w:rsid w:val="402A04A5"/>
    <w:rsid w:val="430FB778"/>
    <w:rsid w:val="442C56DF"/>
    <w:rsid w:val="44602341"/>
    <w:rsid w:val="469B6490"/>
    <w:rsid w:val="46AA23CF"/>
    <w:rsid w:val="49DBAD34"/>
    <w:rsid w:val="4CEF364E"/>
    <w:rsid w:val="4D6BC7F2"/>
    <w:rsid w:val="52F63D0E"/>
    <w:rsid w:val="5651D0D5"/>
    <w:rsid w:val="5656280F"/>
    <w:rsid w:val="5708CC3B"/>
    <w:rsid w:val="57163A2A"/>
    <w:rsid w:val="575CBEF0"/>
    <w:rsid w:val="58A1455D"/>
    <w:rsid w:val="59F71D61"/>
    <w:rsid w:val="5A928E67"/>
    <w:rsid w:val="5ACA70E6"/>
    <w:rsid w:val="5B386A59"/>
    <w:rsid w:val="5C429403"/>
    <w:rsid w:val="5DD1C63A"/>
    <w:rsid w:val="5EA5738C"/>
    <w:rsid w:val="5EBA65C5"/>
    <w:rsid w:val="5ED10B00"/>
    <w:rsid w:val="5F010BE5"/>
    <w:rsid w:val="5F45FF2D"/>
    <w:rsid w:val="5F950FA0"/>
    <w:rsid w:val="6157EBFC"/>
    <w:rsid w:val="62032679"/>
    <w:rsid w:val="62D27B26"/>
    <w:rsid w:val="62DCDE07"/>
    <w:rsid w:val="66325B01"/>
    <w:rsid w:val="670871CF"/>
    <w:rsid w:val="6911063E"/>
    <w:rsid w:val="6C00421F"/>
    <w:rsid w:val="6DE11F9F"/>
    <w:rsid w:val="6F2A4CC7"/>
    <w:rsid w:val="717A9540"/>
    <w:rsid w:val="72148462"/>
    <w:rsid w:val="743B003F"/>
    <w:rsid w:val="745610E3"/>
    <w:rsid w:val="748C40DB"/>
    <w:rsid w:val="74C731BD"/>
    <w:rsid w:val="776E667E"/>
    <w:rsid w:val="79CFF4F6"/>
    <w:rsid w:val="79D2AABC"/>
    <w:rsid w:val="7A7B277A"/>
    <w:rsid w:val="7BD7B8E0"/>
    <w:rsid w:val="7D473F74"/>
    <w:rsid w:val="7EE6EB3E"/>
    <w:rsid w:val="7F4BC62C"/>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7D1F57EB"/>
  <w15:chartTrackingRefBased/>
  <w15:docId w15:val="{08F79626-7F0C-4A69-AD36-34DC3B96D594}"/>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GB" w:eastAsia="en-US" w:bidi="ar-SA"/>
      </w:rPr>
    </w:rPrDefault>
    <w:pPrDefault>
      <w:pPr>
        <w:spacing w:after="200" w:line="240" w:lineRule="atLeast"/>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iPriority="2"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iPriority="15" w:unhideWhenUsed="1" w:qFormat="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 w:qFormat="1"/>
    <w:lsdException w:name="Closing" w:semiHidden="1" w:unhideWhenUsed="1"/>
    <w:lsdException w:name="Signature" w:semiHidden="1" w:unhideWhenUsed="1"/>
    <w:lsdException w:name="Default Paragraph Font" w:semiHidden="1" w:uiPriority="1" w:unhideWhenUsed="1"/>
    <w:lsdException w:name="Body Text" w:semiHidden="1" w:unhideWhenUsed="1" w:qFormat="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qFormat="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8"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semiHidden/>
    <w:qFormat/>
    <w:rsid w:val="0099617A"/>
    <w:pPr>
      <w:spacing w:after="120"/>
    </w:pPr>
    <w:rPr>
      <w:lang w:val="en-US"/>
    </w:rPr>
  </w:style>
  <w:style w:type="paragraph" w:styleId="Heading1">
    <w:name w:val="heading 1"/>
    <w:aliases w:val="Heading 1 - New Page"/>
    <w:basedOn w:val="BaseHeading"/>
    <w:next w:val="BodyText"/>
    <w:link w:val="Heading1Char"/>
    <w:uiPriority w:val="9"/>
    <w:qFormat/>
    <w:rsid w:val="003D534A"/>
    <w:pPr>
      <w:pageBreakBefore/>
      <w:spacing w:after="320"/>
      <w:outlineLvl w:val="0"/>
    </w:pPr>
    <w:rPr>
      <w:rFonts w:eastAsiaTheme="majorEastAsia" w:cstheme="majorBidi"/>
      <w:b/>
      <w:bCs/>
      <w:color w:val="21455D" w:themeColor="accent3"/>
      <w:sz w:val="32"/>
      <w:szCs w:val="60"/>
    </w:rPr>
  </w:style>
  <w:style w:type="paragraph" w:styleId="Heading2">
    <w:name w:val="heading 2"/>
    <w:aliases w:val="Sub Heading 2"/>
    <w:basedOn w:val="BaseHeading"/>
    <w:next w:val="BodyText"/>
    <w:link w:val="Heading2Char"/>
    <w:uiPriority w:val="9"/>
    <w:qFormat/>
    <w:rsid w:val="00976540"/>
    <w:pPr>
      <w:spacing w:before="240" w:after="240"/>
      <w:outlineLvl w:val="1"/>
    </w:pPr>
    <w:rPr>
      <w:rFonts w:eastAsiaTheme="majorEastAsia" w:cstheme="majorBidi"/>
      <w:b/>
      <w:bCs/>
      <w:color w:val="86B5BD" w:themeColor="text2"/>
      <w:sz w:val="24"/>
      <w:szCs w:val="24"/>
    </w:rPr>
  </w:style>
  <w:style w:type="paragraph" w:styleId="Heading3">
    <w:name w:val="heading 3"/>
    <w:aliases w:val="Sub Heading 3"/>
    <w:basedOn w:val="BaseHeading"/>
    <w:next w:val="BodyText"/>
    <w:link w:val="Heading3Char"/>
    <w:uiPriority w:val="9"/>
    <w:qFormat/>
    <w:rsid w:val="007B397A"/>
    <w:pPr>
      <w:spacing w:before="120" w:after="220"/>
      <w:outlineLvl w:val="2"/>
    </w:pPr>
    <w:rPr>
      <w:rFonts w:eastAsiaTheme="majorEastAsia" w:cstheme="majorBidi"/>
      <w:b/>
      <w:bCs/>
      <w:color w:val="21455D" w:themeColor="accent3"/>
      <w:szCs w:val="32"/>
    </w:rPr>
  </w:style>
  <w:style w:type="paragraph" w:styleId="Heading4">
    <w:name w:val="heading 4"/>
    <w:aliases w:val="Sub Heading 4"/>
    <w:basedOn w:val="BodyText"/>
    <w:next w:val="BodyText"/>
    <w:link w:val="Heading4Char"/>
    <w:uiPriority w:val="9"/>
    <w:qFormat/>
    <w:rsid w:val="007B397A"/>
    <w:pPr>
      <w:spacing w:before="60" w:after="60"/>
      <w:outlineLvl w:val="3"/>
    </w:pPr>
    <w:rPr>
      <w:b/>
      <w:bCs/>
      <w:color w:val="21455D" w:themeColor="accent3"/>
    </w:rPr>
  </w:style>
  <w:style w:type="paragraph" w:styleId="Heading5">
    <w:name w:val="heading 5"/>
    <w:basedOn w:val="Normal"/>
    <w:next w:val="Normal"/>
    <w:link w:val="Heading5Char"/>
    <w:uiPriority w:val="9"/>
    <w:semiHidden/>
    <w:qFormat/>
    <w:rsid w:val="00976540"/>
    <w:pPr>
      <w:keepNext/>
      <w:keepLines/>
      <w:spacing w:before="60"/>
      <w:outlineLvl w:val="4"/>
    </w:pPr>
    <w:rPr>
      <w:rFonts w:asciiTheme="majorHAnsi" w:eastAsiaTheme="majorEastAsia" w:hAnsiTheme="majorHAnsi" w:cstheme="majorBidi"/>
      <w:b/>
      <w:bCs/>
      <w:color w:val="000000" w:themeColor="text1"/>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odyText">
    <w:name w:val="Body Text"/>
    <w:basedOn w:val="BaseText"/>
    <w:link w:val="BodyTextChar"/>
    <w:uiPriority w:val="11"/>
    <w:qFormat/>
    <w:rsid w:val="00976540"/>
    <w:pPr>
      <w:spacing w:after="200"/>
    </w:pPr>
    <w:rPr>
      <w:color w:val="auto"/>
    </w:rPr>
  </w:style>
  <w:style w:type="character" w:customStyle="1" w:styleId="BodyTextChar">
    <w:name w:val="Body Text Char"/>
    <w:basedOn w:val="DefaultParagraphFont"/>
    <w:link w:val="BodyText"/>
    <w:uiPriority w:val="11"/>
    <w:rsid w:val="002B145D"/>
    <w:rPr>
      <w:sz w:val="20"/>
      <w:lang w:val="en-US"/>
    </w:rPr>
  </w:style>
  <w:style w:type="character" w:customStyle="1" w:styleId="Heading1Char">
    <w:name w:val="Heading 1 Char"/>
    <w:aliases w:val="Heading 1 - New Page Char"/>
    <w:basedOn w:val="DefaultParagraphFont"/>
    <w:link w:val="Heading1"/>
    <w:uiPriority w:val="9"/>
    <w:rsid w:val="003D534A"/>
    <w:rPr>
      <w:rFonts w:asciiTheme="majorHAnsi" w:eastAsiaTheme="majorEastAsia" w:hAnsiTheme="majorHAnsi" w:cstheme="majorBidi"/>
      <w:b/>
      <w:bCs/>
      <w:color w:val="21455D" w:themeColor="accent3"/>
      <w:sz w:val="32"/>
      <w:szCs w:val="60"/>
      <w:lang w:val="en-US"/>
    </w:rPr>
  </w:style>
  <w:style w:type="character" w:customStyle="1" w:styleId="Heading2Char">
    <w:name w:val="Heading 2 Char"/>
    <w:aliases w:val="Sub Heading 2 Char"/>
    <w:basedOn w:val="DefaultParagraphFont"/>
    <w:link w:val="Heading2"/>
    <w:uiPriority w:val="9"/>
    <w:rsid w:val="00976540"/>
    <w:rPr>
      <w:rFonts w:asciiTheme="majorHAnsi" w:eastAsiaTheme="majorEastAsia" w:hAnsiTheme="majorHAnsi" w:cstheme="majorBidi"/>
      <w:b/>
      <w:bCs/>
      <w:color w:val="86B5BD" w:themeColor="text2"/>
      <w:sz w:val="24"/>
      <w:szCs w:val="24"/>
      <w:lang w:val="en-US"/>
    </w:rPr>
  </w:style>
  <w:style w:type="character" w:customStyle="1" w:styleId="Heading3Char">
    <w:name w:val="Heading 3 Char"/>
    <w:aliases w:val="Sub Heading 3 Char"/>
    <w:basedOn w:val="DefaultParagraphFont"/>
    <w:link w:val="Heading3"/>
    <w:uiPriority w:val="9"/>
    <w:rsid w:val="007B397A"/>
    <w:rPr>
      <w:rFonts w:asciiTheme="majorHAnsi" w:eastAsiaTheme="majorEastAsia" w:hAnsiTheme="majorHAnsi" w:cstheme="majorBidi"/>
      <w:b/>
      <w:bCs/>
      <w:color w:val="21455D" w:themeColor="accent3"/>
      <w:szCs w:val="32"/>
      <w:lang w:val="en-US"/>
    </w:rPr>
  </w:style>
  <w:style w:type="character" w:customStyle="1" w:styleId="Heading4Char">
    <w:name w:val="Heading 4 Char"/>
    <w:aliases w:val="Sub Heading 4 Char"/>
    <w:basedOn w:val="DefaultParagraphFont"/>
    <w:link w:val="Heading4"/>
    <w:uiPriority w:val="9"/>
    <w:rsid w:val="007B397A"/>
    <w:rPr>
      <w:b/>
      <w:bCs/>
      <w:color w:val="21455D" w:themeColor="accent3"/>
      <w:sz w:val="20"/>
      <w:lang w:val="en-US"/>
    </w:rPr>
  </w:style>
  <w:style w:type="paragraph" w:styleId="Title">
    <w:name w:val="Title"/>
    <w:basedOn w:val="BaseHeading"/>
    <w:next w:val="Subtitle"/>
    <w:link w:val="TitleChar"/>
    <w:uiPriority w:val="1"/>
    <w:qFormat/>
    <w:rsid w:val="00976540"/>
    <w:pPr>
      <w:spacing w:after="240"/>
      <w:ind w:left="289" w:right="85"/>
      <w:contextualSpacing/>
      <w:jc w:val="right"/>
    </w:pPr>
    <w:rPr>
      <w:rFonts w:eastAsiaTheme="majorEastAsia" w:cstheme="majorBidi"/>
      <w:b/>
      <w:sz w:val="36"/>
      <w:szCs w:val="56"/>
    </w:rPr>
  </w:style>
  <w:style w:type="character" w:customStyle="1" w:styleId="TitleChar">
    <w:name w:val="Title Char"/>
    <w:basedOn w:val="DefaultParagraphFont"/>
    <w:link w:val="Title"/>
    <w:uiPriority w:val="1"/>
    <w:rsid w:val="00976540"/>
    <w:rPr>
      <w:rFonts w:asciiTheme="majorHAnsi" w:eastAsiaTheme="majorEastAsia" w:hAnsiTheme="majorHAnsi" w:cstheme="majorBidi"/>
      <w:b/>
      <w:color w:val="234270" w:themeColor="accent1"/>
      <w:sz w:val="36"/>
      <w:szCs w:val="56"/>
      <w:lang w:val="en-US"/>
    </w:rPr>
  </w:style>
  <w:style w:type="paragraph" w:styleId="Subtitle">
    <w:name w:val="Subtitle"/>
    <w:basedOn w:val="BaseHeading"/>
    <w:next w:val="BodyText"/>
    <w:link w:val="SubtitleChar"/>
    <w:uiPriority w:val="2"/>
    <w:qFormat/>
    <w:rsid w:val="00976540"/>
    <w:pPr>
      <w:numPr>
        <w:ilvl w:val="1"/>
      </w:numPr>
      <w:spacing w:before="120" w:after="120"/>
      <w:ind w:left="289" w:right="85"/>
      <w:jc w:val="right"/>
    </w:pPr>
    <w:rPr>
      <w:rFonts w:eastAsiaTheme="minorEastAsia"/>
      <w:sz w:val="32"/>
    </w:rPr>
  </w:style>
  <w:style w:type="character" w:customStyle="1" w:styleId="SubtitleChar">
    <w:name w:val="Subtitle Char"/>
    <w:basedOn w:val="DefaultParagraphFont"/>
    <w:link w:val="Subtitle"/>
    <w:uiPriority w:val="2"/>
    <w:rsid w:val="002B145D"/>
    <w:rPr>
      <w:rFonts w:asciiTheme="majorHAnsi" w:eastAsiaTheme="minorEastAsia" w:hAnsiTheme="majorHAnsi"/>
      <w:color w:val="234270" w:themeColor="accent1"/>
      <w:sz w:val="32"/>
      <w:lang w:val="en-US"/>
    </w:rPr>
  </w:style>
  <w:style w:type="paragraph" w:customStyle="1" w:styleId="BaseStyle">
    <w:name w:val="___Base Style"/>
    <w:semiHidden/>
    <w:rsid w:val="00976540"/>
    <w:pPr>
      <w:spacing w:after="0" w:line="276" w:lineRule="auto"/>
    </w:pPr>
    <w:rPr>
      <w:lang w:val="en-US"/>
    </w:rPr>
  </w:style>
  <w:style w:type="paragraph" w:customStyle="1" w:styleId="BaseTable">
    <w:name w:val="___Base Table"/>
    <w:semiHidden/>
    <w:rsid w:val="00976540"/>
  </w:style>
  <w:style w:type="paragraph" w:customStyle="1" w:styleId="BaseText">
    <w:name w:val="__Base Text"/>
    <w:basedOn w:val="BaseStyle"/>
    <w:semiHidden/>
    <w:rsid w:val="00976540"/>
    <w:pPr>
      <w:spacing w:line="264" w:lineRule="auto"/>
    </w:pPr>
    <w:rPr>
      <w:color w:val="234270" w:themeColor="accent1"/>
      <w:sz w:val="20"/>
    </w:rPr>
  </w:style>
  <w:style w:type="paragraph" w:customStyle="1" w:styleId="BaseHeading">
    <w:name w:val="__Base Heading"/>
    <w:basedOn w:val="BaseStyle"/>
    <w:next w:val="BodyText"/>
    <w:semiHidden/>
    <w:rsid w:val="00976540"/>
    <w:pPr>
      <w:keepNext/>
      <w:keepLines/>
      <w:spacing w:line="240" w:lineRule="auto"/>
    </w:pPr>
    <w:rPr>
      <w:rFonts w:asciiTheme="majorHAnsi" w:hAnsiTheme="majorHAnsi"/>
      <w:color w:val="234270" w:themeColor="accent1"/>
    </w:rPr>
  </w:style>
  <w:style w:type="table" w:customStyle="1" w:styleId="Plain">
    <w:name w:val="Plain"/>
    <w:basedOn w:val="TableNormal"/>
    <w:rsid w:val="00976540"/>
    <w:pPr>
      <w:spacing w:after="0" w:line="240" w:lineRule="auto"/>
    </w:pPr>
    <w:tblPr/>
    <w:tcPr>
      <w:shd w:val="clear" w:color="auto" w:fill="auto"/>
      <w:tcMar>
        <w:left w:w="0" w:type="dxa"/>
        <w:right w:w="0" w:type="dxa"/>
      </w:tcMar>
    </w:tcPr>
  </w:style>
  <w:style w:type="paragraph" w:customStyle="1" w:styleId="1ptspacer">
    <w:name w:val="__1pt spacer"/>
    <w:basedOn w:val="BaseStyle"/>
    <w:next w:val="BodyText"/>
    <w:semiHidden/>
    <w:rsid w:val="00976540"/>
    <w:pPr>
      <w:spacing w:line="20" w:lineRule="exact"/>
    </w:pPr>
    <w:rPr>
      <w:sz w:val="2"/>
    </w:rPr>
  </w:style>
  <w:style w:type="paragraph" w:customStyle="1" w:styleId="Placeholder">
    <w:name w:val="__Placeholder"/>
    <w:basedOn w:val="BaseText"/>
    <w:next w:val="BodyText"/>
    <w:semiHidden/>
    <w:rsid w:val="00976540"/>
    <w:pPr>
      <w:spacing w:line="240" w:lineRule="auto"/>
      <w:jc w:val="center"/>
    </w:pPr>
  </w:style>
  <w:style w:type="paragraph" w:customStyle="1" w:styleId="TableSpaceAfter">
    <w:name w:val="__TableSpaceAfter"/>
    <w:basedOn w:val="BaseStyle"/>
    <w:next w:val="BodyText"/>
    <w:semiHidden/>
    <w:rsid w:val="00976540"/>
    <w:pPr>
      <w:spacing w:line="20" w:lineRule="exact"/>
    </w:pPr>
    <w:rPr>
      <w:sz w:val="2"/>
    </w:rPr>
  </w:style>
  <w:style w:type="paragraph" w:styleId="ListBullet">
    <w:name w:val="List Bullet"/>
    <w:aliases w:val="Bulleted List (short text)"/>
    <w:basedOn w:val="BodyText"/>
    <w:uiPriority w:val="12"/>
    <w:qFormat/>
    <w:rsid w:val="00976540"/>
    <w:pPr>
      <w:numPr>
        <w:numId w:val="5"/>
      </w:numPr>
      <w:spacing w:after="0" w:line="240" w:lineRule="auto"/>
    </w:pPr>
  </w:style>
  <w:style w:type="paragraph" w:customStyle="1" w:styleId="TableText">
    <w:name w:val="Table Text"/>
    <w:basedOn w:val="BaseTable"/>
    <w:uiPriority w:val="16"/>
    <w:qFormat/>
    <w:rsid w:val="00976540"/>
  </w:style>
  <w:style w:type="character" w:styleId="BookTitle">
    <w:name w:val="Book Title"/>
    <w:basedOn w:val="DefaultParagraphFont"/>
    <w:uiPriority w:val="33"/>
    <w:semiHidden/>
    <w:qFormat/>
    <w:rsid w:val="00976540"/>
    <w:rPr>
      <w:b/>
      <w:bCs/>
      <w:i/>
      <w:iCs/>
      <w:spacing w:val="5"/>
    </w:rPr>
  </w:style>
  <w:style w:type="character" w:styleId="Emphasis">
    <w:name w:val="Emphasis"/>
    <w:basedOn w:val="DefaultParagraphFont"/>
    <w:uiPriority w:val="20"/>
    <w:semiHidden/>
    <w:qFormat/>
    <w:rsid w:val="00976540"/>
    <w:rPr>
      <w:i/>
      <w:iCs/>
    </w:rPr>
  </w:style>
  <w:style w:type="character" w:styleId="IntenseEmphasis">
    <w:name w:val="Intense Emphasis"/>
    <w:basedOn w:val="DefaultParagraphFont"/>
    <w:uiPriority w:val="21"/>
    <w:semiHidden/>
    <w:qFormat/>
    <w:rsid w:val="00976540"/>
    <w:rPr>
      <w:i/>
      <w:iCs/>
      <w:color w:val="234270" w:themeColor="accent1"/>
    </w:rPr>
  </w:style>
  <w:style w:type="paragraph" w:styleId="IntenseQuote">
    <w:name w:val="Intense Quote"/>
    <w:basedOn w:val="Normal"/>
    <w:next w:val="Normal"/>
    <w:link w:val="IntenseQuoteChar"/>
    <w:uiPriority w:val="30"/>
    <w:semiHidden/>
    <w:rsid w:val="00976540"/>
    <w:pPr>
      <w:pBdr>
        <w:top w:val="single" w:sz="4" w:space="10" w:color="234270" w:themeColor="accent1"/>
        <w:bottom w:val="single" w:sz="4" w:space="10" w:color="234270" w:themeColor="accent1"/>
      </w:pBdr>
      <w:spacing w:before="360" w:after="360"/>
      <w:ind w:left="864" w:right="864"/>
      <w:jc w:val="center"/>
    </w:pPr>
    <w:rPr>
      <w:i/>
      <w:iCs/>
      <w:color w:val="86B5BD" w:themeColor="text2"/>
    </w:rPr>
  </w:style>
  <w:style w:type="character" w:customStyle="1" w:styleId="IntenseQuoteChar">
    <w:name w:val="Intense Quote Char"/>
    <w:basedOn w:val="DefaultParagraphFont"/>
    <w:link w:val="IntenseQuote"/>
    <w:uiPriority w:val="30"/>
    <w:semiHidden/>
    <w:rsid w:val="00976540"/>
    <w:rPr>
      <w:i/>
      <w:iCs/>
      <w:color w:val="86B5BD" w:themeColor="text2"/>
      <w:lang w:val="en-US"/>
    </w:rPr>
  </w:style>
  <w:style w:type="character" w:styleId="IntenseReference">
    <w:name w:val="Intense Reference"/>
    <w:basedOn w:val="DefaultParagraphFont"/>
    <w:uiPriority w:val="32"/>
    <w:semiHidden/>
    <w:qFormat/>
    <w:rsid w:val="00976540"/>
    <w:rPr>
      <w:b/>
      <w:bCs/>
      <w:smallCaps/>
      <w:color w:val="234270" w:themeColor="accent1"/>
      <w:spacing w:val="5"/>
    </w:rPr>
  </w:style>
  <w:style w:type="paragraph" w:styleId="ListParagraph">
    <w:name w:val="List Paragraph"/>
    <w:basedOn w:val="Normal"/>
    <w:link w:val="ListParagraphChar"/>
    <w:uiPriority w:val="34"/>
    <w:qFormat/>
    <w:rsid w:val="00976540"/>
    <w:pPr>
      <w:ind w:left="720"/>
      <w:contextualSpacing/>
    </w:pPr>
  </w:style>
  <w:style w:type="paragraph" w:styleId="NoSpacing">
    <w:name w:val="No Spacing"/>
    <w:basedOn w:val="BaseText"/>
    <w:uiPriority w:val="18"/>
    <w:semiHidden/>
    <w:qFormat/>
    <w:rsid w:val="00976540"/>
  </w:style>
  <w:style w:type="paragraph" w:styleId="Quote">
    <w:name w:val="Quote"/>
    <w:basedOn w:val="BodyText"/>
    <w:next w:val="Normal"/>
    <w:link w:val="QuoteChar"/>
    <w:uiPriority w:val="29"/>
    <w:qFormat/>
    <w:rsid w:val="00976540"/>
    <w:rPr>
      <w:b/>
      <w:bCs/>
      <w:i/>
      <w:iCs/>
      <w:color w:val="234270" w:themeColor="accent1"/>
    </w:rPr>
  </w:style>
  <w:style w:type="character" w:customStyle="1" w:styleId="QuoteChar">
    <w:name w:val="Quote Char"/>
    <w:basedOn w:val="DefaultParagraphFont"/>
    <w:link w:val="Quote"/>
    <w:uiPriority w:val="29"/>
    <w:rsid w:val="00976540"/>
    <w:rPr>
      <w:b/>
      <w:bCs/>
      <w:i/>
      <w:iCs/>
      <w:color w:val="234270" w:themeColor="accent1"/>
      <w:sz w:val="20"/>
      <w:lang w:val="en-US"/>
    </w:rPr>
  </w:style>
  <w:style w:type="character" w:styleId="Strong">
    <w:name w:val="Strong"/>
    <w:basedOn w:val="DefaultParagraphFont"/>
    <w:uiPriority w:val="22"/>
    <w:semiHidden/>
    <w:qFormat/>
    <w:rsid w:val="00976540"/>
    <w:rPr>
      <w:b/>
      <w:bCs/>
    </w:rPr>
  </w:style>
  <w:style w:type="character" w:styleId="SubtleEmphasis">
    <w:name w:val="Subtle Emphasis"/>
    <w:basedOn w:val="DefaultParagraphFont"/>
    <w:uiPriority w:val="19"/>
    <w:semiHidden/>
    <w:qFormat/>
    <w:rsid w:val="00976540"/>
    <w:rPr>
      <w:i/>
      <w:iCs/>
      <w:color w:val="404040" w:themeColor="text1" w:themeTint="BF"/>
    </w:rPr>
  </w:style>
  <w:style w:type="character" w:styleId="SubtleReference">
    <w:name w:val="Subtle Reference"/>
    <w:basedOn w:val="DefaultParagraphFont"/>
    <w:uiPriority w:val="31"/>
    <w:semiHidden/>
    <w:qFormat/>
    <w:rsid w:val="00976540"/>
    <w:rPr>
      <w:smallCaps/>
      <w:color w:val="5A5A5A" w:themeColor="text1" w:themeTint="A5"/>
    </w:rPr>
  </w:style>
  <w:style w:type="numbering" w:customStyle="1" w:styleId="ListBullets">
    <w:name w:val="__List Bullets"/>
    <w:rsid w:val="00976540"/>
    <w:pPr>
      <w:numPr>
        <w:numId w:val="2"/>
      </w:numPr>
    </w:pPr>
  </w:style>
  <w:style w:type="numbering" w:customStyle="1" w:styleId="ListNumbers">
    <w:name w:val="__List Numbers"/>
    <w:rsid w:val="00976540"/>
    <w:pPr>
      <w:numPr>
        <w:numId w:val="3"/>
      </w:numPr>
    </w:pPr>
  </w:style>
  <w:style w:type="paragraph" w:styleId="ListNumber">
    <w:name w:val="List Number"/>
    <w:aliases w:val="Numbered List (short text)"/>
    <w:basedOn w:val="BodyText"/>
    <w:uiPriority w:val="14"/>
    <w:rsid w:val="00976540"/>
    <w:pPr>
      <w:numPr>
        <w:numId w:val="6"/>
      </w:numPr>
      <w:spacing w:after="0" w:line="240" w:lineRule="auto"/>
    </w:pPr>
  </w:style>
  <w:style w:type="character" w:customStyle="1" w:styleId="Accent1">
    <w:name w:val="Accent 1"/>
    <w:basedOn w:val="DefaultParagraphFont"/>
    <w:uiPriority w:val="36"/>
    <w:semiHidden/>
    <w:qFormat/>
    <w:rsid w:val="00976540"/>
    <w:rPr>
      <w:color w:val="234270" w:themeColor="accent1"/>
    </w:rPr>
  </w:style>
  <w:style w:type="character" w:customStyle="1" w:styleId="Accent2">
    <w:name w:val="Accent 2"/>
    <w:basedOn w:val="DefaultParagraphFont"/>
    <w:uiPriority w:val="36"/>
    <w:semiHidden/>
    <w:qFormat/>
    <w:rsid w:val="00976540"/>
    <w:rPr>
      <w:color w:val="86B5BD" w:themeColor="accent2"/>
    </w:rPr>
  </w:style>
  <w:style w:type="character" w:customStyle="1" w:styleId="Accent3">
    <w:name w:val="Accent 3"/>
    <w:basedOn w:val="DefaultParagraphFont"/>
    <w:uiPriority w:val="36"/>
    <w:semiHidden/>
    <w:qFormat/>
    <w:rsid w:val="00976540"/>
    <w:rPr>
      <w:color w:val="21455D" w:themeColor="accent3"/>
    </w:rPr>
  </w:style>
  <w:style w:type="character" w:customStyle="1" w:styleId="Accent4">
    <w:name w:val="Accent 4"/>
    <w:basedOn w:val="DefaultParagraphFont"/>
    <w:uiPriority w:val="36"/>
    <w:semiHidden/>
    <w:qFormat/>
    <w:rsid w:val="00976540"/>
    <w:rPr>
      <w:color w:val="EBEBEB" w:themeColor="accent4"/>
    </w:rPr>
  </w:style>
  <w:style w:type="character" w:customStyle="1" w:styleId="Accent5">
    <w:name w:val="Accent 5"/>
    <w:basedOn w:val="DefaultParagraphFont"/>
    <w:uiPriority w:val="36"/>
    <w:semiHidden/>
    <w:qFormat/>
    <w:rsid w:val="00976540"/>
    <w:rPr>
      <w:color w:val="3D244E" w:themeColor="accent5"/>
    </w:rPr>
  </w:style>
  <w:style w:type="character" w:customStyle="1" w:styleId="Accent6">
    <w:name w:val="Accent 6"/>
    <w:basedOn w:val="DefaultParagraphFont"/>
    <w:uiPriority w:val="36"/>
    <w:semiHidden/>
    <w:qFormat/>
    <w:rsid w:val="00976540"/>
    <w:rPr>
      <w:color w:val="9E82BD" w:themeColor="accent6"/>
    </w:rPr>
  </w:style>
  <w:style w:type="paragraph" w:customStyle="1" w:styleId="BaseSECTION">
    <w:name w:val="__Base SECTION"/>
    <w:basedOn w:val="BaseText"/>
    <w:next w:val="BodyText"/>
    <w:semiHidden/>
    <w:rsid w:val="00976540"/>
    <w:pPr>
      <w:spacing w:line="160" w:lineRule="exact"/>
    </w:pPr>
    <w:rPr>
      <w:color w:val="0000FF"/>
      <w:sz w:val="16"/>
      <w:szCs w:val="20"/>
    </w:rPr>
  </w:style>
  <w:style w:type="paragraph" w:customStyle="1" w:styleId="LinkedPH">
    <w:name w:val="__Linked PH"/>
    <w:basedOn w:val="TableText"/>
    <w:semiHidden/>
    <w:rsid w:val="00976540"/>
    <w:pPr>
      <w:spacing w:before="120" w:after="0" w:line="20" w:lineRule="exact"/>
      <w:ind w:right="113"/>
    </w:pPr>
    <w:rPr>
      <w:sz w:val="2"/>
      <w:szCs w:val="20"/>
    </w:rPr>
  </w:style>
  <w:style w:type="paragraph" w:customStyle="1" w:styleId="SECTION2Column">
    <w:name w:val="__SECTION 2Column"/>
    <w:basedOn w:val="BaseSECTION"/>
    <w:next w:val="BodyText"/>
    <w:semiHidden/>
    <w:rsid w:val="00976540"/>
  </w:style>
  <w:style w:type="paragraph" w:customStyle="1" w:styleId="SECTION3Column">
    <w:name w:val="__SECTION 3Column"/>
    <w:basedOn w:val="BaseSECTION"/>
    <w:next w:val="BodyText"/>
    <w:semiHidden/>
    <w:rsid w:val="00976540"/>
  </w:style>
  <w:style w:type="paragraph" w:customStyle="1" w:styleId="SECTIONBackCover">
    <w:name w:val="__SECTION BackCover"/>
    <w:basedOn w:val="BaseSECTION"/>
    <w:next w:val="BodyText"/>
    <w:semiHidden/>
    <w:rsid w:val="00976540"/>
  </w:style>
  <w:style w:type="paragraph" w:customStyle="1" w:styleId="SECTIONCover">
    <w:name w:val="__SECTION Cover"/>
    <w:basedOn w:val="BaseSECTION"/>
    <w:next w:val="BodyText"/>
    <w:semiHidden/>
    <w:rsid w:val="00976540"/>
  </w:style>
  <w:style w:type="paragraph" w:customStyle="1" w:styleId="SECTIONFullWidth">
    <w:name w:val="__SECTION FullWidth"/>
    <w:basedOn w:val="BaseSECTION"/>
    <w:next w:val="BodyText"/>
    <w:semiHidden/>
    <w:rsid w:val="00976540"/>
  </w:style>
  <w:style w:type="paragraph" w:customStyle="1" w:styleId="SECTIONLandscape">
    <w:name w:val="__SECTION Landscape"/>
    <w:basedOn w:val="BaseSECTION"/>
    <w:next w:val="BodyText"/>
    <w:semiHidden/>
    <w:rsid w:val="00976540"/>
  </w:style>
  <w:style w:type="paragraph" w:customStyle="1" w:styleId="SECTIONMargin">
    <w:name w:val="__SECTION Margin"/>
    <w:basedOn w:val="BaseSECTION"/>
    <w:next w:val="BodyText"/>
    <w:semiHidden/>
    <w:rsid w:val="00976540"/>
  </w:style>
  <w:style w:type="paragraph" w:customStyle="1" w:styleId="SECTIONToC">
    <w:name w:val="__SECTION ToC"/>
    <w:basedOn w:val="BaseSECTION"/>
    <w:next w:val="BodyText"/>
    <w:semiHidden/>
    <w:rsid w:val="00976540"/>
  </w:style>
  <w:style w:type="paragraph" w:customStyle="1" w:styleId="SECTIONDivider">
    <w:name w:val="__SECTION Divider"/>
    <w:basedOn w:val="BaseSECTION"/>
    <w:next w:val="BodyText"/>
    <w:semiHidden/>
    <w:rsid w:val="00976540"/>
  </w:style>
  <w:style w:type="paragraph" w:customStyle="1" w:styleId="TombstoneText">
    <w:name w:val="Tombstone Text"/>
    <w:basedOn w:val="BaseText"/>
    <w:uiPriority w:val="21"/>
    <w:semiHidden/>
    <w:rsid w:val="00976540"/>
    <w:pPr>
      <w:spacing w:before="120" w:after="120" w:line="240" w:lineRule="auto"/>
      <w:ind w:left="113" w:right="113"/>
    </w:pPr>
    <w:rPr>
      <w:rFonts w:cstheme="minorHAnsi"/>
      <w:color w:val="000000" w:themeColor="text1"/>
      <w:sz w:val="16"/>
      <w:szCs w:val="24"/>
    </w:rPr>
  </w:style>
  <w:style w:type="paragraph" w:customStyle="1" w:styleId="TombstoneHeading">
    <w:name w:val="Tombstone Heading"/>
    <w:basedOn w:val="TombstoneText"/>
    <w:next w:val="TombstoneText"/>
    <w:uiPriority w:val="21"/>
    <w:semiHidden/>
    <w:rsid w:val="00976540"/>
    <w:rPr>
      <w:b/>
      <w:sz w:val="18"/>
      <w:szCs w:val="28"/>
    </w:rPr>
  </w:style>
  <w:style w:type="numbering" w:customStyle="1" w:styleId="ListHeadings">
    <w:name w:val="__List Headings"/>
    <w:uiPriority w:val="99"/>
    <w:rsid w:val="00976540"/>
    <w:pPr>
      <w:numPr>
        <w:numId w:val="4"/>
      </w:numPr>
    </w:pPr>
  </w:style>
  <w:style w:type="paragraph" w:styleId="Caption">
    <w:name w:val="caption"/>
    <w:basedOn w:val="Normal"/>
    <w:next w:val="Normal"/>
    <w:uiPriority w:val="35"/>
    <w:semiHidden/>
    <w:qFormat/>
    <w:rsid w:val="00976540"/>
    <w:pPr>
      <w:spacing w:after="200" w:line="240" w:lineRule="auto"/>
    </w:pPr>
    <w:rPr>
      <w:i/>
      <w:iCs/>
      <w:color w:val="234270" w:themeColor="accent1"/>
      <w:sz w:val="20"/>
      <w:szCs w:val="18"/>
    </w:rPr>
  </w:style>
  <w:style w:type="paragraph" w:customStyle="1" w:styleId="CoverDetails">
    <w:name w:val="Cover Details"/>
    <w:basedOn w:val="BaseText"/>
    <w:uiPriority w:val="39"/>
    <w:semiHidden/>
    <w:qFormat/>
    <w:rsid w:val="00976540"/>
    <w:pPr>
      <w:spacing w:line="240" w:lineRule="auto"/>
    </w:pPr>
    <w:rPr>
      <w:color w:val="FFFFFF" w:themeColor="background1"/>
    </w:rPr>
  </w:style>
  <w:style w:type="paragraph" w:styleId="Date">
    <w:name w:val="Date"/>
    <w:basedOn w:val="BodyText"/>
    <w:link w:val="DateChar"/>
    <w:uiPriority w:val="39"/>
    <w:rsid w:val="00976540"/>
    <w:pPr>
      <w:spacing w:before="60" w:after="60" w:line="240" w:lineRule="auto"/>
      <w:ind w:left="288" w:right="86"/>
      <w:jc w:val="right"/>
    </w:pPr>
    <w:rPr>
      <w:color w:val="234270" w:themeColor="accent1"/>
      <w:sz w:val="22"/>
    </w:rPr>
  </w:style>
  <w:style w:type="character" w:customStyle="1" w:styleId="DateChar">
    <w:name w:val="Date Char"/>
    <w:basedOn w:val="DefaultParagraphFont"/>
    <w:link w:val="Date"/>
    <w:uiPriority w:val="39"/>
    <w:rsid w:val="00976540"/>
    <w:rPr>
      <w:color w:val="234270" w:themeColor="accent1"/>
      <w:lang w:val="en-US"/>
    </w:rPr>
  </w:style>
  <w:style w:type="character" w:styleId="EndnoteReference">
    <w:name w:val="endnote reference"/>
    <w:basedOn w:val="DefaultParagraphFont"/>
    <w:uiPriority w:val="99"/>
    <w:semiHidden/>
    <w:rsid w:val="00976540"/>
    <w:rPr>
      <w:vertAlign w:val="superscript"/>
    </w:rPr>
  </w:style>
  <w:style w:type="paragraph" w:styleId="EndnoteText">
    <w:name w:val="endnote text"/>
    <w:basedOn w:val="Normal"/>
    <w:link w:val="EndnoteTextChar"/>
    <w:uiPriority w:val="99"/>
    <w:semiHidden/>
    <w:rsid w:val="00976540"/>
    <w:pPr>
      <w:spacing w:after="0" w:line="240" w:lineRule="auto"/>
    </w:pPr>
    <w:rPr>
      <w:color w:val="86B5BD" w:themeColor="text2"/>
      <w:sz w:val="18"/>
      <w:szCs w:val="20"/>
    </w:rPr>
  </w:style>
  <w:style w:type="character" w:customStyle="1" w:styleId="EndnoteTextChar">
    <w:name w:val="Endnote Text Char"/>
    <w:basedOn w:val="DefaultParagraphFont"/>
    <w:link w:val="EndnoteText"/>
    <w:uiPriority w:val="99"/>
    <w:semiHidden/>
    <w:rsid w:val="00976540"/>
    <w:rPr>
      <w:color w:val="86B5BD" w:themeColor="text2"/>
      <w:sz w:val="18"/>
      <w:szCs w:val="20"/>
      <w:lang w:val="en-US"/>
    </w:rPr>
  </w:style>
  <w:style w:type="paragraph" w:styleId="Footer">
    <w:name w:val="footer"/>
    <w:basedOn w:val="BaseText"/>
    <w:link w:val="FooterChar"/>
    <w:uiPriority w:val="99"/>
    <w:rsid w:val="00976540"/>
    <w:pPr>
      <w:tabs>
        <w:tab w:val="center" w:pos="4513"/>
        <w:tab w:val="right" w:pos="9026"/>
      </w:tabs>
      <w:spacing w:line="240" w:lineRule="auto"/>
    </w:pPr>
    <w:rPr>
      <w:color w:val="auto"/>
      <w:sz w:val="14"/>
    </w:rPr>
  </w:style>
  <w:style w:type="character" w:customStyle="1" w:styleId="FooterChar">
    <w:name w:val="Footer Char"/>
    <w:basedOn w:val="DefaultParagraphFont"/>
    <w:link w:val="Footer"/>
    <w:uiPriority w:val="99"/>
    <w:rsid w:val="002B145D"/>
    <w:rPr>
      <w:sz w:val="14"/>
      <w:lang w:val="en-US"/>
    </w:rPr>
  </w:style>
  <w:style w:type="character" w:styleId="FootnoteReference">
    <w:name w:val="footnote reference"/>
    <w:basedOn w:val="DefaultParagraphFont"/>
    <w:uiPriority w:val="99"/>
    <w:semiHidden/>
    <w:rsid w:val="00976540"/>
    <w:rPr>
      <w:vertAlign w:val="superscript"/>
    </w:rPr>
  </w:style>
  <w:style w:type="paragraph" w:styleId="FootnoteText">
    <w:name w:val="footnote text"/>
    <w:basedOn w:val="Normal"/>
    <w:link w:val="FootnoteTextChar"/>
    <w:uiPriority w:val="99"/>
    <w:semiHidden/>
    <w:rsid w:val="00976540"/>
    <w:pPr>
      <w:spacing w:after="0" w:line="240" w:lineRule="auto"/>
    </w:pPr>
    <w:rPr>
      <w:color w:val="86B5BD" w:themeColor="text2"/>
      <w:sz w:val="18"/>
      <w:szCs w:val="20"/>
    </w:rPr>
  </w:style>
  <w:style w:type="character" w:customStyle="1" w:styleId="FootnoteTextChar">
    <w:name w:val="Footnote Text Char"/>
    <w:basedOn w:val="DefaultParagraphFont"/>
    <w:link w:val="FootnoteText"/>
    <w:uiPriority w:val="99"/>
    <w:semiHidden/>
    <w:rsid w:val="00976540"/>
    <w:rPr>
      <w:color w:val="86B5BD" w:themeColor="text2"/>
      <w:sz w:val="18"/>
      <w:szCs w:val="20"/>
      <w:lang w:val="en-US"/>
    </w:rPr>
  </w:style>
  <w:style w:type="table" w:styleId="GridTable3-Accent4">
    <w:name w:val="Grid Table 3 Accent 4"/>
    <w:basedOn w:val="TableNormal"/>
    <w:uiPriority w:val="48"/>
    <w:rsid w:val="00976540"/>
    <w:pPr>
      <w:spacing w:after="0" w:line="240" w:lineRule="auto"/>
    </w:pPr>
    <w:tblPr>
      <w:tblStyleRowBandSize w:val="1"/>
      <w:tblStyleColBandSize w:val="1"/>
      <w:tblBorders>
        <w:top w:val="single" w:sz="4" w:space="0" w:color="F3F3F3" w:themeColor="accent4" w:themeTint="99"/>
        <w:left w:val="single" w:sz="4" w:space="0" w:color="F3F3F3" w:themeColor="accent4" w:themeTint="99"/>
        <w:bottom w:val="single" w:sz="4" w:space="0" w:color="F3F3F3" w:themeColor="accent4" w:themeTint="99"/>
        <w:right w:val="single" w:sz="4" w:space="0" w:color="F3F3F3" w:themeColor="accent4" w:themeTint="99"/>
        <w:insideH w:val="single" w:sz="4" w:space="0" w:color="F3F3F3" w:themeColor="accent4" w:themeTint="99"/>
        <w:insideV w:val="single" w:sz="4" w:space="0" w:color="F3F3F3"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BFBFB" w:themeFill="accent4" w:themeFillTint="33"/>
      </w:tcPr>
    </w:tblStylePr>
    <w:tblStylePr w:type="band1Horz">
      <w:tblPr/>
      <w:tcPr>
        <w:shd w:val="clear" w:color="auto" w:fill="FBFBFB" w:themeFill="accent4" w:themeFillTint="33"/>
      </w:tcPr>
    </w:tblStylePr>
    <w:tblStylePr w:type="neCell">
      <w:tblPr/>
      <w:tcPr>
        <w:tcBorders>
          <w:bottom w:val="single" w:sz="4" w:space="0" w:color="F3F3F3" w:themeColor="accent4" w:themeTint="99"/>
        </w:tcBorders>
      </w:tcPr>
    </w:tblStylePr>
    <w:tblStylePr w:type="nwCell">
      <w:tblPr/>
      <w:tcPr>
        <w:tcBorders>
          <w:bottom w:val="single" w:sz="4" w:space="0" w:color="F3F3F3" w:themeColor="accent4" w:themeTint="99"/>
        </w:tcBorders>
      </w:tcPr>
    </w:tblStylePr>
    <w:tblStylePr w:type="seCell">
      <w:tblPr/>
      <w:tcPr>
        <w:tcBorders>
          <w:top w:val="single" w:sz="4" w:space="0" w:color="F3F3F3" w:themeColor="accent4" w:themeTint="99"/>
        </w:tcBorders>
      </w:tcPr>
    </w:tblStylePr>
    <w:tblStylePr w:type="swCell">
      <w:tblPr/>
      <w:tcPr>
        <w:tcBorders>
          <w:top w:val="single" w:sz="4" w:space="0" w:color="F3F3F3" w:themeColor="accent4" w:themeTint="99"/>
        </w:tcBorders>
      </w:tcPr>
    </w:tblStylePr>
  </w:style>
  <w:style w:type="table" w:styleId="GridTable4-Accent1">
    <w:name w:val="Grid Table 4 Accent 1"/>
    <w:basedOn w:val="TableNormal"/>
    <w:uiPriority w:val="49"/>
    <w:rsid w:val="00976540"/>
    <w:pPr>
      <w:spacing w:after="0" w:line="240" w:lineRule="auto"/>
    </w:pPr>
    <w:rPr>
      <w:lang w:val="en-US"/>
    </w:rPr>
    <w:tblPr>
      <w:tblStyleRowBandSize w:val="1"/>
      <w:tblStyleColBandSize w:val="1"/>
      <w:tblInd w:w="0" w:type="nil"/>
      <w:tblBorders>
        <w:top w:val="single" w:sz="4" w:space="0" w:color="5886CB" w:themeColor="accent1" w:themeTint="99"/>
        <w:left w:val="single" w:sz="4" w:space="0" w:color="5886CB" w:themeColor="accent1" w:themeTint="99"/>
        <w:bottom w:val="single" w:sz="4" w:space="0" w:color="5886CB" w:themeColor="accent1" w:themeTint="99"/>
        <w:right w:val="single" w:sz="4" w:space="0" w:color="5886CB" w:themeColor="accent1" w:themeTint="99"/>
        <w:insideH w:val="single" w:sz="4" w:space="0" w:color="5886CB" w:themeColor="accent1" w:themeTint="99"/>
        <w:insideV w:val="single" w:sz="4" w:space="0" w:color="5886CB" w:themeColor="accent1" w:themeTint="99"/>
      </w:tblBorders>
    </w:tblPr>
    <w:tblStylePr w:type="firstRow">
      <w:rPr>
        <w:b/>
        <w:bCs/>
        <w:color w:val="FFFFFF" w:themeColor="background1"/>
      </w:rPr>
      <w:tblPr/>
      <w:tcPr>
        <w:tcBorders>
          <w:top w:val="single" w:sz="4" w:space="0" w:color="234270" w:themeColor="accent1"/>
          <w:left w:val="single" w:sz="4" w:space="0" w:color="234270" w:themeColor="accent1"/>
          <w:bottom w:val="single" w:sz="4" w:space="0" w:color="234270" w:themeColor="accent1"/>
          <w:right w:val="single" w:sz="4" w:space="0" w:color="234270" w:themeColor="accent1"/>
          <w:insideH w:val="nil"/>
          <w:insideV w:val="nil"/>
        </w:tcBorders>
        <w:shd w:val="clear" w:color="auto" w:fill="234270" w:themeFill="accent1"/>
      </w:tcPr>
    </w:tblStylePr>
    <w:tblStylePr w:type="lastRow">
      <w:rPr>
        <w:b/>
        <w:bCs/>
      </w:rPr>
      <w:tblPr/>
      <w:tcPr>
        <w:tcBorders>
          <w:top w:val="double" w:sz="4" w:space="0" w:color="234270" w:themeColor="accent1"/>
        </w:tcBorders>
      </w:tcPr>
    </w:tblStylePr>
    <w:tblStylePr w:type="firstCol">
      <w:rPr>
        <w:b/>
        <w:bCs/>
      </w:rPr>
    </w:tblStylePr>
    <w:tblStylePr w:type="lastCol">
      <w:rPr>
        <w:b/>
        <w:bCs/>
      </w:rPr>
    </w:tblStylePr>
    <w:tblStylePr w:type="band1Vert">
      <w:tblPr/>
      <w:tcPr>
        <w:shd w:val="clear" w:color="auto" w:fill="C7D6ED" w:themeFill="accent1" w:themeFillTint="33"/>
      </w:tcPr>
    </w:tblStylePr>
    <w:tblStylePr w:type="band1Horz">
      <w:tblPr/>
      <w:tcPr>
        <w:shd w:val="clear" w:color="auto" w:fill="C7D6ED" w:themeFill="accent1" w:themeFillTint="33"/>
      </w:tcPr>
    </w:tblStylePr>
  </w:style>
  <w:style w:type="paragraph" w:styleId="Header">
    <w:name w:val="header"/>
    <w:basedOn w:val="BodyText"/>
    <w:link w:val="HeaderChar"/>
    <w:uiPriority w:val="49"/>
    <w:rsid w:val="00976540"/>
    <w:pPr>
      <w:spacing w:after="120"/>
    </w:pPr>
    <w:rPr>
      <w:color w:val="234270" w:themeColor="accent1"/>
      <w:sz w:val="18"/>
      <w:szCs w:val="18"/>
    </w:rPr>
  </w:style>
  <w:style w:type="character" w:customStyle="1" w:styleId="HeaderChar">
    <w:name w:val="Header Char"/>
    <w:basedOn w:val="DefaultParagraphFont"/>
    <w:link w:val="Header"/>
    <w:uiPriority w:val="49"/>
    <w:rsid w:val="002B145D"/>
    <w:rPr>
      <w:color w:val="234270" w:themeColor="accent1"/>
      <w:sz w:val="18"/>
      <w:szCs w:val="18"/>
      <w:lang w:val="en-US"/>
    </w:rPr>
  </w:style>
  <w:style w:type="character" w:customStyle="1" w:styleId="Heading5Char">
    <w:name w:val="Heading 5 Char"/>
    <w:basedOn w:val="DefaultParagraphFont"/>
    <w:link w:val="Heading5"/>
    <w:uiPriority w:val="9"/>
    <w:semiHidden/>
    <w:rsid w:val="00976540"/>
    <w:rPr>
      <w:rFonts w:asciiTheme="majorHAnsi" w:eastAsiaTheme="majorEastAsia" w:hAnsiTheme="majorHAnsi" w:cstheme="majorBidi"/>
      <w:b/>
      <w:bCs/>
      <w:color w:val="000000" w:themeColor="text1"/>
      <w:lang w:val="en-US"/>
    </w:rPr>
  </w:style>
  <w:style w:type="character" w:styleId="Hyperlink">
    <w:name w:val="Hyperlink"/>
    <w:basedOn w:val="DefaultParagraphFont"/>
    <w:uiPriority w:val="99"/>
    <w:unhideWhenUsed/>
    <w:qFormat/>
    <w:rsid w:val="00976540"/>
    <w:rPr>
      <w:color w:val="234270" w:themeColor="hyperlink"/>
      <w:u w:val="single"/>
    </w:rPr>
  </w:style>
  <w:style w:type="paragraph" w:customStyle="1" w:styleId="LeadParagraph">
    <w:name w:val="Lead Paragraph"/>
    <w:basedOn w:val="BodyText"/>
    <w:uiPriority w:val="10"/>
    <w:rsid w:val="00976540"/>
    <w:rPr>
      <w:color w:val="234270" w:themeColor="accent1"/>
      <w:sz w:val="24"/>
      <w:szCs w:val="24"/>
    </w:rPr>
  </w:style>
  <w:style w:type="table" w:customStyle="1" w:styleId="HighlightedTable">
    <w:name w:val="_Highlighted Table"/>
    <w:basedOn w:val="TableNormal"/>
    <w:uiPriority w:val="99"/>
    <w:rsid w:val="00976540"/>
    <w:pPr>
      <w:spacing w:before="120" w:after="120" w:line="264" w:lineRule="auto"/>
    </w:pPr>
    <w:rPr>
      <w:sz w:val="20"/>
    </w:rPr>
    <w:tblPr/>
    <w:tcPr>
      <w:shd w:val="clear" w:color="auto" w:fill="E6F0F1" w:themeFill="accent2" w:themeFillTint="33"/>
    </w:tcPr>
    <w:tblStylePr w:type="firstRow">
      <w:rPr>
        <w:rFonts w:asciiTheme="minorHAnsi" w:hAnsiTheme="minorHAnsi"/>
        <w:b w:val="0"/>
        <w:i w:val="0"/>
        <w:color w:val="000000" w:themeColor="text1"/>
        <w:sz w:val="20"/>
      </w:rPr>
      <w:tblPr/>
      <w:tcPr>
        <w:tcBorders>
          <w:top w:val="nil"/>
          <w:left w:val="nil"/>
          <w:bottom w:val="nil"/>
          <w:right w:val="nil"/>
          <w:insideH w:val="nil"/>
          <w:insideV w:val="nil"/>
          <w:tl2br w:val="nil"/>
          <w:tr2bl w:val="nil"/>
        </w:tcBorders>
        <w:shd w:val="clear" w:color="auto" w:fill="E6F0F1" w:themeFill="accent2" w:themeFillTint="33"/>
      </w:tcPr>
    </w:tblStylePr>
  </w:style>
  <w:style w:type="paragraph" w:customStyle="1" w:styleId="ListHeading1">
    <w:name w:val="List Heading 1"/>
    <w:basedOn w:val="Heading1"/>
    <w:next w:val="BodyText"/>
    <w:uiPriority w:val="9"/>
    <w:semiHidden/>
    <w:qFormat/>
    <w:rsid w:val="00976540"/>
    <w:pPr>
      <w:numPr>
        <w:numId w:val="8"/>
      </w:numPr>
    </w:pPr>
  </w:style>
  <w:style w:type="paragraph" w:customStyle="1" w:styleId="ListHeading2">
    <w:name w:val="List Heading 2"/>
    <w:basedOn w:val="Heading2"/>
    <w:next w:val="BodyText"/>
    <w:uiPriority w:val="9"/>
    <w:semiHidden/>
    <w:qFormat/>
    <w:rsid w:val="00976540"/>
    <w:pPr>
      <w:numPr>
        <w:ilvl w:val="1"/>
        <w:numId w:val="8"/>
      </w:numPr>
    </w:pPr>
  </w:style>
  <w:style w:type="paragraph" w:customStyle="1" w:styleId="ListHeading3">
    <w:name w:val="List Heading 3"/>
    <w:basedOn w:val="Heading3"/>
    <w:next w:val="BodyText"/>
    <w:uiPriority w:val="9"/>
    <w:semiHidden/>
    <w:qFormat/>
    <w:rsid w:val="00976540"/>
    <w:pPr>
      <w:numPr>
        <w:ilvl w:val="2"/>
        <w:numId w:val="8"/>
      </w:numPr>
    </w:pPr>
  </w:style>
  <w:style w:type="character" w:customStyle="1" w:styleId="ListParagraphChar">
    <w:name w:val="List Paragraph Char"/>
    <w:basedOn w:val="DefaultParagraphFont"/>
    <w:link w:val="ListParagraph"/>
    <w:uiPriority w:val="34"/>
    <w:locked/>
    <w:rsid w:val="00976540"/>
    <w:rPr>
      <w:lang w:val="en-US"/>
    </w:rPr>
  </w:style>
  <w:style w:type="paragraph" w:styleId="NormalWeb">
    <w:name w:val="Normal (Web)"/>
    <w:basedOn w:val="Normal"/>
    <w:uiPriority w:val="99"/>
    <w:semiHidden/>
    <w:unhideWhenUsed/>
    <w:rsid w:val="00976540"/>
    <w:pPr>
      <w:spacing w:before="100" w:beforeAutospacing="1" w:after="100" w:afterAutospacing="1" w:line="240" w:lineRule="auto"/>
    </w:pPr>
    <w:rPr>
      <w:rFonts w:ascii="Times New Roman" w:eastAsia="Times New Roman" w:hAnsi="Times New Roman" w:cs="Times New Roman"/>
      <w:sz w:val="24"/>
      <w:szCs w:val="24"/>
    </w:rPr>
  </w:style>
  <w:style w:type="character" w:styleId="PageNumber">
    <w:name w:val="page number"/>
    <w:uiPriority w:val="99"/>
    <w:semiHidden/>
    <w:rsid w:val="00976540"/>
  </w:style>
  <w:style w:type="character" w:styleId="PlaceholderText">
    <w:name w:val="Placeholder Text"/>
    <w:basedOn w:val="DefaultParagraphFont"/>
    <w:uiPriority w:val="99"/>
    <w:semiHidden/>
    <w:rsid w:val="00976540"/>
    <w:rPr>
      <w:color w:val="808080"/>
    </w:rPr>
  </w:style>
  <w:style w:type="paragraph" w:customStyle="1" w:styleId="Sensitivity">
    <w:name w:val="Sensitivity"/>
    <w:basedOn w:val="BaseText"/>
    <w:uiPriority w:val="39"/>
    <w:semiHidden/>
    <w:qFormat/>
    <w:rsid w:val="00976540"/>
    <w:pPr>
      <w:spacing w:line="240" w:lineRule="auto"/>
      <w:jc w:val="right"/>
    </w:pPr>
    <w:rPr>
      <w:color w:val="FFFFFF" w:themeColor="background1"/>
    </w:rPr>
  </w:style>
  <w:style w:type="table" w:styleId="TableGrid">
    <w:name w:val="Table Grid"/>
    <w:basedOn w:val="TableNormal"/>
    <w:uiPriority w:val="39"/>
    <w:rsid w:val="00976540"/>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TOC1">
    <w:name w:val="toc 1"/>
    <w:basedOn w:val="Normal"/>
    <w:next w:val="Normal"/>
    <w:autoRedefine/>
    <w:uiPriority w:val="39"/>
    <w:rsid w:val="00976540"/>
    <w:pPr>
      <w:tabs>
        <w:tab w:val="right" w:pos="7371"/>
      </w:tabs>
      <w:spacing w:before="180" w:after="60" w:line="288" w:lineRule="auto"/>
    </w:pPr>
    <w:rPr>
      <w:b/>
      <w:noProof/>
      <w:color w:val="000000" w:themeColor="text1"/>
      <w:sz w:val="24"/>
    </w:rPr>
  </w:style>
  <w:style w:type="paragraph" w:styleId="TOC2">
    <w:name w:val="toc 2"/>
    <w:basedOn w:val="Normal"/>
    <w:next w:val="Normal"/>
    <w:autoRedefine/>
    <w:uiPriority w:val="39"/>
    <w:rsid w:val="00976540"/>
    <w:pPr>
      <w:tabs>
        <w:tab w:val="right" w:pos="7373"/>
      </w:tabs>
      <w:spacing w:before="60" w:after="60" w:line="288" w:lineRule="auto"/>
    </w:pPr>
    <w:rPr>
      <w:color w:val="000000" w:themeColor="text1"/>
      <w:sz w:val="20"/>
    </w:rPr>
  </w:style>
  <w:style w:type="paragraph" w:styleId="TOC3">
    <w:name w:val="toc 3"/>
    <w:basedOn w:val="Normal"/>
    <w:next w:val="Normal"/>
    <w:autoRedefine/>
    <w:uiPriority w:val="39"/>
    <w:rsid w:val="00976540"/>
    <w:pPr>
      <w:tabs>
        <w:tab w:val="right" w:pos="7373"/>
      </w:tabs>
      <w:spacing w:line="288" w:lineRule="auto"/>
      <w:contextualSpacing/>
    </w:pPr>
    <w:rPr>
      <w:color w:val="000000" w:themeColor="text1"/>
      <w:sz w:val="18"/>
    </w:rPr>
  </w:style>
  <w:style w:type="paragraph" w:styleId="TOCHeading">
    <w:name w:val="TOC Heading"/>
    <w:basedOn w:val="Heading2"/>
    <w:next w:val="Normal"/>
    <w:uiPriority w:val="39"/>
    <w:unhideWhenUsed/>
    <w:qFormat/>
    <w:rsid w:val="00976540"/>
    <w:pPr>
      <w:spacing w:after="480"/>
      <w:outlineLvl w:val="9"/>
    </w:pPr>
    <w:rPr>
      <w:color w:val="21455D" w:themeColor="accent3"/>
    </w:rPr>
  </w:style>
  <w:style w:type="character" w:styleId="UnresolvedMention">
    <w:name w:val="Unresolved Mention"/>
    <w:basedOn w:val="DefaultParagraphFont"/>
    <w:uiPriority w:val="99"/>
    <w:semiHidden/>
    <w:unhideWhenUsed/>
    <w:rsid w:val="00976540"/>
    <w:rPr>
      <w:color w:val="605E5C"/>
      <w:shd w:val="clear" w:color="auto" w:fill="E1DFDD"/>
    </w:rPr>
  </w:style>
  <w:style w:type="paragraph" w:customStyle="1" w:styleId="Author">
    <w:name w:val="Author"/>
    <w:basedOn w:val="Date"/>
    <w:uiPriority w:val="39"/>
    <w:qFormat/>
    <w:rsid w:val="00976540"/>
    <w:pPr>
      <w:spacing w:before="120" w:after="120"/>
    </w:pPr>
    <w:rPr>
      <w:b/>
      <w:bCs/>
      <w:i/>
      <w:iCs/>
    </w:rPr>
  </w:style>
  <w:style w:type="table" w:styleId="GridTable1Light">
    <w:name w:val="Grid Table 1 Light"/>
    <w:basedOn w:val="TableNormal"/>
    <w:uiPriority w:val="46"/>
    <w:rsid w:val="00976540"/>
    <w:pPr>
      <w:spacing w:after="0" w:line="240" w:lineRule="auto"/>
    </w:p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PlainTable2">
    <w:name w:val="Plain Table 2"/>
    <w:basedOn w:val="TableNormal"/>
    <w:uiPriority w:val="42"/>
    <w:rsid w:val="00976540"/>
    <w:pPr>
      <w:spacing w:after="0" w:line="240" w:lineRule="auto"/>
    </w:pPr>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paragraph" w:customStyle="1" w:styleId="BodyTextSmall">
    <w:name w:val="Body Text Small"/>
    <w:basedOn w:val="BodyText"/>
    <w:uiPriority w:val="11"/>
    <w:qFormat/>
    <w:rsid w:val="00976540"/>
    <w:pPr>
      <w:spacing w:after="180"/>
    </w:pPr>
    <w:rPr>
      <w:sz w:val="18"/>
      <w:szCs w:val="16"/>
    </w:rPr>
  </w:style>
  <w:style w:type="paragraph" w:styleId="ListBullet2">
    <w:name w:val="List Bullet 2"/>
    <w:aliases w:val="[LP22-2] Bulleted List (short text)"/>
    <w:basedOn w:val="ListBullet"/>
    <w:uiPriority w:val="12"/>
    <w:semiHidden/>
    <w:rsid w:val="00976540"/>
    <w:pPr>
      <w:numPr>
        <w:ilvl w:val="1"/>
      </w:numPr>
    </w:pPr>
  </w:style>
  <w:style w:type="paragraph" w:styleId="ListBullet3">
    <w:name w:val="List Bullet 3"/>
    <w:aliases w:val="[LP22-3] Bulleted List (short text)"/>
    <w:basedOn w:val="ListBullet"/>
    <w:uiPriority w:val="12"/>
    <w:semiHidden/>
    <w:rsid w:val="00976540"/>
    <w:pPr>
      <w:numPr>
        <w:ilvl w:val="2"/>
      </w:numPr>
    </w:pPr>
  </w:style>
  <w:style w:type="paragraph" w:styleId="ListBullet4">
    <w:name w:val="List Bullet 4"/>
    <w:basedOn w:val="Normal"/>
    <w:uiPriority w:val="99"/>
    <w:semiHidden/>
    <w:unhideWhenUsed/>
    <w:rsid w:val="00976540"/>
    <w:pPr>
      <w:numPr>
        <w:ilvl w:val="3"/>
        <w:numId w:val="7"/>
      </w:numPr>
      <w:ind w:left="680" w:firstLine="0"/>
      <w:contextualSpacing/>
    </w:pPr>
  </w:style>
  <w:style w:type="paragraph" w:styleId="ListContinue5">
    <w:name w:val="List Continue 5"/>
    <w:basedOn w:val="Normal"/>
    <w:uiPriority w:val="99"/>
    <w:semiHidden/>
    <w:unhideWhenUsed/>
    <w:rsid w:val="00976540"/>
    <w:pPr>
      <w:numPr>
        <w:ilvl w:val="4"/>
        <w:numId w:val="7"/>
      </w:numPr>
      <w:ind w:left="680" w:firstLine="0"/>
      <w:contextualSpacing/>
    </w:pPr>
  </w:style>
  <w:style w:type="paragraph" w:styleId="ListNumber2">
    <w:name w:val="List Number 2"/>
    <w:aliases w:val="[LP24-2] Numbered List (short text)"/>
    <w:basedOn w:val="ListNumber"/>
    <w:uiPriority w:val="14"/>
    <w:semiHidden/>
    <w:rsid w:val="00976540"/>
    <w:pPr>
      <w:numPr>
        <w:ilvl w:val="1"/>
      </w:numPr>
    </w:pPr>
  </w:style>
  <w:style w:type="paragraph" w:styleId="ListNumber3">
    <w:name w:val="List Number 3"/>
    <w:aliases w:val="[LP24-3] Numbered List (short text)"/>
    <w:basedOn w:val="ListNumber"/>
    <w:uiPriority w:val="14"/>
    <w:semiHidden/>
    <w:rsid w:val="00976540"/>
    <w:pPr>
      <w:numPr>
        <w:ilvl w:val="2"/>
      </w:numPr>
    </w:pPr>
  </w:style>
  <w:style w:type="paragraph" w:styleId="ListNumber4">
    <w:name w:val="List Number 4"/>
    <w:basedOn w:val="Normal"/>
    <w:uiPriority w:val="99"/>
    <w:semiHidden/>
    <w:unhideWhenUsed/>
    <w:rsid w:val="00976540"/>
    <w:pPr>
      <w:contextualSpacing/>
    </w:pPr>
  </w:style>
  <w:style w:type="paragraph" w:styleId="ListNumber5">
    <w:name w:val="List Number 5"/>
    <w:basedOn w:val="Normal"/>
    <w:uiPriority w:val="99"/>
    <w:semiHidden/>
    <w:unhideWhenUsed/>
    <w:rsid w:val="00976540"/>
    <w:pPr>
      <w:contextualSpacing/>
    </w:pPr>
  </w:style>
  <w:style w:type="paragraph" w:styleId="ListContinue">
    <w:name w:val="List Continue"/>
    <w:basedOn w:val="Normal"/>
    <w:uiPriority w:val="99"/>
    <w:semiHidden/>
    <w:rsid w:val="00976540"/>
    <w:pPr>
      <w:contextualSpacing/>
    </w:pPr>
  </w:style>
  <w:style w:type="table" w:styleId="PlainTable1">
    <w:name w:val="Plain Table 1"/>
    <w:basedOn w:val="TableNormal"/>
    <w:uiPriority w:val="41"/>
    <w:rsid w:val="00976540"/>
    <w:pPr>
      <w:spacing w:after="0" w:line="240" w:lineRule="auto"/>
    </w:p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ListTable7Colorful-Accent3">
    <w:name w:val="List Table 7 Colorful Accent 3"/>
    <w:basedOn w:val="TableNormal"/>
    <w:uiPriority w:val="52"/>
    <w:rsid w:val="00976540"/>
    <w:pPr>
      <w:spacing w:after="0" w:line="240" w:lineRule="auto"/>
    </w:pPr>
    <w:rPr>
      <w:color w:val="183345"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1455D"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1455D"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1455D"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1455D" w:themeColor="accent3"/>
        </w:tcBorders>
        <w:shd w:val="clear" w:color="auto" w:fill="FFFFFF" w:themeFill="background1"/>
      </w:tcPr>
    </w:tblStylePr>
    <w:tblStylePr w:type="band1Vert">
      <w:tblPr/>
      <w:tcPr>
        <w:shd w:val="clear" w:color="auto" w:fill="C6DCEA" w:themeFill="accent3" w:themeFillTint="33"/>
      </w:tcPr>
    </w:tblStylePr>
    <w:tblStylePr w:type="band1Horz">
      <w:tblPr/>
      <w:tcPr>
        <w:shd w:val="clear" w:color="auto" w:fill="C6DCEA"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DefaultTable">
    <w:name w:val="_Default Table"/>
    <w:basedOn w:val="TableNormal"/>
    <w:uiPriority w:val="99"/>
    <w:rsid w:val="00976540"/>
    <w:pPr>
      <w:spacing w:before="120" w:after="120" w:line="240" w:lineRule="auto"/>
      <w:ind w:left="115" w:right="115"/>
    </w:pPr>
    <w:rPr>
      <w:color w:val="000000" w:themeColor="text1"/>
      <w:sz w:val="18"/>
      <w:szCs w:val="20"/>
    </w:rPr>
    <w:tblPr>
      <w:tblStyleRowBandSize w:val="1"/>
      <w:tblStyleColBandSize w:val="1"/>
      <w:tblBorders>
        <w:insideH w:val="single" w:sz="2" w:space="0" w:color="EBEBEB" w:themeColor="background2"/>
      </w:tblBorders>
      <w:tblCellMar>
        <w:left w:w="0" w:type="dxa"/>
        <w:right w:w="0" w:type="dxa"/>
      </w:tblCellMar>
    </w:tblPr>
    <w:tblStylePr w:type="firstRow">
      <w:pPr>
        <w:wordWrap/>
        <w:spacing w:beforeLines="0" w:before="120" w:beforeAutospacing="0" w:afterLines="0" w:after="120" w:afterAutospacing="0" w:line="240" w:lineRule="auto"/>
        <w:ind w:leftChars="0" w:left="115" w:rightChars="0" w:right="115" w:firstLineChars="0" w:firstLine="0"/>
        <w:contextualSpacing w:val="0"/>
        <w:mirrorIndents w:val="0"/>
        <w:jc w:val="left"/>
      </w:pPr>
      <w:rPr>
        <w:rFonts w:asciiTheme="minorHAnsi" w:hAnsiTheme="minorHAnsi"/>
        <w:b/>
        <w:i w:val="0"/>
        <w:color w:val="FFFFFF" w:themeColor="background1"/>
        <w:sz w:val="20"/>
      </w:rPr>
      <w:tblPr/>
      <w:tcPr>
        <w:shd w:val="clear" w:color="auto" w:fill="86B5BD" w:themeFill="text2"/>
      </w:tcPr>
    </w:tblStylePr>
    <w:tblStylePr w:type="lastRow">
      <w:rPr>
        <w:rFonts w:asciiTheme="minorHAnsi" w:hAnsiTheme="minorHAnsi"/>
        <w:b/>
        <w:i w:val="0"/>
        <w:color w:val="000000" w:themeColor="text1"/>
        <w:sz w:val="18"/>
      </w:rPr>
      <w:tblPr/>
      <w:tcPr>
        <w:tcBorders>
          <w:top w:val="single" w:sz="4" w:space="0" w:color="234270" w:themeColor="accent1"/>
          <w:bottom w:val="nil"/>
        </w:tcBorders>
        <w:shd w:val="clear" w:color="auto" w:fill="FFFFFF" w:themeFill="background1"/>
      </w:tcPr>
    </w:tblStylePr>
    <w:tblStylePr w:type="firstCol">
      <w:pPr>
        <w:jc w:val="left"/>
      </w:pPr>
      <w:rPr>
        <w:b/>
        <w:i w:val="0"/>
      </w:rPr>
    </w:tblStylePr>
    <w:tblStylePr w:type="lastCol">
      <w:rPr>
        <w:b/>
        <w:i w:val="0"/>
      </w:rPr>
    </w:tblStylePr>
    <w:tblStylePr w:type="band1Vert">
      <w:tblPr/>
      <w:tcPr>
        <w:tcBorders>
          <w:insideH w:val="single" w:sz="4" w:space="0" w:color="D3D3D3" w:themeColor="background2" w:themeShade="E6"/>
        </w:tcBorders>
        <w:shd w:val="clear" w:color="auto" w:fill="EBEBEB" w:themeFill="background2"/>
      </w:tcPr>
    </w:tblStylePr>
    <w:tblStylePr w:type="band2Horz">
      <w:tblPr/>
      <w:tcPr>
        <w:shd w:val="clear" w:color="auto" w:fill="EBEBEB" w:themeFill="accent4"/>
      </w:tcPr>
    </w:tblStylePr>
  </w:style>
  <w:style w:type="paragraph" w:customStyle="1" w:styleId="ListBullet-6ptafter">
    <w:name w:val="List Bullet - 6pt after"/>
    <w:basedOn w:val="ListBullet"/>
    <w:uiPriority w:val="13"/>
    <w:semiHidden/>
    <w:qFormat/>
    <w:rsid w:val="007C3D25"/>
    <w:pPr>
      <w:spacing w:after="120"/>
    </w:pPr>
  </w:style>
  <w:style w:type="paragraph" w:customStyle="1" w:styleId="ListBullet2-6ptafter">
    <w:name w:val="List Bullet 2 - 6pt after"/>
    <w:basedOn w:val="ListBullet2"/>
    <w:uiPriority w:val="13"/>
    <w:semiHidden/>
    <w:qFormat/>
    <w:rsid w:val="007C3D25"/>
    <w:pPr>
      <w:spacing w:after="120"/>
    </w:pPr>
  </w:style>
  <w:style w:type="paragraph" w:customStyle="1" w:styleId="ListBullet3-6ptafter">
    <w:name w:val="List Bullet 3 - 6pt after"/>
    <w:basedOn w:val="ListBullet3"/>
    <w:uiPriority w:val="13"/>
    <w:semiHidden/>
    <w:qFormat/>
    <w:rsid w:val="007C3D25"/>
    <w:pPr>
      <w:spacing w:after="120"/>
      <w:ind w:left="1021" w:hanging="346"/>
    </w:pPr>
  </w:style>
  <w:style w:type="paragraph" w:customStyle="1" w:styleId="ListNumber-6ptafter">
    <w:name w:val="List Number - 6pt after"/>
    <w:basedOn w:val="ListNumber"/>
    <w:uiPriority w:val="15"/>
    <w:semiHidden/>
    <w:qFormat/>
    <w:rsid w:val="007C3D25"/>
    <w:pPr>
      <w:spacing w:after="120"/>
    </w:pPr>
  </w:style>
  <w:style w:type="paragraph" w:customStyle="1" w:styleId="ListNumber2-6ptafter">
    <w:name w:val="List Number 2 - 6pt after"/>
    <w:basedOn w:val="ListNumber2"/>
    <w:uiPriority w:val="15"/>
    <w:semiHidden/>
    <w:qFormat/>
    <w:rsid w:val="007C3D25"/>
    <w:pPr>
      <w:spacing w:after="120"/>
    </w:pPr>
  </w:style>
  <w:style w:type="paragraph" w:customStyle="1" w:styleId="ListNumber3-6ptafter">
    <w:name w:val="List Number 3 - 6pt after"/>
    <w:basedOn w:val="ListNumber3"/>
    <w:uiPriority w:val="15"/>
    <w:semiHidden/>
    <w:qFormat/>
    <w:rsid w:val="007C3D25"/>
    <w:pPr>
      <w:spacing w:after="120"/>
    </w:pPr>
  </w:style>
  <w:style w:type="paragraph" w:customStyle="1" w:styleId="BulletedListmultiplelines">
    <w:name w:val="Bulleted List (multiple lines)"/>
    <w:basedOn w:val="ListBullet"/>
    <w:uiPriority w:val="13"/>
    <w:qFormat/>
    <w:rsid w:val="00976540"/>
    <w:pPr>
      <w:spacing w:after="200"/>
      <w:ind w:left="346" w:hanging="346"/>
    </w:pPr>
  </w:style>
  <w:style w:type="paragraph" w:customStyle="1" w:styleId="LP23-2BulletedListmultiplelines">
    <w:name w:val="[LP23-2] Bulleted List (multiple lines)"/>
    <w:basedOn w:val="ListBullet2"/>
    <w:uiPriority w:val="13"/>
    <w:semiHidden/>
    <w:qFormat/>
    <w:rsid w:val="00976540"/>
    <w:pPr>
      <w:spacing w:after="120"/>
      <w:ind w:left="692" w:hanging="346"/>
    </w:pPr>
  </w:style>
  <w:style w:type="paragraph" w:customStyle="1" w:styleId="LP23-3BulletedListmultiplelines">
    <w:name w:val="[LP23-3] Bulleted List (multiple lines)"/>
    <w:basedOn w:val="ListBullet3"/>
    <w:uiPriority w:val="13"/>
    <w:semiHidden/>
    <w:qFormat/>
    <w:rsid w:val="00976540"/>
    <w:pPr>
      <w:spacing w:after="120"/>
      <w:ind w:left="1023" w:hanging="346"/>
    </w:pPr>
  </w:style>
  <w:style w:type="paragraph" w:customStyle="1" w:styleId="BulletedListlastinlist">
    <w:name w:val="Bulleted List (last in list)"/>
    <w:basedOn w:val="ListBullet"/>
    <w:uiPriority w:val="13"/>
    <w:qFormat/>
    <w:rsid w:val="00976540"/>
    <w:pPr>
      <w:spacing w:after="200"/>
      <w:ind w:left="346" w:hanging="346"/>
      <w:contextualSpacing/>
    </w:pPr>
  </w:style>
  <w:style w:type="paragraph" w:customStyle="1" w:styleId="BulletedListlastinsection">
    <w:name w:val="Bulleted List (last in section)"/>
    <w:basedOn w:val="BulletedListlastinlist"/>
    <w:uiPriority w:val="13"/>
    <w:qFormat/>
    <w:rsid w:val="00976540"/>
    <w:pPr>
      <w:spacing w:after="320"/>
    </w:pPr>
    <w:rPr>
      <w:lang w:val="en-GB"/>
    </w:rPr>
  </w:style>
  <w:style w:type="paragraph" w:customStyle="1" w:styleId="LP25-2NumberedListmultiplelines">
    <w:name w:val="[LP25-2] Numbered List (multiple lines)"/>
    <w:basedOn w:val="ListNumber2"/>
    <w:uiPriority w:val="15"/>
    <w:semiHidden/>
    <w:qFormat/>
    <w:rsid w:val="00976540"/>
    <w:pPr>
      <w:spacing w:after="120"/>
      <w:ind w:left="692" w:hanging="346"/>
    </w:pPr>
  </w:style>
  <w:style w:type="paragraph" w:customStyle="1" w:styleId="LP25-3NumberedListmultiplelines">
    <w:name w:val="[LP25-3] Numbered List (multiple lines)"/>
    <w:basedOn w:val="ListNumber3"/>
    <w:uiPriority w:val="15"/>
    <w:semiHidden/>
    <w:qFormat/>
    <w:rsid w:val="00976540"/>
    <w:pPr>
      <w:spacing w:after="120"/>
      <w:ind w:left="1023" w:hanging="346"/>
    </w:pPr>
  </w:style>
  <w:style w:type="paragraph" w:customStyle="1" w:styleId="NumberedListmultiplelines">
    <w:name w:val="Numbered List (multiple lines)"/>
    <w:basedOn w:val="ListNumber"/>
    <w:uiPriority w:val="15"/>
    <w:qFormat/>
    <w:rsid w:val="00976540"/>
    <w:pPr>
      <w:spacing w:after="200"/>
      <w:ind w:left="346" w:hanging="346"/>
    </w:pPr>
  </w:style>
  <w:style w:type="paragraph" w:customStyle="1" w:styleId="NumberedListlastinlist">
    <w:name w:val="Numbered List (last in list)"/>
    <w:basedOn w:val="ListNumber"/>
    <w:uiPriority w:val="15"/>
    <w:qFormat/>
    <w:rsid w:val="00976540"/>
    <w:pPr>
      <w:spacing w:after="200"/>
      <w:ind w:left="346" w:hanging="346"/>
    </w:pPr>
    <w:rPr>
      <w:lang w:val="en-GB"/>
    </w:rPr>
  </w:style>
  <w:style w:type="paragraph" w:customStyle="1" w:styleId="NumberedListlastinsection">
    <w:name w:val="Numbered List (last in section)"/>
    <w:basedOn w:val="NumberedListlastinlist"/>
    <w:uiPriority w:val="15"/>
    <w:qFormat/>
    <w:rsid w:val="00976540"/>
    <w:pPr>
      <w:spacing w:after="320"/>
    </w:pPr>
  </w:style>
  <w:style w:type="paragraph" w:customStyle="1" w:styleId="EEOStatement">
    <w:name w:val="EEO Statement"/>
    <w:basedOn w:val="BodyTextSmall"/>
    <w:uiPriority w:val="30"/>
    <w:qFormat/>
    <w:rsid w:val="00976540"/>
    <w:pPr>
      <w:jc w:val="center"/>
    </w:pPr>
    <w:rPr>
      <w:i/>
    </w:rPr>
  </w:style>
  <w:style w:type="numbering" w:customStyle="1" w:styleId="ListBullets1">
    <w:name w:val="__List Bullets1"/>
    <w:rsid w:val="00A121C3"/>
  </w:style>
  <w:style w:type="numbering" w:customStyle="1" w:styleId="ListNumbers1">
    <w:name w:val="__List Numbers1"/>
    <w:rsid w:val="00A121C3"/>
  </w:style>
  <w:style w:type="table" w:customStyle="1" w:styleId="TableGrid1">
    <w:name w:val="Table Grid1"/>
    <w:basedOn w:val="TableNormal"/>
    <w:next w:val="TableGrid"/>
    <w:uiPriority w:val="39"/>
    <w:rsid w:val="009F4F6C"/>
    <w:pPr>
      <w:spacing w:after="0" w:line="240" w:lineRule="auto"/>
    </w:pPr>
    <w:rPr>
      <w:rFonts w:ascii="Arial" w:eastAsia="Arial" w:hAnsi="Arial" w:cs="Times New Roman"/>
    </w:rPr>
    <w:tblPr>
      <w:tblInd w:w="0" w:type="nil"/>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Heading1-MidPage">
    <w:name w:val="Heading 1 - Mid Page"/>
    <w:basedOn w:val="Heading1"/>
    <w:link w:val="Heading1-MidPageChar"/>
    <w:rsid w:val="001B2DF7"/>
    <w:pPr>
      <w:pageBreakBefore w:val="0"/>
    </w:pPr>
  </w:style>
  <w:style w:type="paragraph" w:customStyle="1" w:styleId="Heading1-MiddleofPage">
    <w:name w:val="Heading 1 - Middle of Page"/>
    <w:basedOn w:val="Heading1-MidPage"/>
    <w:next w:val="BodyText"/>
    <w:link w:val="Heading1-MiddleofPageChar"/>
    <w:uiPriority w:val="8"/>
    <w:qFormat/>
    <w:rsid w:val="0099617A"/>
    <w:pPr>
      <w:spacing w:after="200"/>
    </w:pPr>
  </w:style>
  <w:style w:type="character" w:customStyle="1" w:styleId="Heading1-MidPageChar">
    <w:name w:val="Heading 1 - Mid Page Char"/>
    <w:basedOn w:val="Heading1Char"/>
    <w:link w:val="Heading1-MidPage"/>
    <w:rsid w:val="0099617A"/>
    <w:rPr>
      <w:rFonts w:asciiTheme="majorHAnsi" w:eastAsiaTheme="majorEastAsia" w:hAnsiTheme="majorHAnsi" w:cstheme="majorBidi"/>
      <w:b/>
      <w:bCs/>
      <w:color w:val="21455D" w:themeColor="accent3"/>
      <w:sz w:val="32"/>
      <w:szCs w:val="60"/>
      <w:lang w:val="en-US"/>
    </w:rPr>
  </w:style>
  <w:style w:type="character" w:customStyle="1" w:styleId="Heading1-MiddleofPageChar">
    <w:name w:val="Heading 1 - Middle of Page Char"/>
    <w:basedOn w:val="Heading1-MidPageChar"/>
    <w:link w:val="Heading1-MiddleofPage"/>
    <w:uiPriority w:val="8"/>
    <w:rsid w:val="0099617A"/>
    <w:rPr>
      <w:rFonts w:asciiTheme="majorHAnsi" w:eastAsiaTheme="majorEastAsia" w:hAnsiTheme="majorHAnsi" w:cstheme="majorBidi"/>
      <w:b/>
      <w:bCs/>
      <w:color w:val="21455D" w:themeColor="accent3"/>
      <w:sz w:val="32"/>
      <w:szCs w:val="60"/>
      <w:lang w:val="en-US"/>
    </w:rPr>
  </w:style>
  <w:style w:type="paragraph" w:customStyle="1" w:styleId="paragraph">
    <w:name w:val="paragraph"/>
    <w:basedOn w:val="Normal"/>
    <w:rsid w:val="004259A4"/>
    <w:pPr>
      <w:spacing w:before="100" w:beforeAutospacing="1" w:after="100" w:afterAutospacing="1" w:line="240" w:lineRule="auto"/>
    </w:pPr>
    <w:rPr>
      <w:rFonts w:ascii="Times New Roman" w:eastAsia="Times New Roman" w:hAnsi="Times New Roman" w:cs="Times New Roman"/>
      <w:sz w:val="24"/>
      <w:szCs w:val="24"/>
    </w:rPr>
  </w:style>
  <w:style w:type="character" w:customStyle="1" w:styleId="normaltextrun">
    <w:name w:val="normaltextrun"/>
    <w:basedOn w:val="DefaultParagraphFont"/>
    <w:rsid w:val="004259A4"/>
  </w:style>
  <w:style w:type="character" w:customStyle="1" w:styleId="eop">
    <w:name w:val="eop"/>
    <w:basedOn w:val="DefaultParagraphFont"/>
    <w:rsid w:val="004259A4"/>
  </w:style>
  <w:style w:type="character" w:styleId="CommentReference">
    <w:name w:val="annotation reference"/>
    <w:basedOn w:val="DefaultParagraphFont"/>
    <w:uiPriority w:val="99"/>
    <w:semiHidden/>
    <w:unhideWhenUsed/>
    <w:rsid w:val="0027342C"/>
    <w:rPr>
      <w:sz w:val="16"/>
      <w:szCs w:val="16"/>
    </w:rPr>
  </w:style>
  <w:style w:type="paragraph" w:styleId="CommentText">
    <w:name w:val="annotation text"/>
    <w:basedOn w:val="Normal"/>
    <w:link w:val="CommentTextChar"/>
    <w:uiPriority w:val="99"/>
    <w:unhideWhenUsed/>
    <w:rsid w:val="0027342C"/>
    <w:pPr>
      <w:spacing w:line="240" w:lineRule="auto"/>
    </w:pPr>
    <w:rPr>
      <w:sz w:val="20"/>
      <w:szCs w:val="20"/>
    </w:rPr>
  </w:style>
  <w:style w:type="character" w:customStyle="1" w:styleId="CommentTextChar">
    <w:name w:val="Comment Text Char"/>
    <w:basedOn w:val="DefaultParagraphFont"/>
    <w:link w:val="CommentText"/>
    <w:uiPriority w:val="99"/>
    <w:rsid w:val="0027342C"/>
    <w:rPr>
      <w:sz w:val="20"/>
      <w:szCs w:val="20"/>
      <w:lang w:val="en-U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822910">
      <w:bodyDiv w:val="1"/>
      <w:marLeft w:val="0"/>
      <w:marRight w:val="0"/>
      <w:marTop w:val="0"/>
      <w:marBottom w:val="0"/>
      <w:divBdr>
        <w:top w:val="none" w:sz="0" w:space="0" w:color="auto"/>
        <w:left w:val="none" w:sz="0" w:space="0" w:color="auto"/>
        <w:bottom w:val="none" w:sz="0" w:space="0" w:color="auto"/>
        <w:right w:val="none" w:sz="0" w:space="0" w:color="auto"/>
      </w:divBdr>
    </w:div>
    <w:div w:id="283191542">
      <w:bodyDiv w:val="1"/>
      <w:marLeft w:val="0"/>
      <w:marRight w:val="0"/>
      <w:marTop w:val="0"/>
      <w:marBottom w:val="0"/>
      <w:divBdr>
        <w:top w:val="none" w:sz="0" w:space="0" w:color="auto"/>
        <w:left w:val="none" w:sz="0" w:space="0" w:color="auto"/>
        <w:bottom w:val="none" w:sz="0" w:space="0" w:color="auto"/>
        <w:right w:val="none" w:sz="0" w:space="0" w:color="auto"/>
      </w:divBdr>
    </w:div>
    <w:div w:id="698697357">
      <w:bodyDiv w:val="1"/>
      <w:marLeft w:val="0"/>
      <w:marRight w:val="0"/>
      <w:marTop w:val="0"/>
      <w:marBottom w:val="0"/>
      <w:divBdr>
        <w:top w:val="none" w:sz="0" w:space="0" w:color="auto"/>
        <w:left w:val="none" w:sz="0" w:space="0" w:color="auto"/>
        <w:bottom w:val="none" w:sz="0" w:space="0" w:color="auto"/>
        <w:right w:val="none" w:sz="0" w:space="0" w:color="auto"/>
      </w:divBdr>
    </w:div>
    <w:div w:id="1169059726">
      <w:bodyDiv w:val="1"/>
      <w:marLeft w:val="0"/>
      <w:marRight w:val="0"/>
      <w:marTop w:val="0"/>
      <w:marBottom w:val="0"/>
      <w:divBdr>
        <w:top w:val="none" w:sz="0" w:space="0" w:color="auto"/>
        <w:left w:val="none" w:sz="0" w:space="0" w:color="auto"/>
        <w:bottom w:val="none" w:sz="0" w:space="0" w:color="auto"/>
        <w:right w:val="none" w:sz="0" w:space="0" w:color="auto"/>
      </w:divBdr>
    </w:div>
    <w:div w:id="1321348549">
      <w:bodyDiv w:val="1"/>
      <w:marLeft w:val="0"/>
      <w:marRight w:val="0"/>
      <w:marTop w:val="0"/>
      <w:marBottom w:val="0"/>
      <w:divBdr>
        <w:top w:val="none" w:sz="0" w:space="0" w:color="auto"/>
        <w:left w:val="none" w:sz="0" w:space="0" w:color="auto"/>
        <w:bottom w:val="none" w:sz="0" w:space="0" w:color="auto"/>
        <w:right w:val="none" w:sz="0" w:space="0" w:color="auto"/>
      </w:divBdr>
    </w:div>
    <w:div w:id="1349986395">
      <w:bodyDiv w:val="1"/>
      <w:marLeft w:val="0"/>
      <w:marRight w:val="0"/>
      <w:marTop w:val="0"/>
      <w:marBottom w:val="0"/>
      <w:divBdr>
        <w:top w:val="none" w:sz="0" w:space="0" w:color="auto"/>
        <w:left w:val="none" w:sz="0" w:space="0" w:color="auto"/>
        <w:bottom w:val="none" w:sz="0" w:space="0" w:color="auto"/>
        <w:right w:val="none" w:sz="0" w:space="0" w:color="auto"/>
      </w:divBdr>
    </w:div>
    <w:div w:id="1359045993">
      <w:bodyDiv w:val="1"/>
      <w:marLeft w:val="0"/>
      <w:marRight w:val="0"/>
      <w:marTop w:val="0"/>
      <w:marBottom w:val="0"/>
      <w:divBdr>
        <w:top w:val="none" w:sz="0" w:space="0" w:color="auto"/>
        <w:left w:val="none" w:sz="0" w:space="0" w:color="auto"/>
        <w:bottom w:val="none" w:sz="0" w:space="0" w:color="auto"/>
        <w:right w:val="none" w:sz="0" w:space="0" w:color="auto"/>
      </w:divBdr>
    </w:div>
    <w:div w:id="1850219542">
      <w:bodyDiv w:val="1"/>
      <w:marLeft w:val="0"/>
      <w:marRight w:val="0"/>
      <w:marTop w:val="0"/>
      <w:marBottom w:val="0"/>
      <w:divBdr>
        <w:top w:val="none" w:sz="0" w:space="0" w:color="auto"/>
        <w:left w:val="none" w:sz="0" w:space="0" w:color="auto"/>
        <w:bottom w:val="none" w:sz="0" w:space="0" w:color="auto"/>
        <w:right w:val="none" w:sz="0" w:space="0" w:color="auto"/>
      </w:divBdr>
    </w:div>
    <w:div w:id="1886524488">
      <w:bodyDiv w:val="1"/>
      <w:marLeft w:val="0"/>
      <w:marRight w:val="0"/>
      <w:marTop w:val="0"/>
      <w:marBottom w:val="0"/>
      <w:divBdr>
        <w:top w:val="none" w:sz="0" w:space="0" w:color="auto"/>
        <w:left w:val="none" w:sz="0" w:space="0" w:color="auto"/>
        <w:bottom w:val="none" w:sz="0" w:space="0" w:color="auto"/>
        <w:right w:val="none" w:sz="0" w:space="0" w:color="auto"/>
      </w:divBdr>
    </w:div>
    <w:div w:id="2110083397">
      <w:bodyDiv w:val="1"/>
      <w:marLeft w:val="0"/>
      <w:marRight w:val="0"/>
      <w:marTop w:val="0"/>
      <w:marBottom w:val="0"/>
      <w:divBdr>
        <w:top w:val="none" w:sz="0" w:space="0" w:color="auto"/>
        <w:left w:val="none" w:sz="0" w:space="0" w:color="auto"/>
        <w:bottom w:val="none" w:sz="0" w:space="0" w:color="auto"/>
        <w:right w:val="none" w:sz="0" w:space="0" w:color="auto"/>
      </w:divBdr>
    </w:div>
    <w:div w:id="2134666739">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26" Type="http://schemas.openxmlformats.org/officeDocument/2006/relationships/hyperlink" Target="https://www.providence.org/locations/ak/alaska-childrens-hospital" TargetMode="External"/><Relationship Id="rId21" Type="http://schemas.openxmlformats.org/officeDocument/2006/relationships/hyperlink" Target="https://www.providence.org/locations/ak/kodiak-island-medical-center" TargetMode="External"/><Relationship Id="rId42" Type="http://schemas.openxmlformats.org/officeDocument/2006/relationships/hyperlink" Target="https://www.providence.org/locations/norcal/santa-rosa-memorial-hospital" TargetMode="External"/><Relationship Id="rId47" Type="http://schemas.openxmlformats.org/officeDocument/2006/relationships/hyperlink" Target="https://www.providence.org/locations/socal/tarzana-medical-center" TargetMode="External"/><Relationship Id="rId63" Type="http://schemas.openxmlformats.org/officeDocument/2006/relationships/hyperlink" Target="https://www.providence.org/locations/wa/centralia-hospital" TargetMode="External"/><Relationship Id="rId68" Type="http://schemas.openxmlformats.org/officeDocument/2006/relationships/hyperlink" Target="https://www.providence.org/locations/wa/st-josephs-hospital" TargetMode="External"/><Relationship Id="rId84" Type="http://schemas.openxmlformats.org/officeDocument/2006/relationships/hyperlink" Target="http://www.visitseattle.org" TargetMode="External"/><Relationship Id="rId89" Type="http://schemas.openxmlformats.org/officeDocument/2006/relationships/hyperlink" Target="mailto:donnap@wittkieffer.com" TargetMode="External"/><Relationship Id="rId16" Type="http://schemas.openxmlformats.org/officeDocument/2006/relationships/footer" Target="footer1.xml"/><Relationship Id="rId11" Type="http://schemas.openxmlformats.org/officeDocument/2006/relationships/webSettings" Target="webSettings.xml"/><Relationship Id="rId32" Type="http://schemas.openxmlformats.org/officeDocument/2006/relationships/hyperlink" Target="https://www.providence.org/locations/or/hood-river-memorial-hospital" TargetMode="External"/><Relationship Id="rId37" Type="http://schemas.openxmlformats.org/officeDocument/2006/relationships/hyperlink" Target="https://www.providence.org/locations/or/seaside-hospital" TargetMode="External"/><Relationship Id="rId53" Type="http://schemas.openxmlformats.org/officeDocument/2006/relationships/hyperlink" Target="https://www.providence.org/locations/socal/saint-johns-health-center" TargetMode="External"/><Relationship Id="rId58" Type="http://schemas.openxmlformats.org/officeDocument/2006/relationships/hyperlink" Target="https://www.providence.org/services/medical-groups" TargetMode="External"/><Relationship Id="rId74" Type="http://schemas.openxmlformats.org/officeDocument/2006/relationships/hyperlink" Target="https://www.providence.org/services/medical-groups" TargetMode="External"/><Relationship Id="rId79" Type="http://schemas.openxmlformats.org/officeDocument/2006/relationships/hyperlink" Target="http://www.swedish.org/" TargetMode="External"/><Relationship Id="rId102" Type="http://schemas.openxmlformats.org/officeDocument/2006/relationships/fontTable" Target="fontTable.xml"/><Relationship Id="rId5" Type="http://schemas.openxmlformats.org/officeDocument/2006/relationships/customXml" Target="../customXml/item5.xml"/><Relationship Id="rId90" Type="http://schemas.openxmlformats.org/officeDocument/2006/relationships/hyperlink" Target="mailto:sikediobi@wittkieffer.com" TargetMode="External"/><Relationship Id="rId95" Type="http://schemas.openxmlformats.org/officeDocument/2006/relationships/image" Target="media/image9.png"/><Relationship Id="rId22" Type="http://schemas.openxmlformats.org/officeDocument/2006/relationships/hyperlink" Target="https://www.providence.org/locations/ak/behavioral-health-clinic-mat-su" TargetMode="External"/><Relationship Id="rId27" Type="http://schemas.openxmlformats.org/officeDocument/2006/relationships/hyperlink" Target="https://www.providence.org/locations/ak/alaska-childrens-hospital/nicu" TargetMode="External"/><Relationship Id="rId43" Type="http://schemas.openxmlformats.org/officeDocument/2006/relationships/hyperlink" Target="https://www.providence.org/locations/norcal/st-joseph-hospital-eureka" TargetMode="External"/><Relationship Id="rId48" Type="http://schemas.openxmlformats.org/officeDocument/2006/relationships/hyperlink" Target="https://www.providence.org/locations/socal/holy-cross-medical-center" TargetMode="External"/><Relationship Id="rId64" Type="http://schemas.openxmlformats.org/officeDocument/2006/relationships/hyperlink" Target="https://www.providence.org/locations/wa/holy-family-hospital" TargetMode="External"/><Relationship Id="rId69" Type="http://schemas.openxmlformats.org/officeDocument/2006/relationships/hyperlink" Target="https://www.providence.org/locations/wa/st-lukes" TargetMode="External"/><Relationship Id="rId80" Type="http://schemas.openxmlformats.org/officeDocument/2006/relationships/image" Target="media/image6.png"/><Relationship Id="rId85" Type="http://schemas.openxmlformats.org/officeDocument/2006/relationships/hyperlink" Target="https://candidateportal.wittkieffer.com/" TargetMode="External"/><Relationship Id="rId12" Type="http://schemas.openxmlformats.org/officeDocument/2006/relationships/footnotes" Target="footnotes.xml"/><Relationship Id="rId17" Type="http://schemas.openxmlformats.org/officeDocument/2006/relationships/header" Target="header2.xml"/><Relationship Id="rId25" Type="http://schemas.openxmlformats.org/officeDocument/2006/relationships/hyperlink" Target="https://www.providence.org/services/providence-medical-group-alaska" TargetMode="External"/><Relationship Id="rId33" Type="http://schemas.openxmlformats.org/officeDocument/2006/relationships/hyperlink" Target="https://www.providence.org/locations/or/medford-medical-center" TargetMode="External"/><Relationship Id="rId38" Type="http://schemas.openxmlformats.org/officeDocument/2006/relationships/hyperlink" Target="https://www.providence.org/locations/or/st-vincent-medical-center" TargetMode="External"/><Relationship Id="rId46" Type="http://schemas.openxmlformats.org/officeDocument/2006/relationships/hyperlink" Target="https://www.providence.org/locations/norcal/petaluma-valley-hospital" TargetMode="External"/><Relationship Id="rId59" Type="http://schemas.openxmlformats.org/officeDocument/2006/relationships/hyperlink" Target="https://www.providence.org/services/providence-home-and-community-care" TargetMode="External"/><Relationship Id="rId67" Type="http://schemas.openxmlformats.org/officeDocument/2006/relationships/hyperlink" Target="https://www.providence.org/locations/wa/sacred-heart-medical-center" TargetMode="External"/><Relationship Id="rId103" Type="http://schemas.openxmlformats.org/officeDocument/2006/relationships/glossaryDocument" Target="glossary/document.xml"/><Relationship Id="rId20" Type="http://schemas.openxmlformats.org/officeDocument/2006/relationships/hyperlink" Target="https://www.providence.org/locations/urgent-care/ak/expresscare-eagle-river" TargetMode="External"/><Relationship Id="rId41" Type="http://schemas.openxmlformats.org/officeDocument/2006/relationships/hyperlink" Target="https://www.providence.org/locations/norcal/redwood-memorial" TargetMode="External"/><Relationship Id="rId54" Type="http://schemas.openxmlformats.org/officeDocument/2006/relationships/hyperlink" Target="https://www.providence.org/locations/socal/saint-joseph-medical-center" TargetMode="External"/><Relationship Id="rId62" Type="http://schemas.openxmlformats.org/officeDocument/2006/relationships/hyperlink" Target="https://www.providence.org/locations/kadlec/home" TargetMode="External"/><Relationship Id="rId70" Type="http://schemas.openxmlformats.org/officeDocument/2006/relationships/hyperlink" Target="https://www.providence.org/locations/wa/st-mary-medical-center" TargetMode="External"/><Relationship Id="rId75" Type="http://schemas.openxmlformats.org/officeDocument/2006/relationships/hyperlink" Target="https://www.providence.org/locations/covenant-health/home" TargetMode="External"/><Relationship Id="rId83" Type="http://schemas.openxmlformats.org/officeDocument/2006/relationships/hyperlink" Target="http://www.seattlechamber.com" TargetMode="External"/><Relationship Id="rId88" Type="http://schemas.openxmlformats.org/officeDocument/2006/relationships/hyperlink" Target="mailto:marka@wittkieffer.com" TargetMode="External"/><Relationship Id="rId91" Type="http://schemas.openxmlformats.org/officeDocument/2006/relationships/footer" Target="footer3.xml"/><Relationship Id="rId96" Type="http://schemas.openxmlformats.org/officeDocument/2006/relationships/hyperlink" Target="https://www.wittkieffer.com/" TargetMode="Externa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header" Target="header1.xml"/><Relationship Id="rId23" Type="http://schemas.openxmlformats.org/officeDocument/2006/relationships/hyperlink" Target="https://www.providence.org/locations/ak/seward-medical-center" TargetMode="External"/><Relationship Id="rId28" Type="http://schemas.openxmlformats.org/officeDocument/2006/relationships/hyperlink" Target="https://www.providence.org/locations/ak/alaska-medical-center" TargetMode="External"/><Relationship Id="rId36" Type="http://schemas.openxmlformats.org/officeDocument/2006/relationships/hyperlink" Target="https://www.providence.org/locations/or/portland-medical-center" TargetMode="External"/><Relationship Id="rId49" Type="http://schemas.openxmlformats.org/officeDocument/2006/relationships/hyperlink" Target="https://www.providence.org/locations/socal/plcm-san-pedro" TargetMode="External"/><Relationship Id="rId57" Type="http://schemas.openxmlformats.org/officeDocument/2006/relationships/hyperlink" Target="https://www.providence.org/locations/socal/st-mary-medical-center" TargetMode="External"/><Relationship Id="rId10" Type="http://schemas.openxmlformats.org/officeDocument/2006/relationships/settings" Target="settings.xml"/><Relationship Id="rId31" Type="http://schemas.openxmlformats.org/officeDocument/2006/relationships/hyperlink" Target="https://www.providencehealthplan.com/" TargetMode="External"/><Relationship Id="rId44" Type="http://schemas.openxmlformats.org/officeDocument/2006/relationships/hyperlink" Target="https://www.providence.org/locations/norcal/queen-of-the-valley" TargetMode="External"/><Relationship Id="rId52" Type="http://schemas.openxmlformats.org/officeDocument/2006/relationships/hyperlink" Target="https://www.providence.org/locations/socal/mission-hospital-mission-viejo" TargetMode="External"/><Relationship Id="rId60" Type="http://schemas.openxmlformats.org/officeDocument/2006/relationships/hyperlink" Target="https://www.swedish.org/" TargetMode="External"/><Relationship Id="rId65" Type="http://schemas.openxmlformats.org/officeDocument/2006/relationships/hyperlink" Target="https://www.providence.org/locations/wa/mount-carmel-hospital" TargetMode="External"/><Relationship Id="rId73" Type="http://schemas.openxmlformats.org/officeDocument/2006/relationships/hyperlink" Target="https://www.providence.org/locations/kadlec/regional-medical-center" TargetMode="External"/><Relationship Id="rId78" Type="http://schemas.openxmlformats.org/officeDocument/2006/relationships/hyperlink" Target="https://www.pacificmedicalcenters.org/" TargetMode="External"/><Relationship Id="rId81" Type="http://schemas.openxmlformats.org/officeDocument/2006/relationships/hyperlink" Target="http://www.providence.org/" TargetMode="External"/><Relationship Id="rId86" Type="http://schemas.openxmlformats.org/officeDocument/2006/relationships/hyperlink" Target="file:///C:\Users\msuilebhan\AppData\Local\Microsoft\Windows\INetCache\Content.Outlook\V04OU74W\marka@wittkieffer.com" TargetMode="External"/><Relationship Id="rId94" Type="http://schemas.openxmlformats.org/officeDocument/2006/relationships/image" Target="media/image8.jpeg"/><Relationship Id="rId99" Type="http://schemas.openxmlformats.org/officeDocument/2006/relationships/hyperlink" Target="https://www.wittkieffer.com/" TargetMode="External"/><Relationship Id="rId101" Type="http://schemas.openxmlformats.org/officeDocument/2006/relationships/footer" Target="footer5.xml"/><Relationship Id="rId4" Type="http://schemas.openxmlformats.org/officeDocument/2006/relationships/customXml" Target="../customXml/item4.xml"/><Relationship Id="rId9" Type="http://schemas.openxmlformats.org/officeDocument/2006/relationships/styles" Target="styles.xml"/><Relationship Id="rId13" Type="http://schemas.openxmlformats.org/officeDocument/2006/relationships/endnotes" Target="endnotes.xml"/><Relationship Id="rId18" Type="http://schemas.openxmlformats.org/officeDocument/2006/relationships/footer" Target="footer2.xml"/><Relationship Id="rId39" Type="http://schemas.openxmlformats.org/officeDocument/2006/relationships/hyperlink" Target="https://www.providence.org/locations/or/willamette-falls-medical-center" TargetMode="External"/><Relationship Id="rId34" Type="http://schemas.openxmlformats.org/officeDocument/2006/relationships/hyperlink" Target="https://www.providence.org/locations/or/milwaukie-hospital" TargetMode="External"/><Relationship Id="rId50" Type="http://schemas.openxmlformats.org/officeDocument/2006/relationships/hyperlink" Target="https://www.providence.org/locations/socal/plcm-torrance" TargetMode="External"/><Relationship Id="rId55" Type="http://schemas.openxmlformats.org/officeDocument/2006/relationships/hyperlink" Target="https://www.providence.org/locations/socal/st-joseph-hospital-orange" TargetMode="External"/><Relationship Id="rId76" Type="http://schemas.openxmlformats.org/officeDocument/2006/relationships/hyperlink" Target="https://www.providence.org/locations/facey/facey-medical-group" TargetMode="External"/><Relationship Id="rId97" Type="http://schemas.openxmlformats.org/officeDocument/2006/relationships/image" Target="media/image10.jpeg"/><Relationship Id="rId104" Type="http://schemas.openxmlformats.org/officeDocument/2006/relationships/theme" Target="theme/theme1.xml"/><Relationship Id="rId7" Type="http://schemas.openxmlformats.org/officeDocument/2006/relationships/customXml" Target="../customXml/item7.xml"/><Relationship Id="rId71" Type="http://schemas.openxmlformats.org/officeDocument/2006/relationships/hyperlink" Target="https://www.providence.org/locations/wa/st-peter-hospital" TargetMode="External"/><Relationship Id="rId92" Type="http://schemas.openxmlformats.org/officeDocument/2006/relationships/header" Target="header3.xml"/><Relationship Id="rId2" Type="http://schemas.openxmlformats.org/officeDocument/2006/relationships/customXml" Target="../customXml/item2.xml"/><Relationship Id="rId29" Type="http://schemas.openxmlformats.org/officeDocument/2006/relationships/hyperlink" Target="https://www.providence.org/locations/mt/st-patrick-hospital" TargetMode="External"/><Relationship Id="rId24" Type="http://schemas.openxmlformats.org/officeDocument/2006/relationships/hyperlink" Target="https://www.providence.org/locations/ak/valdez-medical-center" TargetMode="External"/><Relationship Id="rId40" Type="http://schemas.openxmlformats.org/officeDocument/2006/relationships/hyperlink" Target="https://www.providence.org/services/providence-medical-group-oregon" TargetMode="External"/><Relationship Id="rId45" Type="http://schemas.openxmlformats.org/officeDocument/2006/relationships/hyperlink" Target="https://healdsburgdistricthospital.org/" TargetMode="External"/><Relationship Id="rId66" Type="http://schemas.openxmlformats.org/officeDocument/2006/relationships/hyperlink" Target="https://www.providence.org/locations/wa/providence-regional-medical-center-everett" TargetMode="External"/><Relationship Id="rId87" Type="http://schemas.openxmlformats.org/officeDocument/2006/relationships/hyperlink" Target="mailto:marka@wittkieffer.com" TargetMode="External"/><Relationship Id="rId61" Type="http://schemas.openxmlformats.org/officeDocument/2006/relationships/hyperlink" Target="https://www.pacificmedicalcenters.org/" TargetMode="External"/><Relationship Id="rId82" Type="http://schemas.openxmlformats.org/officeDocument/2006/relationships/image" Target="media/image7.emf"/><Relationship Id="rId19" Type="http://schemas.openxmlformats.org/officeDocument/2006/relationships/hyperlink" Target="https://www.providence.org/locations/ak/alaska-medical-center" TargetMode="External"/><Relationship Id="rId14" Type="http://schemas.openxmlformats.org/officeDocument/2006/relationships/image" Target="media/image1.png"/><Relationship Id="rId30" Type="http://schemas.openxmlformats.org/officeDocument/2006/relationships/hyperlink" Target="https://www.providence.org/locations/mt/st-joseph-medical-center" TargetMode="External"/><Relationship Id="rId35" Type="http://schemas.openxmlformats.org/officeDocument/2006/relationships/hyperlink" Target="https://www.providence.org/locations/or/newberg-medical-center" TargetMode="External"/><Relationship Id="rId56" Type="http://schemas.openxmlformats.org/officeDocument/2006/relationships/hyperlink" Target="https://www.providence.org/locations/socal/st-jude-medical-center" TargetMode="External"/><Relationship Id="rId77" Type="http://schemas.openxmlformats.org/officeDocument/2006/relationships/hyperlink" Target="https://www.providence.org/locations/kadlec/home" TargetMode="External"/><Relationship Id="rId100" Type="http://schemas.openxmlformats.org/officeDocument/2006/relationships/header" Target="header4.xml"/><Relationship Id="rId8" Type="http://schemas.openxmlformats.org/officeDocument/2006/relationships/numbering" Target="numbering.xml"/><Relationship Id="rId51" Type="http://schemas.openxmlformats.org/officeDocument/2006/relationships/hyperlink" Target="https://www.providence.org/locations/socal/mission-hospital-laguna-beach" TargetMode="External"/><Relationship Id="rId72" Type="http://schemas.openxmlformats.org/officeDocument/2006/relationships/hyperlink" Target="https://www.providence.org/locations/wa/sacred-heart-childrens-hospital" TargetMode="External"/><Relationship Id="rId93" Type="http://schemas.openxmlformats.org/officeDocument/2006/relationships/footer" Target="footer4.xml"/><Relationship Id="rId98" Type="http://schemas.openxmlformats.org/officeDocument/2006/relationships/image" Target="media/image11.png"/><Relationship Id="rId3" Type="http://schemas.openxmlformats.org/officeDocument/2006/relationships/customXml" Target="../customXml/item3.xml"/></Relationships>
</file>

<file path=word/_rels/footer1.xml.rels><?xml version="1.0" encoding="UTF-8" standalone="yes"?>
<Relationships xmlns="http://schemas.openxmlformats.org/package/2006/relationships"><Relationship Id="rId1" Type="http://schemas.openxmlformats.org/officeDocument/2006/relationships/image" Target="media/image2.emf"/></Relationships>
</file>

<file path=word/_rels/footer2.xml.rels><?xml version="1.0" encoding="UTF-8" standalone="yes"?>
<Relationships xmlns="http://schemas.openxmlformats.org/package/2006/relationships"><Relationship Id="rId2" Type="http://schemas.openxmlformats.org/officeDocument/2006/relationships/image" Target="media/image5.svg"/><Relationship Id="rId1" Type="http://schemas.openxmlformats.org/officeDocument/2006/relationships/image" Target="media/image4.png"/></Relationships>
</file>

<file path=word/_rels/footer3.xml.rels><?xml version="1.0" encoding="UTF-8" standalone="yes"?>
<Relationships xmlns="http://schemas.openxmlformats.org/package/2006/relationships"><Relationship Id="rId1" Type="http://schemas.openxmlformats.org/officeDocument/2006/relationships/image" Target="media/image2.emf"/></Relationships>
</file>

<file path=word/_rels/footer4.xml.rels><?xml version="1.0" encoding="UTF-8" standalone="yes"?>
<Relationships xmlns="http://schemas.openxmlformats.org/package/2006/relationships"><Relationship Id="rId2" Type="http://schemas.openxmlformats.org/officeDocument/2006/relationships/image" Target="media/image5.svg"/><Relationship Id="rId1" Type="http://schemas.openxmlformats.org/officeDocument/2006/relationships/image" Target="media/image4.png"/></Relationships>
</file>

<file path=word/_rels/footer5.xml.rels><?xml version="1.0" encoding="UTF-8" standalone="yes"?>
<Relationships xmlns="http://schemas.openxmlformats.org/package/2006/relationships"><Relationship Id="rId1" Type="http://schemas.openxmlformats.org/officeDocument/2006/relationships/image" Target="media/image2.emf"/></Relationships>
</file>

<file path=word/_rels/header2.xml.rels><?xml version="1.0" encoding="UTF-8" standalone="yes"?>
<Relationships xmlns="http://schemas.openxmlformats.org/package/2006/relationships"><Relationship Id="rId1" Type="http://schemas.openxmlformats.org/officeDocument/2006/relationships/image" Target="media/image3.jpg"/></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jmainiero\AppData\Local\Temp\Templafy\WordVsto\Healthcare%20Leadership%20Profile%20_%20Wave%20Cover.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D8838C1CE3D2440995F6F6E05EC541D5"/>
        <w:category>
          <w:name w:val="General"/>
          <w:gallery w:val="placeholder"/>
        </w:category>
        <w:types>
          <w:type w:val="bbPlcHdr"/>
        </w:types>
        <w:behaviors>
          <w:behavior w:val="content"/>
        </w:behaviors>
        <w:guid w:val="{C516C333-9EFA-498E-B099-F23E415C03D4}"/>
      </w:docPartPr>
      <w:docPartBody>
        <w:p w:rsidR="00D9383B" w:rsidRDefault="00D9383B">
          <w:pPr>
            <w:pStyle w:val="D8838C1CE3D2440995F6F6E05EC541D5"/>
          </w:pPr>
          <w:r w:rsidRPr="00B103ED">
            <w:rPr>
              <w:rStyle w:val="PlaceholderText"/>
            </w:rPr>
            <w:t>Add Title</w:t>
          </w:r>
        </w:p>
      </w:docPartBody>
    </w:docPart>
    <w:docPart>
      <w:docPartPr>
        <w:name w:val="D08211BEAFDC486A8D73ADFFC94369BD"/>
        <w:category>
          <w:name w:val="General"/>
          <w:gallery w:val="placeholder"/>
        </w:category>
        <w:types>
          <w:type w:val="bbPlcHdr"/>
        </w:types>
        <w:behaviors>
          <w:behavior w:val="content"/>
        </w:behaviors>
        <w:guid w:val="{5A74E6DC-07F0-4DD0-9A4C-CB872C32B331}"/>
      </w:docPartPr>
      <w:docPartBody>
        <w:p w:rsidR="00D9383B" w:rsidRDefault="00D9383B">
          <w:pPr>
            <w:pStyle w:val="D08211BEAFDC486A8D73ADFFC94369BD"/>
          </w:pPr>
          <w:r>
            <w:t>Leadership Profile</w:t>
          </w:r>
        </w:p>
      </w:docPartBody>
    </w:docPart>
    <w:docPart>
      <w:docPartPr>
        <w:name w:val="CC5249465AD84F4FA695CF520A1E351D"/>
        <w:category>
          <w:name w:val="General"/>
          <w:gallery w:val="placeholder"/>
        </w:category>
        <w:types>
          <w:type w:val="bbPlcHdr"/>
        </w:types>
        <w:behaviors>
          <w:behavior w:val="content"/>
        </w:behaviors>
        <w:guid w:val="{AF941137-71FF-43D6-A49F-548A6E2A70FC}"/>
      </w:docPartPr>
      <w:docPartBody>
        <w:p w:rsidR="00D9383B" w:rsidRDefault="00D9383B">
          <w:pPr>
            <w:pStyle w:val="CC5249465AD84F4FA695CF520A1E351D"/>
          </w:pPr>
          <w:r w:rsidRPr="00E60A70">
            <w:rPr>
              <w:rStyle w:val="PlaceholderText"/>
            </w:rPr>
            <w:t>Add Name</w:t>
          </w:r>
        </w:p>
      </w:docPartBody>
    </w:docPart>
    <w:docPart>
      <w:docPartPr>
        <w:name w:val="0F10107D216E450887AEE9073C76B20E"/>
        <w:category>
          <w:name w:val="General"/>
          <w:gallery w:val="placeholder"/>
        </w:category>
        <w:types>
          <w:type w:val="bbPlcHdr"/>
        </w:types>
        <w:behaviors>
          <w:behavior w:val="content"/>
        </w:behaviors>
        <w:guid w:val="{A02A7746-1F71-4EC4-AD9A-7BD4E80EFC3F}"/>
      </w:docPartPr>
      <w:docPartBody>
        <w:p w:rsidR="00676140" w:rsidRDefault="00676140" w:rsidP="00676140">
          <w:pPr>
            <w:pStyle w:val="0F10107D216E450887AEE9073C76B20E"/>
          </w:pPr>
          <w:r w:rsidRPr="00E60A70">
            <w:rPr>
              <w:rStyle w:val="PlaceholderText"/>
            </w:rPr>
            <w:t>Add Name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Wingdings">
    <w:panose1 w:val="05000000000000000000"/>
    <w:charset w:val="02"/>
    <w:family w:val="auto"/>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Symbol">
    <w:panose1 w:val="05050102010706020507"/>
    <w:charset w:val="02"/>
    <w:family w:val="roman"/>
    <w:pitch w:val="variable"/>
    <w:sig w:usb0="00000000" w:usb1="10000000" w:usb2="00000000" w:usb3="00000000" w:csb0="80000000" w:csb1="00000000"/>
  </w:font>
  <w:font w:name="Verdana">
    <w:panose1 w:val="020B0604030504040204"/>
    <w:charset w:val="00"/>
    <w:family w:val="swiss"/>
    <w:pitch w:val="variable"/>
    <w:sig w:usb0="A00006FF" w:usb1="4000205B" w:usb2="00000010" w:usb3="00000000" w:csb0="0000019F" w:csb1="00000000"/>
  </w:font>
  <w:font w:name="MS PGothic">
    <w:panose1 w:val="020B0600070205080204"/>
    <w:charset w:val="80"/>
    <w:family w:val="swiss"/>
    <w:pitch w:val="variable"/>
    <w:sig w:usb0="E00002FF" w:usb1="6AC7FDFB" w:usb2="08000012" w:usb3="00000000" w:csb0="0002009F" w:csb1="00000000"/>
  </w:font>
  <w:font w:name="Cambria">
    <w:panose1 w:val="02040503050406030204"/>
    <w:charset w:val="00"/>
    <w:family w:val="roman"/>
    <w:pitch w:val="variable"/>
    <w:sig w:usb0="E00006FF" w:usb1="420024FF" w:usb2="02000000" w:usb3="00000000" w:csb0="0000019F" w:csb1="00000000"/>
  </w:font>
  <w:font w:name="Segoe UI">
    <w:panose1 w:val="020B0502040204020203"/>
    <w:charset w:val="00"/>
    <w:family w:val="swiss"/>
    <w:pitch w:val="variable"/>
    <w:sig w:usb0="E4002EFF" w:usb1="C000E47F" w:usb2="00000009" w:usb3="00000000" w:csb0="000001FF" w:csb1="00000000"/>
  </w:font>
  <w:font w:name="Tahoma">
    <w:altName w:val="Tahoma"/>
    <w:panose1 w:val="020B0604030504040204"/>
    <w:charset w:val="00"/>
    <w:family w:val="swiss"/>
    <w:pitch w:val="variable"/>
    <w:sig w:usb0="E1002EFF" w:usb1="C000605B" w:usb2="00000029" w:usb3="00000000" w:csb0="000101FF" w:csb1="00000000"/>
  </w:font>
  <w:font w:name="Aptos">
    <w:charset w:val="00"/>
    <w:family w:val="swiss"/>
    <w:pitch w:val="variable"/>
    <w:sig w:usb0="20000287" w:usb1="00000003" w:usb2="00000000" w:usb3="00000000" w:csb0="0000019F" w:csb1="00000000"/>
  </w:font>
  <w:font w:name="Yu Mincho">
    <w:charset w:val="80"/>
    <w:family w:val="roman"/>
    <w:pitch w:val="variable"/>
    <w:sig w:usb0="800002E7" w:usb1="2AC7FCFF" w:usb2="00000012" w:usb3="00000000" w:csb0="0002009F" w:csb1="00000000"/>
  </w:font>
  <w:font w:name="Yu Gothic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9383B"/>
    <w:rsid w:val="002B6A9C"/>
    <w:rsid w:val="003075EF"/>
    <w:rsid w:val="003437C2"/>
    <w:rsid w:val="00506E75"/>
    <w:rsid w:val="00553B55"/>
    <w:rsid w:val="00634B02"/>
    <w:rsid w:val="00676140"/>
    <w:rsid w:val="006F5954"/>
    <w:rsid w:val="0071163A"/>
    <w:rsid w:val="00840457"/>
    <w:rsid w:val="00897D44"/>
    <w:rsid w:val="00A912F9"/>
    <w:rsid w:val="00D9383B"/>
    <w:rsid w:val="00E856F0"/>
    <w:rsid w:val="00EA0F2D"/>
    <w:rsid w:val="00F32ADF"/>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US" w:eastAsia="en-US"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676140"/>
    <w:rPr>
      <w:color w:val="808080"/>
    </w:rPr>
  </w:style>
  <w:style w:type="paragraph" w:customStyle="1" w:styleId="D8838C1CE3D2440995F6F6E05EC541D5">
    <w:name w:val="D8838C1CE3D2440995F6F6E05EC541D5"/>
  </w:style>
  <w:style w:type="paragraph" w:customStyle="1" w:styleId="D08211BEAFDC486A8D73ADFFC94369BD">
    <w:name w:val="D08211BEAFDC486A8D73ADFFC94369BD"/>
  </w:style>
  <w:style w:type="paragraph" w:customStyle="1" w:styleId="CC5249465AD84F4FA695CF520A1E351D">
    <w:name w:val="CC5249465AD84F4FA695CF520A1E351D"/>
  </w:style>
  <w:style w:type="paragraph" w:customStyle="1" w:styleId="0F10107D216E450887AEE9073C76B20E">
    <w:name w:val="0F10107D216E450887AEE9073C76B20E"/>
    <w:rsid w:val="00676140"/>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WittKieffer Colours New">
      <a:dk1>
        <a:srgbClr val="000000"/>
      </a:dk1>
      <a:lt1>
        <a:srgbClr val="FFFFFF"/>
      </a:lt1>
      <a:dk2>
        <a:srgbClr val="86B5BD"/>
      </a:dk2>
      <a:lt2>
        <a:srgbClr val="EBEBEB"/>
      </a:lt2>
      <a:accent1>
        <a:srgbClr val="234270"/>
      </a:accent1>
      <a:accent2>
        <a:srgbClr val="86B5BD"/>
      </a:accent2>
      <a:accent3>
        <a:srgbClr val="21455D"/>
      </a:accent3>
      <a:accent4>
        <a:srgbClr val="EBEBEB"/>
      </a:accent4>
      <a:accent5>
        <a:srgbClr val="3D244E"/>
      </a:accent5>
      <a:accent6>
        <a:srgbClr val="9E82BD"/>
      </a:accent6>
      <a:hlink>
        <a:srgbClr val="234270"/>
      </a:hlink>
      <a:folHlink>
        <a:srgbClr val="3D244E"/>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TemplafyFormConfiguration><![CDATA[{"formFields":[],"formDataEntries":[]}]]></TemplafyFormConfiguration>
</file>

<file path=customXml/item4.xml><?xml version="1.0" encoding="utf-8"?>
<p:properties xmlns:p="http://schemas.microsoft.com/office/2006/metadata/properties" xmlns:xsi="http://www.w3.org/2001/XMLSchema-instance" xmlns:pc="http://schemas.microsoft.com/office/infopath/2007/PartnerControls">
  <documentManagement>
    <TaxCatchAll xmlns="cfad0cad-44b3-47c5-9cb7-e58261274a7d" xsi:nil="true"/>
    <lcf76f155ced4ddcb4097134ff3c332f xmlns="02e035bb-7fd1-4279-8bfe-c0c8b1d730ca">
      <Terms xmlns="http://schemas.microsoft.com/office/infopath/2007/PartnerControls"/>
    </lcf76f155ced4ddcb4097134ff3c332f>
    <ObjectName xmlns="02e035bb-7fd1-4279-8bfe-c0c8b1d730ca">Chief Real Estate Officer</ObjectName>
    <Processed xmlns="02e035bb-7fd1-4279-8bfe-c0c8b1d730ca" xsi:nil="true"/>
    <ObjectId xmlns="02e035bb-7fd1-4279-8bfe-c0c8b1d730ca">a1WUn000001p3EbMAI</ObjectId>
    <ObjectType xmlns="02e035bb-7fd1-4279-8bfe-c0c8b1d730ca">Project</ObjectType>
    <DocumentType xmlns="02e035bb-7fd1-4279-8bfe-c0c8b1d730ca">Project: Leadership Profile</DocumentType>
    <_dlc_DocId xmlns="cfad0cad-44b3-47c5-9cb7-e58261274a7d">KVMDWX2S4436-222810614-774565</_dlc_DocId>
    <_dlc_DocIdUrl xmlns="cfad0cad-44b3-47c5-9cb7-e58261274a7d">
      <Url>https://wittkiefferext.sharepoint.com/sites/PRISM/_layouts/15/DocIdRedir.aspx?ID=KVMDWX2S4436-222810614-774565</Url>
      <Description>KVMDWX2S4436-222810614-774565</Description>
    </_dlc_DocIdUrl>
  </documentManagement>
</p:properties>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TemplafyTemplateConfiguration><![CDATA[{"elementsMetadata":[],"transformationConfigurations":[],"templateName":"Healthcare Leadership Profile | Wave Cover","templateDescription":"","enableDocumentContentUpdater":false,"version":"2.0"}]]></TemplafyTemplateConfiguration>
</file>

<file path=customXml/item7.xml><?xml version="1.0" encoding="utf-8"?>
<ct:contentTypeSchema xmlns:ct="http://schemas.microsoft.com/office/2006/metadata/contentType" xmlns:ma="http://schemas.microsoft.com/office/2006/metadata/properties/metaAttributes" ct:_="" ma:_="" ma:contentTypeName="Document" ma:contentTypeID="0x010100D1059122367919499BB58709FAC36A91" ma:contentTypeVersion="25" ma:contentTypeDescription="Create a new document." ma:contentTypeScope="" ma:versionID="a53823a52745410dacac67e651741345">
  <xsd:schema xmlns:xsd="http://www.w3.org/2001/XMLSchema" xmlns:xs="http://www.w3.org/2001/XMLSchema" xmlns:p="http://schemas.microsoft.com/office/2006/metadata/properties" xmlns:ns2="02e035bb-7fd1-4279-8bfe-c0c8b1d730ca" xmlns:ns3="cfad0cad-44b3-47c5-9cb7-e58261274a7d" targetNamespace="http://schemas.microsoft.com/office/2006/metadata/properties" ma:root="true" ma:fieldsID="12b1208d5d3d5a23d4ab374087ba7d3a" ns2:_="" ns3:_="">
    <xsd:import namespace="02e035bb-7fd1-4279-8bfe-c0c8b1d730ca"/>
    <xsd:import namespace="cfad0cad-44b3-47c5-9cb7-e58261274a7d"/>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lcf76f155ced4ddcb4097134ff3c332f" minOccurs="0"/>
                <xsd:element ref="ns3:TaxCatchAll" minOccurs="0"/>
                <xsd:element ref="ns2:MediaServiceDateTaken" minOccurs="0"/>
                <xsd:element ref="ns2:MediaServiceOCR" minOccurs="0"/>
                <xsd:element ref="ns2:MediaServiceGenerationTime" minOccurs="0"/>
                <xsd:element ref="ns2:MediaServiceEventHashCode" minOccurs="0"/>
                <xsd:element ref="ns2:MediaLengthInSeconds" minOccurs="0"/>
                <xsd:element ref="ns2:DocumentType" minOccurs="0"/>
                <xsd:element ref="ns2:ObjectId" minOccurs="0"/>
                <xsd:element ref="ns2:ObjectType" minOccurs="0"/>
                <xsd:element ref="ns2:ObjectName" minOccurs="0"/>
                <xsd:element ref="ns3:_dlc_DocId" minOccurs="0"/>
                <xsd:element ref="ns3:_dlc_DocIdUrl" minOccurs="0"/>
                <xsd:element ref="ns3:_dlc_DocIdPersistId" minOccurs="0"/>
                <xsd:element ref="ns2:MediaServiceBillingMetadata" minOccurs="0"/>
                <xsd:element ref="ns2:MediaServiceLocation" minOccurs="0"/>
                <xsd:element ref="ns2:Processe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2e035bb-7fd1-4279-8bfe-c0c8b1d730c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lcf76f155ced4ddcb4097134ff3c332f" ma:index="12" nillable="true" ma:taxonomy="true" ma:internalName="lcf76f155ced4ddcb4097134ff3c332f" ma:taxonomyFieldName="MediaServiceImageTags" ma:displayName="Image Tags" ma:readOnly="false" ma:fieldId="{5cf76f15-5ced-4ddc-b409-7134ff3c332f}" ma:taxonomyMulti="true" ma:sspId="bf4fd0ac-7cdc-4d1e-9183-bf1b8b331fd2" ma:termSetId="09814cd3-568e-fe90-9814-8d621ff8fb84" ma:anchorId="fba54fb3-c3e1-fe81-a776-ca4b69148c4d" ma:open="true" ma:isKeyword="false">
      <xsd:complexType>
        <xsd:sequence>
          <xsd:element ref="pc:Terms" minOccurs="0" maxOccurs="1"/>
        </xsd:sequence>
      </xsd:complexType>
    </xsd:element>
    <xsd:element name="MediaServiceDateTaken" ma:index="14" nillable="true" ma:displayName="MediaServiceDateTaken" ma:hidden="true" ma:indexed="true" ma:internalName="MediaServiceDateTaken" ma:readOnly="true">
      <xsd:simpleType>
        <xsd:restriction base="dms:Text"/>
      </xsd:simpleType>
    </xsd:element>
    <xsd:element name="MediaServiceOCR" ma:index="15" nillable="true" ma:displayName="Extracted Text" ma:hidden="true" ma:internalName="MediaServiceOCR" ma:readOnly="true">
      <xsd:simpleType>
        <xsd:restriction base="dms:Note"/>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element name="DocumentType" ma:index="19" nillable="true" ma:displayName="Document Type" ma:internalName="DocumentType">
      <xsd:simpleType>
        <xsd:restriction base="dms:Text">
          <xsd:maxLength value="255"/>
        </xsd:restriction>
      </xsd:simpleType>
    </xsd:element>
    <xsd:element name="ObjectId" ma:index="20" nillable="true" ma:displayName="Object Id" ma:internalName="ObjectId">
      <xsd:simpleType>
        <xsd:restriction base="dms:Text">
          <xsd:maxLength value="255"/>
        </xsd:restriction>
      </xsd:simpleType>
    </xsd:element>
    <xsd:element name="ObjectType" ma:index="21" nillable="true" ma:displayName="Object Type" ma:internalName="ObjectType">
      <xsd:simpleType>
        <xsd:restriction base="dms:Text">
          <xsd:maxLength value="255"/>
        </xsd:restriction>
      </xsd:simpleType>
    </xsd:element>
    <xsd:element name="ObjectName" ma:index="22" nillable="true" ma:displayName="Object Name" ma:internalName="ObjectName">
      <xsd:simpleType>
        <xsd:restriction base="dms:Text">
          <xsd:maxLength value="255"/>
        </xsd:restriction>
      </xsd:simpleType>
    </xsd:element>
    <xsd:element name="MediaServiceBillingMetadata" ma:index="26" nillable="true" ma:displayName="MediaServiceBillingMetadata" ma:hidden="true" ma:internalName="MediaServiceBillingMetadata" ma:readOnly="true">
      <xsd:simpleType>
        <xsd:restriction base="dms:Note"/>
      </xsd:simpleType>
    </xsd:element>
    <xsd:element name="MediaServiceLocation" ma:index="27" nillable="true" ma:displayName="Location" ma:description="" ma:indexed="true" ma:internalName="MediaServiceLocation" ma:readOnly="true">
      <xsd:simpleType>
        <xsd:restriction base="dms:Text"/>
      </xsd:simpleType>
    </xsd:element>
    <xsd:element name="Processed" ma:index="28" nillable="true" ma:displayName="Processed" ma:internalName="Processe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cfad0cad-44b3-47c5-9cb7-e58261274a7d" elementFormDefault="qualified">
    <xsd:import namespace="http://schemas.microsoft.com/office/2006/documentManagement/types"/>
    <xsd:import namespace="http://schemas.microsoft.com/office/infopath/2007/PartnerControls"/>
    <xsd:element name="TaxCatchAll" ma:index="13" nillable="true" ma:displayName="Taxonomy Catch All Column" ma:hidden="true" ma:list="{dc6b5c98-6fa4-435b-87e7-cab881a3a512}" ma:internalName="TaxCatchAll" ma:readOnly="false" ma:showField="CatchAllData" ma:web="cfad0cad-44b3-47c5-9cb7-e58261274a7d">
      <xsd:complexType>
        <xsd:complexContent>
          <xsd:extension base="dms:MultiChoiceLookup">
            <xsd:sequence>
              <xsd:element name="Value" type="dms:Lookup" maxOccurs="unbounded" minOccurs="0" nillable="true"/>
            </xsd:sequence>
          </xsd:extension>
        </xsd:complexContent>
      </xsd:complexType>
    </xsd:element>
    <xsd:element name="_dlc_DocId" ma:index="23" nillable="true" ma:displayName="Document ID Value" ma:description="The value of the document ID assigned to this item." ma:indexed="true" ma:internalName="_dlc_DocId" ma:readOnly="true">
      <xsd:simpleType>
        <xsd:restriction base="dms:Text"/>
      </xsd:simpleType>
    </xsd:element>
    <xsd:element name="_dlc_DocIdUrl" ma:index="24"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5"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1318A4B-E741-467E-91C1-22665A897B89}">
  <ds:schemaRefs>
    <ds:schemaRef ds:uri="http://schemas.microsoft.com/sharepoint/events"/>
  </ds:schemaRefs>
</ds:datastoreItem>
</file>

<file path=customXml/itemProps2.xml><?xml version="1.0" encoding="utf-8"?>
<ds:datastoreItem xmlns:ds="http://schemas.openxmlformats.org/officeDocument/2006/customXml" ds:itemID="{2EB5272B-0E72-4E47-A7F6-849AE929CB84}">
  <ds:schemaRefs>
    <ds:schemaRef ds:uri="http://schemas.openxmlformats.org/officeDocument/2006/bibliography"/>
  </ds:schemaRefs>
</ds:datastoreItem>
</file>

<file path=customXml/itemProps3.xml><?xml version="1.0" encoding="utf-8"?>
<ds:datastoreItem xmlns:ds="http://schemas.openxmlformats.org/officeDocument/2006/customXml" ds:itemID="{E141618E-A27E-49DB-9380-587A0D1932CA}">
  <ds:schemaRefs/>
</ds:datastoreItem>
</file>

<file path=customXml/itemProps4.xml><?xml version="1.0" encoding="utf-8"?>
<ds:datastoreItem xmlns:ds="http://schemas.openxmlformats.org/officeDocument/2006/customXml" ds:itemID="{544FAA41-D645-4010-94E0-4FB1C77E4B69}">
  <ds:schemaRefs>
    <ds:schemaRef ds:uri="http://schemas.microsoft.com/office/2006/metadata/properties"/>
    <ds:schemaRef ds:uri="http://schemas.microsoft.com/office/infopath/2007/PartnerControls"/>
    <ds:schemaRef ds:uri="cfad0cad-44b3-47c5-9cb7-e58261274a7d"/>
    <ds:schemaRef ds:uri="02e035bb-7fd1-4279-8bfe-c0c8b1d730ca"/>
  </ds:schemaRefs>
</ds:datastoreItem>
</file>

<file path=customXml/itemProps5.xml><?xml version="1.0" encoding="utf-8"?>
<ds:datastoreItem xmlns:ds="http://schemas.openxmlformats.org/officeDocument/2006/customXml" ds:itemID="{862B98CD-9ECD-4333-8212-C3E8C8A00C53}">
  <ds:schemaRefs>
    <ds:schemaRef ds:uri="http://schemas.microsoft.com/sharepoint/v3/contenttype/forms"/>
  </ds:schemaRefs>
</ds:datastoreItem>
</file>

<file path=customXml/itemProps6.xml><?xml version="1.0" encoding="utf-8"?>
<ds:datastoreItem xmlns:ds="http://schemas.openxmlformats.org/officeDocument/2006/customXml" ds:itemID="{939F8C30-4D56-4671-9B37-A7478D6BABD3}">
  <ds:schemaRefs/>
</ds:datastoreItem>
</file>

<file path=customXml/itemProps7.xml><?xml version="1.0" encoding="utf-8"?>
<ds:datastoreItem xmlns:ds="http://schemas.openxmlformats.org/officeDocument/2006/customXml" ds:itemID="{0D788E33-7280-4FA9-8910-CEA590A6CDB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2e035bb-7fd1-4279-8bfe-c0c8b1d730ca"/>
    <ds:schemaRef ds:uri="cfad0cad-44b3-47c5-9cb7-e58261274a7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Healthcare Leadership Profile _ Wave Cover.dotx</Template>
  <TotalTime>2</TotalTime>
  <Pages>16</Pages>
  <Words>5151</Words>
  <Characters>28694</Characters>
  <Application>Microsoft Office Word</Application>
  <DocSecurity>0</DocSecurity>
  <Lines>1304</Lines>
  <Paragraphs>890</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32955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Janelle Mainiero</dc:creator>
  <cp:keywords/>
  <dc:description/>
  <cp:lastModifiedBy>Nancy McEntire</cp:lastModifiedBy>
  <cp:revision>2</cp:revision>
  <dcterms:created xsi:type="dcterms:W3CDTF">2026-05-22T18:13:00Z</dcterms:created>
  <dcterms:modified xsi:type="dcterms:W3CDTF">2026-05-22T18:13:00Z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 Version">
    <vt:lpwstr>1.0.5</vt:lpwstr>
  </property>
  <property fmtid="{D5CDD505-2E9C-101B-9397-08002B2CF9AE}" pid="3" name="ContentTypeId">
    <vt:lpwstr>0x010100D1059122367919499BB58709FAC36A91</vt:lpwstr>
  </property>
  <property fmtid="{D5CDD505-2E9C-101B-9397-08002B2CF9AE}" pid="4" name="MediaServiceImageTags">
    <vt:lpwstr/>
  </property>
  <property fmtid="{D5CDD505-2E9C-101B-9397-08002B2CF9AE}" pid="5" name="TemplafyTenantId">
    <vt:lpwstr>wittkieffer</vt:lpwstr>
  </property>
  <property fmtid="{D5CDD505-2E9C-101B-9397-08002B2CF9AE}" pid="6" name="TemplafyTemplateId">
    <vt:lpwstr>933557691445936378</vt:lpwstr>
  </property>
  <property fmtid="{D5CDD505-2E9C-101B-9397-08002B2CF9AE}" pid="7" name="TemplafyUserProfileId">
    <vt:lpwstr>992650900178206745</vt:lpwstr>
  </property>
  <property fmtid="{D5CDD505-2E9C-101B-9397-08002B2CF9AE}" pid="8" name="TemplafyFromBlank">
    <vt:bool>false</vt:bool>
  </property>
  <property fmtid="{D5CDD505-2E9C-101B-9397-08002B2CF9AE}" pid="9" name="GrammarlyDocumentId">
    <vt:lpwstr>9c2bc247-b0f6-4cff-adf2-6730aaf82488</vt:lpwstr>
  </property>
  <property fmtid="{D5CDD505-2E9C-101B-9397-08002B2CF9AE}" pid="10" name="_dlc_DocIdItemGuid">
    <vt:lpwstr>bbd0f582-4a90-4009-aa95-104b66795c09</vt:lpwstr>
  </property>
</Properties>
</file>